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haansoftdoc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5" r:id="rId15"/>
    <p:sldId id="408" r:id="rId16"/>
    <p:sldId id="404" r:id="rId17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FF02"/>
    <a:srgbClr val="353D17"/>
    <a:srgbClr val="003300"/>
    <a:srgbClr val="006600"/>
    <a:srgbClr val="008000"/>
    <a:srgbClr val="FFCCFF"/>
    <a:srgbClr val="22270F"/>
    <a:srgbClr val="93A73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88587" autoAdjust="0"/>
  </p:normalViewPr>
  <p:slideViewPr>
    <p:cSldViewPr>
      <p:cViewPr varScale="1">
        <p:scale>
          <a:sx n="94" d="100"/>
          <a:sy n="94" d="100"/>
        </p:scale>
        <p:origin x="-786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bject-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O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riented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A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nalysis &amp; </a:t>
            </a:r>
            <a:r>
              <a:rPr lang="en-US" altLang="ko-KR" sz="2800" b="1" kern="1200" baseline="0" dirty="0" smtClean="0">
                <a:solidFill>
                  <a:srgbClr val="DEFF02"/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D</a:t>
            </a:r>
            <a:r>
              <a:rPr lang="en-US" altLang="ko-KR" sz="2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가는각진제목체" pitchFamily="18" charset="-127"/>
                <a:ea typeface="가는각진제목체" pitchFamily="18" charset="-127"/>
                <a:cs typeface="+mn-cs"/>
              </a:rPr>
              <a:t>esign</a:t>
            </a:r>
            <a:endParaRPr lang="ko-KR" altLang="en-US" sz="28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가는각진제목체" pitchFamily="18" charset="-127"/>
              <a:ea typeface="가는각진제목체" pitchFamily="18" charset="-127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0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22221111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0" y="2682503"/>
            <a:ext cx="9906000" cy="6480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40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sz="40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40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행위</a:t>
            </a:r>
            <a:r>
              <a:rPr lang="en-US" altLang="ko-KR" sz="40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40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모델링</a:t>
            </a:r>
            <a:endParaRPr lang="en-US" altLang="ko-KR" sz="4000" dirty="0" smtClean="0">
              <a:solidFill>
                <a:srgbClr val="0000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82115" y="3374106"/>
            <a:ext cx="4536504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시나리오를 표현하기 위한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과는 다르게 교류하는 객체들 간의 구조적인 관계를 강조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객체간의 상호작용을 객체들과 상호간의 연결선으로 구조화하여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교류에 나타나는 객체들을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Graph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상의 꼭지점으로 하여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Link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연결하고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순차 번호를 부여하여 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Collaboration Diagram (1/3)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488504" y="2250455"/>
            <a:ext cx="8445896" cy="3672408"/>
            <a:chOff x="576" y="1920"/>
            <a:chExt cx="4656" cy="2160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4391" y="3853"/>
              <a:ext cx="84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+mn-ea"/>
                  <a:ea typeface="+mn-ea"/>
                </a:rPr>
                <a:t>Message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1546" y="2147"/>
              <a:ext cx="1099" cy="28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 b="1" u="sng" dirty="0">
                  <a:latin typeface="+mn-ea"/>
                  <a:ea typeface="+mn-ea"/>
                </a:rPr>
                <a:t>c : Client</a:t>
              </a:r>
              <a:endParaRPr lang="en-US" altLang="ko-KR" sz="1400" b="1" u="sng" dirty="0">
                <a:latin typeface="+mn-ea"/>
                <a:ea typeface="+mn-ea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546" y="3171"/>
              <a:ext cx="1099" cy="2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 b="1" u="sng" dirty="0">
                  <a:latin typeface="+mn-ea"/>
                  <a:ea typeface="+mn-ea"/>
                </a:rPr>
                <a:t>: Transaction</a:t>
              </a:r>
              <a:endParaRPr lang="en-US" altLang="ko-KR" sz="1400" b="1" u="sng" dirty="0">
                <a:latin typeface="+mn-ea"/>
                <a:ea typeface="+mn-ea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003" y="3171"/>
              <a:ext cx="1100" cy="2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 b="1" u="sng" dirty="0">
                  <a:latin typeface="+mn-ea"/>
                  <a:ea typeface="+mn-ea"/>
                </a:rPr>
                <a:t>p : ODBCProxy</a:t>
              </a:r>
              <a:endParaRPr lang="en-US" altLang="ko-KR" sz="1400" b="1" u="sng" dirty="0">
                <a:latin typeface="+mn-ea"/>
                <a:ea typeface="+mn-ea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1805" y="3455"/>
              <a:ext cx="84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>
                  <a:latin typeface="+mn-ea"/>
                  <a:ea typeface="+mn-ea"/>
                </a:rPr>
                <a:t>{</a:t>
              </a:r>
              <a:r>
                <a:rPr lang="en-US" altLang="ko-KR" sz="1400">
                  <a:latin typeface="+mn-ea"/>
                  <a:ea typeface="+mn-ea"/>
                </a:rPr>
                <a:t>transient}</a:t>
              </a: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387" y="2602"/>
              <a:ext cx="84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ko-KR" sz="1400">
                  <a:latin typeface="+mn-ea"/>
                  <a:ea typeface="+mn-ea"/>
                </a:rPr>
                <a:t>1 : &lt;&lt;</a:t>
              </a:r>
              <a:r>
                <a:rPr lang="en-US" altLang="ko-KR" sz="1400">
                  <a:latin typeface="+mn-ea"/>
                  <a:ea typeface="+mn-ea"/>
                </a:rPr>
                <a:t>create&gt;&gt;</a:t>
              </a:r>
            </a:p>
            <a:p>
              <a:r>
                <a:rPr lang="en-US" altLang="ko-KR" sz="1400">
                  <a:latin typeface="+mn-ea"/>
                  <a:ea typeface="+mn-ea"/>
                </a:rPr>
                <a:t>2 : setActions(a,d,o)</a:t>
              </a:r>
            </a:p>
            <a:p>
              <a:r>
                <a:rPr lang="en-US" altLang="ko-KR" sz="1400">
                  <a:latin typeface="+mn-ea"/>
                  <a:ea typeface="+mn-ea"/>
                </a:rPr>
                <a:t>3 : &lt;&lt;destroy&gt;&gt; </a:t>
              </a: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3551" y="1920"/>
              <a:ext cx="84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+mn-ea"/>
                  <a:ea typeface="+mn-ea"/>
                </a:rPr>
                <a:t>Object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2063" y="2432"/>
              <a:ext cx="0" cy="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2645" y="3284"/>
              <a:ext cx="1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193" y="2602"/>
              <a:ext cx="0" cy="39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2969" y="3398"/>
              <a:ext cx="711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1093" y="2943"/>
              <a:ext cx="841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>
                  <a:latin typeface="+mn-ea"/>
                  <a:ea typeface="+mn-ea"/>
                </a:rPr>
                <a:t>&lt;&lt;</a:t>
              </a:r>
              <a:r>
                <a:rPr lang="en-US" altLang="ko-KR" sz="1400">
                  <a:latin typeface="+mn-ea"/>
                  <a:ea typeface="+mn-ea"/>
                </a:rPr>
                <a:t>local&gt;&gt;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163" y="3057"/>
              <a:ext cx="84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>
                  <a:latin typeface="+mn-ea"/>
                  <a:ea typeface="+mn-ea"/>
                </a:rPr>
                <a:t>&lt;&lt;</a:t>
              </a:r>
              <a:r>
                <a:rPr lang="en-US" altLang="ko-KR" sz="1400">
                  <a:latin typeface="+mn-ea"/>
                  <a:ea typeface="+mn-ea"/>
                </a:rPr>
                <a:t>global&gt;&gt;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576" y="2602"/>
              <a:ext cx="84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+mn-ea"/>
                  <a:ea typeface="+mn-ea"/>
                </a:rPr>
                <a:t>Link</a:t>
              </a: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 flipV="1">
              <a:off x="1223" y="2716"/>
              <a:ext cx="840" cy="113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839" y="3512"/>
              <a:ext cx="84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ko-KR" sz="1400">
                  <a:latin typeface="+mn-ea"/>
                  <a:ea typeface="+mn-ea"/>
                </a:rPr>
                <a:t>2.1 : </a:t>
              </a:r>
              <a:r>
                <a:rPr lang="en-US" altLang="ko-KR" sz="1400">
                  <a:latin typeface="+mn-ea"/>
                  <a:ea typeface="+mn-ea"/>
                </a:rPr>
                <a:t>setValues(d, 3.4) </a:t>
              </a:r>
            </a:p>
            <a:p>
              <a:r>
                <a:rPr lang="en-US" altLang="ko-KR" sz="1400">
                  <a:latin typeface="+mn-ea"/>
                  <a:ea typeface="+mn-ea"/>
                </a:rPr>
                <a:t>2.2 : setValues(a, “CO”)</a:t>
              </a:r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3467" y="3425"/>
              <a:ext cx="1237" cy="463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1158" y="3796"/>
              <a:ext cx="84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+mn-ea"/>
                  <a:ea typeface="+mn-ea"/>
                </a:rPr>
                <a:t>Sequence Number</a:t>
              </a: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2550" y="2048"/>
              <a:ext cx="1154" cy="24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 flipH="1" flipV="1">
              <a:off x="4197" y="2121"/>
              <a:ext cx="841" cy="109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 flipV="1">
              <a:off x="2581" y="2177"/>
              <a:ext cx="1344" cy="108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H="1">
              <a:off x="2172" y="3542"/>
              <a:ext cx="766" cy="343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3809" y="2716"/>
              <a:ext cx="84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+mn-ea"/>
                  <a:ea typeface="+mn-ea"/>
                </a:rPr>
                <a:t>Path</a:t>
              </a:r>
            </a:p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+mn-ea"/>
                  <a:ea typeface="+mn-ea"/>
                </a:rPr>
                <a:t>Stereotype</a:t>
              </a: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590" y="2878"/>
              <a:ext cx="304" cy="240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Collaboration Diagram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에서의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UML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모델링 요소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Links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두 오브젝트 사이의 연결 고리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association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instance, Navigability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Visibility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표현 가능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각 메시지는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표현식을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갖음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Nevigability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Sequential Number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갖는다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Creation of Instances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메시지는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인스턴스를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생성하는데 사용될 수 있음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보통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메시지 이름은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create,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같은 목적에 다른 이름을 주고자 할 경우에는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&lt;&lt;create&gt;&gt;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스테레오 타입 사용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메시지가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Parameter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갖을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경우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초기값으로 사용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Collaboration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이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과 다른 두가지 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Path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 객체에서 다른 객체와 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Link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된 방법을 표시하려면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Path Stereotype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메시지를 받는 쪽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Link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쪽에 추가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예를 들어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&lt;&lt;local&gt;&gt;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표시되는 표시되는 객체는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Caller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에게 지역적임을 표현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링크 경로를 명시적으로 나타내는 종류는 지역 경로와 매개변수 경로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전역 경로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재귀 경로 등이 있음 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Number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부여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메시지가 시간 순서는 일련번호를 메시지 앞에 붙여 표현 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번호는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부터 시작하고 제어흐름에서 새로운 메시지가 나올 때 마다 단순히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씩 증가하며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중첩을 나타내려면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듀이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십진분류를 따른다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(1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첫 번째 메시지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1.1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메시지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중첩된 두 번째 메시지 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같은 링크에서도 여러 메시지를 나타낼 수 있고 이 메시지들은 방향이 달라질 수도 있으며 이때 일련번호는 구별되게 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Collaboration Diagram (2/3)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작성 절차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구조에 의한 제어 흐름 모델링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문맥을 설정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객체 역할을 식별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단계 설정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 각각의 초기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Property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설정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Link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명세화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교류 시작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로부터 연속되는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Link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순차 번호를 포함하여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Mark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시간 제약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공간 제약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제어 흐름의 공식 명세화가 필요하면 선행 및 종료 조건을 각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포함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Collaboration Diagram (3/3)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Sequence Diagram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vs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Collaboration Diagram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비교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3813"/>
              </p:ext>
            </p:extLst>
          </p:nvPr>
        </p:nvGraphicFramePr>
        <p:xfrm>
          <a:off x="578658" y="1039198"/>
          <a:ext cx="8712968" cy="4766817"/>
        </p:xfrm>
        <a:graphic>
          <a:graphicData uri="http://schemas.openxmlformats.org/drawingml/2006/table">
            <a:tbl>
              <a:tblPr/>
              <a:tblGrid>
                <a:gridCol w="1071410"/>
                <a:gridCol w="3545754"/>
                <a:gridCol w="4095804"/>
              </a:tblGrid>
              <a:tr h="572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Type</a:t>
                      </a:r>
                    </a:p>
                  </a:txBody>
                  <a:tcPr marL="75674" marR="7567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3D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Sequence</a:t>
                      </a: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3D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Collaboration</a:t>
                      </a: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3D17"/>
                    </a:solidFill>
                  </a:tcPr>
                </a:tc>
              </a:tr>
              <a:tr h="479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형식</a:t>
                      </a:r>
                    </a:p>
                  </a:txBody>
                  <a:tcPr marL="75674" marR="7567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울타리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(Fence)</a:t>
                      </a: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Network</a:t>
                      </a: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표기법</a:t>
                      </a:r>
                    </a:p>
                  </a:txBody>
                  <a:tcPr marL="75674" marR="7567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맑은 고딕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맑은 고딕"/>
                      </a:endParaRP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맑은 고딕"/>
                      </a:endParaRP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장점</a:t>
                      </a:r>
                    </a:p>
                  </a:txBody>
                  <a:tcPr marL="75674" marR="7567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1.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시간에 흐름에 따른 메시지를 간단하게 표현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2.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단순 반복과 분기 가시화 용이</a:t>
                      </a: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1.2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차원 상에서 객체 위치를 마음대로 결정할 수 있으므로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경제적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2.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복잡한 분기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반복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다중 동시성 처리 가시화 용이</a:t>
                      </a: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단점</a:t>
                      </a:r>
                    </a:p>
                  </a:txBody>
                  <a:tcPr marL="75674" marR="7567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새로운 객체 추가 시 오른쪽에 위치해야 함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맑은 고딕"/>
                      </a:endParaRP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1.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메시지의 순서를 표현하기 어려움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맑은 고딕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2.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맑은 고딕"/>
                        </a:rPr>
                        <a:t>표기법이 좀 더 복잡함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맑은 고딕"/>
                      </a:endParaRPr>
                    </a:p>
                  </a:txBody>
                  <a:tcPr marL="75674" marR="756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5754795" y="2250455"/>
            <a:ext cx="3048000" cy="1267000"/>
            <a:chOff x="5484440" y="2451055"/>
            <a:chExt cx="3048000" cy="1267000"/>
          </a:xfrm>
        </p:grpSpPr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6380911" y="2732611"/>
              <a:ext cx="986118" cy="281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700" u="sng">
                  <a:latin typeface="맑은 고딕"/>
                  <a:ea typeface="굴림" charset="-127"/>
                </a:rPr>
                <a:t>:ClassAInstance</a:t>
              </a:r>
            </a:p>
          </p:txBody>
        </p:sp>
        <p:cxnSp>
          <p:nvCxnSpPr>
            <p:cNvPr id="7" name="AutoShape 31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6928590" y="2959545"/>
              <a:ext cx="563111" cy="67235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5574087" y="2873388"/>
              <a:ext cx="806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484440" y="2451055"/>
              <a:ext cx="762000" cy="22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700">
                  <a:latin typeface="맑은 고딕"/>
                  <a:ea typeface="굴림" charset="-127"/>
                </a:rPr>
                <a:t>message1() </a:t>
              </a:r>
              <a:r>
                <a:rPr lang="en-US" altLang="ko-KR" sz="700">
                  <a:latin typeface="맑은 고딕"/>
                  <a:ea typeface="굴림" charset="-127"/>
                  <a:sym typeface="Wingdings" pitchFamily="2" charset="2"/>
                </a:rPr>
                <a:t></a:t>
              </a:r>
              <a:endParaRPr lang="en-US" altLang="ko-KR" sz="700">
                <a:latin typeface="맑은 고딕"/>
                <a:ea typeface="굴림" charset="-127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7546322" y="3436499"/>
              <a:ext cx="986118" cy="281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700" u="sng" dirty="0">
                  <a:latin typeface="맑은 고딕"/>
                  <a:ea typeface="굴림" charset="-127"/>
                </a:rPr>
                <a:t>:</a:t>
              </a:r>
              <a:r>
                <a:rPr lang="en-US" altLang="ko-KR" sz="700" u="sng" dirty="0" err="1">
                  <a:latin typeface="맑은 고딕"/>
                  <a:ea typeface="굴림" charset="-127"/>
                </a:rPr>
                <a:t>ClassAInstance</a:t>
              </a:r>
              <a:endParaRPr lang="en-US" altLang="ko-KR" sz="700" u="sng" dirty="0">
                <a:latin typeface="맑은 고딕"/>
                <a:ea typeface="굴림" charset="-127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7456675" y="2732611"/>
              <a:ext cx="743324" cy="34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700">
                  <a:latin typeface="맑은 고딕"/>
                  <a:ea typeface="굴림" charset="-127"/>
                </a:rPr>
                <a:t>1: message2()</a:t>
              </a:r>
            </a:p>
            <a:p>
              <a:r>
                <a:rPr lang="en-US" altLang="ko-KR" sz="700">
                  <a:latin typeface="맑은 고딕"/>
                  <a:ea typeface="굴림" charset="-127"/>
                </a:rPr>
                <a:t>2: message3()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1915785" y="2224697"/>
            <a:ext cx="3048000" cy="1337872"/>
            <a:chOff x="3408" y="1728"/>
            <a:chExt cx="1872" cy="432"/>
          </a:xfrm>
        </p:grpSpPr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3840" y="1728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700" u="sng">
                  <a:latin typeface="맑은 고딕"/>
                  <a:ea typeface="굴림" charset="-127"/>
                </a:rPr>
                <a:t>:ClassAInstance</a:t>
              </a: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4752" y="1728"/>
              <a:ext cx="52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700" u="sng">
                  <a:latin typeface="맑은 고딕"/>
                  <a:ea typeface="굴림" charset="-127"/>
                </a:rPr>
                <a:t>:ClassAInstance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08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499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4032" y="1872"/>
              <a:ext cx="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4944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4944" y="201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12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128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408" y="1781"/>
              <a:ext cx="41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700">
                  <a:latin typeface="맑은 고딕"/>
                  <a:ea typeface="굴림" charset="-127"/>
                </a:rPr>
                <a:t>message1() </a:t>
              </a:r>
            </a:p>
          </p:txBody>
        </p:sp>
        <p:sp>
          <p:nvSpPr>
            <p:cNvPr id="23" name="Text Box 49"/>
            <p:cNvSpPr txBox="1">
              <a:spLocks noChangeArrowheads="1"/>
            </p:cNvSpPr>
            <p:nvPr/>
          </p:nvSpPr>
          <p:spPr bwMode="auto">
            <a:xfrm>
              <a:off x="4320" y="1776"/>
              <a:ext cx="41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700">
                  <a:latin typeface="맑은 고딕"/>
                  <a:ea typeface="굴림" charset="-127"/>
                </a:rPr>
                <a:t>message2() </a:t>
              </a: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4320" y="1929"/>
              <a:ext cx="41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700">
                  <a:latin typeface="맑은 고딕"/>
                  <a:ea typeface="굴림" charset="-127"/>
                </a:rPr>
                <a:t>message3() </a:t>
              </a:r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3408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분석 동적 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로그인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실현 모델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96" y="1242343"/>
            <a:ext cx="8878192" cy="50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분석 동적 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암호 변경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실현 모델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6496" y="1255221"/>
            <a:ext cx="8712968" cy="5099689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분석 동적 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회원가입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실현 모델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4" y="1258822"/>
            <a:ext cx="9011160" cy="50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실현 모델링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이라고도 하며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어떤 객체들의 상호작용을 통해 기능이 수행되는지의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동적 측면을 분석하는 모델링이다</a:t>
            </a:r>
          </a:p>
          <a:p>
            <a:pPr lvl="1"/>
            <a:r>
              <a:rPr lang="ko-KR" altLang="en-US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메시지 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송수신을 통해서 객체들이 어떻게 상호작용 하는지 표현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어디에 중점을 두냐에 따라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Collaboration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으로 표현 가능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은 시간의 흐름을 중심으로 표현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Collaboration Diagram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은 객체 조직의 구조를 중심으로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분석 도메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인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모델링에서 추출되지 않은 객체를 추가로 발견할 수 있는 피드백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기회를 제공한다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동적 모델은 설계 및 구현 단계에서 변경될 수 있지만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프로그래밍을 시작할 수 있는 출발점이 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모델링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도메인 모델링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동적 모델링을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pair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진행하면 더 좋은 설계를 만들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 모델링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실현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각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명세서의 내용 분석을 통해 그 내부에 표현된 책임을 객체에 할당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객체들간의 상호작용을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Diagram, Collaboration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이용하여 표현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 모델링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4" descr="analysis_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100" y="1772157"/>
            <a:ext cx="7717736" cy="367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시간 순으로 시나리오를 표현하는 방법이므로 무엇이 처음 일어났고 다음에 무엇이 일어났는지를 쉽게 파악 가능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고객이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쉽게 읽고 이해할 수 있어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시스템 분석 초기에 매우 유용하게 활용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Collaboration Diagram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전체 모습에 대한 시나리오를 표현하는 방법으로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서로 관련 있는 객체들간의 상호작용을 함께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관계를 표현하는 설계 단계에서 더 많이 사용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Case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도구들은 두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Diagram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간의 호환성을 제공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먼저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Sequence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통해 순차적인 모습을 그리면서 행위를 파악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Case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도구를 통해 자동으로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Collaboration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생성해 객체들간의 관계 및 구조를 파악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Diagram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작성 절차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어떤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그릴 것인지를 선택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Sequence, Collaboration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특성을 고려하여 선택</a:t>
            </a: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유스케이스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명세서의 시나리오를 기반으로 관련된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Actor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와 객체를 나열하고 객체들간의 메시지를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클래스다이어그램과의 상호 연계성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상호작용을 통해 파악된 정보를 통해 도메인 모델링에서 도출되지 않은 객체를 추가로 추출하여 클래스다이어그램 개선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클래스다이어그램에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Operation(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행위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정의된 것이 있다면 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표현할 메시지 이름으로 사용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 모델링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구성 요소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 모델 구성 요소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63550" y="1206500"/>
          <a:ext cx="880745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Document" r:id="rId3" imgW="7454880" imgH="3957025" progId="Word.Document.8">
                  <p:embed/>
                </p:oleObj>
              </mc:Choice>
              <mc:Fallback>
                <p:oleObj name="Document" r:id="rId3" imgW="7454880" imgH="3957025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206500"/>
                        <a:ext cx="8807450" cy="4664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1243" y="1988949"/>
            <a:ext cx="1105007" cy="64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931243" y="2251715"/>
            <a:ext cx="10976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461" y="1962423"/>
            <a:ext cx="58060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altLang="sv-SE" sz="1200" u="sng" dirty="0">
                <a:latin typeface="+mn-ea"/>
                <a:ea typeface="+mn-ea"/>
              </a:rPr>
              <a:t>name</a:t>
            </a:r>
            <a:endParaRPr kumimoji="0" lang="en-US" altLang="sv-SE" sz="2800" dirty="0">
              <a:latin typeface="+mn-ea"/>
              <a:ea typeface="+mn-ea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09649" y="2251715"/>
            <a:ext cx="92365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altLang="sv-SE" sz="1200" dirty="0" err="1">
                <a:latin typeface="+mn-ea"/>
                <a:ea typeface="+mn-ea"/>
              </a:rPr>
              <a:t>attr</a:t>
            </a:r>
            <a:r>
              <a:rPr kumimoji="0" lang="en-US" altLang="sv-SE" sz="1200" dirty="0">
                <a:latin typeface="+mn-ea"/>
                <a:ea typeface="+mn-ea"/>
              </a:rPr>
              <a:t> values</a:t>
            </a:r>
            <a:endParaRPr kumimoji="0" lang="en-US" altLang="sv-SE" sz="2800" dirty="0">
              <a:latin typeface="+mn-ea"/>
              <a:ea typeface="+mn-ea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931243" y="4941053"/>
            <a:ext cx="1131478" cy="451996"/>
            <a:chOff x="4272" y="2671"/>
            <a:chExt cx="672" cy="60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72" y="2689"/>
              <a:ext cx="672" cy="4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72" y="3007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424" y="2671"/>
              <a:ext cx="403" cy="4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sv-SE" sz="1000" dirty="0">
                  <a:latin typeface="+mn-ea"/>
                  <a:ea typeface="+mn-ea"/>
                </a:rPr>
                <a:t>«Signal»</a:t>
              </a:r>
              <a:br>
                <a:rPr kumimoji="0" lang="en-US" altLang="sv-SE" sz="1000" dirty="0">
                  <a:latin typeface="+mn-ea"/>
                  <a:ea typeface="+mn-ea"/>
                </a:rPr>
              </a:br>
              <a:r>
                <a:rPr kumimoji="0" lang="en-US" altLang="sv-SE" sz="1000" dirty="0">
                  <a:latin typeface="+mn-ea"/>
                  <a:ea typeface="+mn-ea"/>
                </a:rPr>
                <a:t>Name</a:t>
              </a:r>
              <a:endParaRPr kumimoji="0" lang="en-US" altLang="sv-SE" sz="2400" dirty="0">
                <a:latin typeface="+mn-ea"/>
                <a:ea typeface="+mn-ea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272" y="3006"/>
              <a:ext cx="508" cy="2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sv-SE" sz="1000">
                  <a:latin typeface="+mn-ea"/>
                  <a:ea typeface="+mn-ea"/>
                </a:rPr>
                <a:t>parameters</a:t>
              </a:r>
              <a:endParaRPr kumimoji="0" lang="en-US" altLang="sv-SE" sz="2400">
                <a:latin typeface="+mn-ea"/>
                <a:ea typeface="+mn-ea"/>
              </a:endParaRPr>
            </a:p>
          </p:txBody>
        </p:sp>
      </p:grp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965040" y="4050655"/>
            <a:ext cx="10976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994780" y="5655323"/>
            <a:ext cx="1019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객체의 상호작용을 시간 흐름에 따라 위에서 아래로 세로축에 따라 배치하여 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시나리오에 포함된 객체와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유스케이스가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제공하는 기능을 수행하기 위해 필요한 메시지로 구성 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시간에 따른 메시지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발생 순서를 강조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교류를 주도하는 객체를 왼쪽에 배치하여 메시지들을 시간의 흐름에 따라 배치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Sequence Diagram (1/4)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88504" y="2595179"/>
            <a:ext cx="8928992" cy="3399691"/>
            <a:chOff x="384" y="2036"/>
            <a:chExt cx="5040" cy="199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310" y="3474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가는각진제목체" pitchFamily="18" charset="-127"/>
                  <a:ea typeface="가는각진제목체" pitchFamily="18" charset="-127"/>
                </a:rPr>
                <a:t>Message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80" y="2135"/>
              <a:ext cx="921" cy="2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 b="1" u="sng" dirty="0">
                  <a:latin typeface="가는각진제목체" pitchFamily="18" charset="-127"/>
                  <a:ea typeface="가는각진제목체" pitchFamily="18" charset="-127"/>
                </a:rPr>
                <a:t>c : Client</a:t>
              </a:r>
              <a:endParaRPr lang="en-US" altLang="ko-KR" sz="1400" b="1" u="sng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98" y="2414"/>
              <a:ext cx="921" cy="2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 b="1" u="sng" dirty="0">
                  <a:latin typeface="가는각진제목체" pitchFamily="18" charset="-127"/>
                  <a:ea typeface="가는각진제목체" pitchFamily="18" charset="-127"/>
                </a:rPr>
                <a:t>: Transaction</a:t>
              </a:r>
              <a:endParaRPr lang="en-US" altLang="ko-KR" sz="1400" b="1" u="sng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61" y="2135"/>
              <a:ext cx="921" cy="2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 b="1" u="sng" dirty="0">
                  <a:latin typeface="가는각진제목체" pitchFamily="18" charset="-127"/>
                  <a:ea typeface="가는각진제목체" pitchFamily="18" charset="-127"/>
                </a:rPr>
                <a:t>p : ODBCProxy</a:t>
              </a:r>
              <a:endParaRPr lang="en-US" altLang="ko-KR" sz="1400" b="1" u="sng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14" y="2414"/>
              <a:ext cx="0" cy="161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31" y="2693"/>
              <a:ext cx="0" cy="128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49" y="2414"/>
              <a:ext cx="0" cy="161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59" y="2526"/>
              <a:ext cx="107" cy="145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877" y="2861"/>
              <a:ext cx="108" cy="7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94" y="2972"/>
              <a:ext cx="109" cy="16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394" y="3307"/>
              <a:ext cx="109" cy="16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468" y="2637"/>
              <a:ext cx="1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576" y="2414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>
                  <a:latin typeface="가는각진제목체" pitchFamily="18" charset="-127"/>
                  <a:ea typeface="가는각진제목체" pitchFamily="18" charset="-127"/>
                </a:rPr>
                <a:t>&lt;&lt;</a:t>
              </a:r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create&gt;&gt;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468" y="2861"/>
              <a:ext cx="1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739" y="2665"/>
              <a:ext cx="70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setActions(a,d,o)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985" y="2972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310" y="2749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setValues(d, 3.4)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985" y="3307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10" y="3084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dirty="0" err="1">
                  <a:latin typeface="가는각진제목체" pitchFamily="18" charset="-127"/>
                  <a:ea typeface="가는각진제목체" pitchFamily="18" charset="-127"/>
                </a:rPr>
                <a:t>setValues</a:t>
              </a:r>
              <a:r>
                <a:rPr lang="en-US" altLang="ko-KR" sz="1400" dirty="0">
                  <a:latin typeface="가는각진제목체" pitchFamily="18" charset="-127"/>
                  <a:ea typeface="가는각진제목체" pitchFamily="18" charset="-127"/>
                </a:rPr>
                <a:t>(a, “CO”)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1468" y="3530"/>
              <a:ext cx="140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847" y="3307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committed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468" y="3865"/>
              <a:ext cx="1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847" y="3642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ko-KR" sz="1400">
                  <a:latin typeface="가는각진제목체" pitchFamily="18" charset="-127"/>
                  <a:ea typeface="가는각진제목체" pitchFamily="18" charset="-127"/>
                </a:rPr>
                <a:t>&lt;&lt;</a:t>
              </a:r>
              <a:r>
                <a:rPr lang="en-US" altLang="ko-KR" sz="1400">
                  <a:latin typeface="가는각진제목체" pitchFamily="18" charset="-127"/>
                  <a:ea typeface="가는각진제목체" pitchFamily="18" charset="-127"/>
                </a:rPr>
                <a:t>destroy&gt;&gt;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2877" y="3781"/>
              <a:ext cx="108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877" y="3781"/>
              <a:ext cx="108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84" y="2582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가는각진제목체" pitchFamily="18" charset="-127"/>
                  <a:ea typeface="가는각진제목체" pitchFamily="18" charset="-127"/>
                </a:rPr>
                <a:t>Object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729" y="2357"/>
              <a:ext cx="326" cy="263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448" y="3264"/>
              <a:ext cx="185" cy="253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089" y="2861"/>
              <a:ext cx="0" cy="557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719" y="3642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가는각진제목체" pitchFamily="18" charset="-127"/>
                  <a:ea typeface="가는각진제목체" pitchFamily="18" charset="-127"/>
                </a:rPr>
                <a:t>Life Line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310" y="3753"/>
              <a:ext cx="70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solidFill>
                    <a:srgbClr val="6666FF"/>
                  </a:solidFill>
                  <a:latin typeface="가는각진제목체" pitchFamily="18" charset="-127"/>
                  <a:ea typeface="가는각진제목체" pitchFamily="18" charset="-127"/>
                </a:rPr>
                <a:t>Focus of Control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954" y="3522"/>
              <a:ext cx="449" cy="262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3886" y="3413"/>
              <a:ext cx="555" cy="389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450" y="3766"/>
              <a:ext cx="378" cy="0"/>
            </a:xfrm>
            <a:prstGeom prst="line">
              <a:avLst/>
            </a:prstGeom>
            <a:noFill/>
            <a:ln w="63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47" y="3028"/>
              <a:ext cx="70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가는각진제목체" pitchFamily="18" charset="-127"/>
                  <a:ea typeface="가는각진제목체" pitchFamily="18" charset="-127"/>
                </a:rPr>
                <a:t>시간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559" y="2036"/>
              <a:ext cx="70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가는각진제목체" pitchFamily="18" charset="-127"/>
                  <a:ea typeface="가는각진제목체" pitchFamily="18" charset="-127"/>
                </a:rPr>
                <a:t>객체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450" y="2259"/>
              <a:ext cx="922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에서의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UML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모델링 요소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Object(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Life Line(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생명선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, Focus of Control(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활성바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),…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Message(Argument) 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화살표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시간의 흐름은 위에서 아래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Stereotype : Create, Destroy, …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도식할 때 고려사항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 개는 제어 흐름 한 개만을 표현 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장점은 단순성임을 주지하여 가능하면 단순하게 유지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논리가 단순히 두세 개의 메시지만을 포함하고 있는 간단한 형태의 경우 노트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이용하여 논리를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포함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논리가 복잡한 메시지를 포함하고 있는 경우 각각의 경우에 대해 분리된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그리는게 일반적임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Sequence Diagram (2/4)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Sequence Diagram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이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Collaboration Diagram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과 다른 두가지 특징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 생명선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(Life line)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특정 기간 동안 객체가 존재하는 것을 표현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 생명선은 수직 점선으로 나타내고 특정 시간 기간 동안 객체가 살아 있음을 의미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객체들은 교류기간 동안에 소멸될 수 있음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생명선은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destroy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메시지를 받으면 끝남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생명이 끝내는 표시는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표현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제어 초점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(Focus of Control) -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활성바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Activation box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객체가 활동하는 시간대를 표현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제어 초점은 길이가 긴 직사각형 모양으로 객체가 활동하는 시간대를 표현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직사각형의 맨 위는 활동 시작을 의미하며 직사각형의 맨 밑은 완료를 의미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Sequence Diagram (3/4)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작성 절차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문맥을 설정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역할 관계를 식별하여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단계 설정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객체의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Life Line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설정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시작으로 후속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위에서 아래로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Life Line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사이에 배치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Interaction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의미를 설명하는데 필요한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Property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표현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실제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Operation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 발생하는 지점을 가시화하려면 제어 초점으로 객체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Life Line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장식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시간 제약이나 공간 제약을 명세화 하려면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시간과 공간의 제약 장식 포함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제어 흐름을 더욱 자세히 명세화 하려면 각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Message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선행 조건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종료 조건 명시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Sequence Diagram (4/4)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17137</TotalTime>
  <Words>1047</Words>
  <Application>Microsoft Office PowerPoint</Application>
  <PresentationFormat>사용자 지정</PresentationFormat>
  <Paragraphs>176</Paragraphs>
  <Slides>16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디자인 사용자 지정</vt:lpstr>
      <vt:lpstr>Document</vt:lpstr>
      <vt:lpstr>PowerPoint 프레젠테이션</vt:lpstr>
      <vt:lpstr>동적 모델링 개요 (1/3)</vt:lpstr>
      <vt:lpstr>동적 모델링 개요 (2/3)</vt:lpstr>
      <vt:lpstr>동적 모델링 개요 (3/3)</vt:lpstr>
      <vt:lpstr>동적 모델 구성 요소</vt:lpstr>
      <vt:lpstr>Sequence Diagram (1/4)</vt:lpstr>
      <vt:lpstr>Sequence Diagram (2/4)</vt:lpstr>
      <vt:lpstr>Sequence Diagram (3/4)</vt:lpstr>
      <vt:lpstr>Sequence Diagram (4/4)</vt:lpstr>
      <vt:lpstr>Collaboration Diagram (1/3)</vt:lpstr>
      <vt:lpstr>Collaboration Diagram (2/3)</vt:lpstr>
      <vt:lpstr>Collaboration Diagram (3/3)</vt:lpstr>
      <vt:lpstr>Sequence Diagram vs Collaboration Diagram 비교</vt:lpstr>
      <vt:lpstr>분석 동적 모델 - 사례</vt:lpstr>
      <vt:lpstr>분석 동적 모델 - 사례</vt:lpstr>
      <vt:lpstr>분석 동적 모델 - 사례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개발 프로세스</dc:title>
  <dc:creator>김기정</dc:creator>
  <cp:lastModifiedBy>kosta</cp:lastModifiedBy>
  <cp:revision>4264</cp:revision>
  <dcterms:created xsi:type="dcterms:W3CDTF">2011-05-05T14:24:12Z</dcterms:created>
  <dcterms:modified xsi:type="dcterms:W3CDTF">2018-05-15T05:54:54Z</dcterms:modified>
</cp:coreProperties>
</file>