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F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1"/>
    <p:restoredTop sz="86496"/>
  </p:normalViewPr>
  <p:slideViewPr>
    <p:cSldViewPr snapToGrid="0" snapToObjects="1">
      <p:cViewPr>
        <p:scale>
          <a:sx n="110" d="100"/>
          <a:sy n="110" d="100"/>
        </p:scale>
        <p:origin x="224" y="-10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5BC4-29EC-794E-95D5-9C6F254ED23C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CC87-7A94-B248-B28D-1DB3FDEC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4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CC87-7A94-B248-B28D-1DB3FDECF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716" y="613317"/>
            <a:ext cx="6987633" cy="10773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9845" y="2156694"/>
            <a:ext cx="4091405" cy="41100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5032" y="256355"/>
            <a:ext cx="7394608" cy="73504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1" y="1246817"/>
            <a:ext cx="7955279" cy="5057729"/>
          </a:xfrm>
          <a:prstGeom prst="rect">
            <a:avLst/>
          </a:prstGeom>
        </p:spPr>
        <p:txBody>
          <a:bodyPr anchor="ctr"/>
          <a:lstStyle>
            <a:lvl2pPr>
              <a:lnSpc>
                <a:spcPct val="100000"/>
              </a:lnSpc>
              <a:spcAft>
                <a:spcPts val="0"/>
              </a:spcAft>
              <a:defRPr sz="1800"/>
            </a:lvl2pPr>
            <a:lvl3pPr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  <a:prstGeom prst="rect">
            <a:avLst/>
          </a:prstGeom>
        </p:spPr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58480"/>
            <a:ext cx="6377940" cy="72542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55032" y="256355"/>
            <a:ext cx="7394608" cy="73504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 userDrawn="1"/>
        </p:nvSpPr>
        <p:spPr>
          <a:xfrm>
            <a:off x="715131" y="861981"/>
            <a:ext cx="2471352" cy="790832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Remember YAGNI</a:t>
            </a:r>
            <a:endParaRPr lang="en-US" sz="1600" dirty="0"/>
          </a:p>
        </p:txBody>
      </p:sp>
      <p:sp>
        <p:nvSpPr>
          <p:cNvPr id="5" name="Left Arrow 4"/>
          <p:cNvSpPr/>
          <p:nvPr userDrawn="1"/>
        </p:nvSpPr>
        <p:spPr>
          <a:xfrm>
            <a:off x="3843681" y="607817"/>
            <a:ext cx="978408" cy="5083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look!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23"/>
          <p:cNvGraphicFramePr>
            <a:graphicFrameLocks noGrp="1"/>
          </p:cNvGraphicFramePr>
          <p:nvPr userDrawn="1">
            <p:extLst/>
          </p:nvPr>
        </p:nvGraphicFramePr>
        <p:xfrm>
          <a:off x="597520" y="4850509"/>
          <a:ext cx="1928412" cy="423313"/>
        </p:xfrm>
        <a:graphic>
          <a:graphicData uri="http://schemas.openxmlformats.org/drawingml/2006/table">
            <a:tbl>
              <a:tblPr/>
              <a:tblGrid>
                <a:gridCol w="1180617"/>
                <a:gridCol w="747795"/>
              </a:tblGrid>
              <a:tr h="4233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name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Line 33"/>
          <p:cNvSpPr>
            <a:spLocks noChangeShapeType="1"/>
          </p:cNvSpPr>
          <p:nvPr userDrawn="1"/>
        </p:nvSpPr>
        <p:spPr bwMode="auto">
          <a:xfrm>
            <a:off x="2606380" y="504062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graphicFrame>
        <p:nvGraphicFramePr>
          <p:cNvPr id="16" name="Group 23"/>
          <p:cNvGraphicFramePr>
            <a:graphicFrameLocks noGrp="1"/>
          </p:cNvGraphicFramePr>
          <p:nvPr userDrawn="1">
            <p:extLst/>
          </p:nvPr>
        </p:nvGraphicFramePr>
        <p:xfrm>
          <a:off x="6172200" y="163606"/>
          <a:ext cx="2788920" cy="7010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2788920"/>
              </a:tblGrid>
              <a:tr h="1650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myInstance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horzOverflow="overflow"/>
                </a:tc>
              </a:tr>
              <a:tr h="27916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9" name="Group 23"/>
          <p:cNvGraphicFramePr>
            <a:graphicFrameLocks noGrp="1"/>
          </p:cNvGraphicFramePr>
          <p:nvPr userDrawn="1">
            <p:extLst/>
          </p:nvPr>
        </p:nvGraphicFramePr>
        <p:xfrm>
          <a:off x="6172200" y="5266944"/>
          <a:ext cx="1965960" cy="54864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491490"/>
                <a:gridCol w="491490"/>
                <a:gridCol w="491490"/>
                <a:gridCol w="491490"/>
              </a:tblGrid>
              <a:tr h="1828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Point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X: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Y: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681349" y="5631170"/>
            <a:ext cx="3220851" cy="26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60000"/>
            </a:pPr>
            <a:r>
              <a:rPr lang="en-US" sz="1400" dirty="0" smtClean="0">
                <a:cs typeface="Courier New"/>
              </a:rPr>
              <a:t>General callout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4017967" y="1905245"/>
            <a:ext cx="1479177" cy="255640"/>
          </a:xfrm>
          <a:prstGeom prst="wedgeRectCallout">
            <a:avLst>
              <a:gd name="adj1" fmla="val -171669"/>
              <a:gd name="adj2" fmla="val -9612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 err="1" smtClean="0"/>
              <a:t>asdasd</a:t>
            </a:r>
            <a:endParaRPr lang="en-US" sz="1400" baseline="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390465" y="377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88310" y="391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Group 23"/>
          <p:cNvGraphicFramePr>
            <a:graphicFrameLocks noGrp="1"/>
          </p:cNvGraphicFramePr>
          <p:nvPr userDrawn="1">
            <p:extLst/>
          </p:nvPr>
        </p:nvGraphicFramePr>
        <p:xfrm>
          <a:off x="6172200" y="2352265"/>
          <a:ext cx="2788920" cy="24503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97230"/>
                <a:gridCol w="697230"/>
                <a:gridCol w="697230"/>
                <a:gridCol w="697230"/>
              </a:tblGrid>
              <a:tr h="347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horzOverflow="overflow"/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text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text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text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4" name="Group 23"/>
          <p:cNvGraphicFramePr>
            <a:graphicFrameLocks noGrp="1"/>
          </p:cNvGraphicFramePr>
          <p:nvPr userDrawn="1">
            <p:extLst/>
          </p:nvPr>
        </p:nvGraphicFramePr>
        <p:xfrm>
          <a:off x="632161" y="2441913"/>
          <a:ext cx="4340880" cy="197277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7040"/>
                <a:gridCol w="739312"/>
                <a:gridCol w="868176"/>
                <a:gridCol w="868176"/>
                <a:gridCol w="868176"/>
              </a:tblGrid>
              <a:tr h="35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modifier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Class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Package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Subclass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World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</a:tr>
              <a:tr h="403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public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Y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Y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Y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Y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</a:tr>
              <a:tr h="403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protected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Y 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Y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Y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</a:tr>
              <a:tr h="403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No modifier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Y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Y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</a:tr>
              <a:tr h="395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private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Y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 userDrawn="1">
            <p:extLst/>
          </p:nvPr>
        </p:nvGraphicFramePr>
        <p:xfrm>
          <a:off x="5843450" y="1303680"/>
          <a:ext cx="1081890" cy="3227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0945"/>
                <a:gridCol w="540945"/>
              </a:tblGrid>
              <a:tr h="16135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Data</a:t>
                      </a:r>
                      <a:endParaRPr lang="en-US" sz="800" dirty="0"/>
                    </a:p>
                  </a:txBody>
                  <a:tcPr marL="39352" marR="39352" marT="19676" marB="19676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Link</a:t>
                      </a:r>
                      <a:endParaRPr lang="en-US" sz="800" dirty="0"/>
                    </a:p>
                  </a:txBody>
                  <a:tcPr marL="39352" marR="39352" marT="19676" marB="19676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35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“Hello”</a:t>
                      </a:r>
                      <a:endParaRPr lang="en-US" sz="800" dirty="0"/>
                    </a:p>
                  </a:txBody>
                  <a:tcPr marL="39352" marR="39352" marT="19676" marB="19676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352" marR="39352" marT="19676" marB="19676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28650" y="2163530"/>
            <a:ext cx="7886700" cy="43487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716" y="613317"/>
            <a:ext cx="6987633" cy="10773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Marketing 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Cosi</a:t>
            </a:r>
            <a:r>
              <a:rPr lang="en-US" dirty="0" smtClean="0"/>
              <a:t> 165a, Software Entrepreneurship, Lecture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and Market:</a:t>
            </a:r>
          </a:p>
          <a:p>
            <a:pPr lvl="1"/>
            <a:r>
              <a:rPr lang="en-US" dirty="0"/>
              <a:t>Barnes and Nobel Nook</a:t>
            </a:r>
          </a:p>
          <a:p>
            <a:pPr lvl="1"/>
            <a:r>
              <a:rPr lang="en-US" dirty="0"/>
              <a:t>Tesla Motors</a:t>
            </a:r>
          </a:p>
          <a:p>
            <a:pPr lvl="1"/>
            <a:r>
              <a:rPr lang="en-US" dirty="0"/>
              <a:t>Olin College</a:t>
            </a:r>
          </a:p>
          <a:p>
            <a:pPr lvl="1"/>
            <a:r>
              <a:rPr lang="en-US" dirty="0"/>
              <a:t>Apple iTunes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r>
              <a:rPr lang="en-US" dirty="0"/>
              <a:t>Nest Thermostat</a:t>
            </a:r>
          </a:p>
          <a:p>
            <a:pPr lvl="1"/>
            <a:r>
              <a:rPr lang="en-US" dirty="0"/>
              <a:t>Microsoft X-Box</a:t>
            </a:r>
          </a:p>
          <a:p>
            <a:pPr lvl="1"/>
            <a:r>
              <a:rPr lang="en-US" dirty="0" err="1"/>
              <a:t>Makerbot</a:t>
            </a:r>
            <a:r>
              <a:rPr lang="en-US" dirty="0"/>
              <a:t> Replicator</a:t>
            </a:r>
          </a:p>
          <a:p>
            <a:pPr lvl="1"/>
            <a:r>
              <a:rPr lang="en-US" dirty="0"/>
              <a:t>Google Android</a:t>
            </a:r>
          </a:p>
          <a:p>
            <a:pPr lvl="1"/>
            <a:r>
              <a:rPr lang="en-US" dirty="0"/>
              <a:t>Pocket Hose (google it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Team up by table, and pick a product off this 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market(s) is this company and/or product in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segment and kind of segment does it compete in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it’s value proposition is it offering that market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did it attack or enter the </a:t>
            </a:r>
            <a:r>
              <a:rPr lang="en-US" dirty="0" smtClean="0"/>
              <a:t>market	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dditional </a:t>
            </a:r>
            <a:r>
              <a:rPr lang="en-US" dirty="0"/>
              <a:t>observations and/or insights?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Report </a:t>
            </a:r>
            <a:r>
              <a:rPr lang="en-US" dirty="0"/>
              <a:t>out by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1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 Existing Market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arget </a:t>
            </a:r>
            <a:r>
              <a:rPr lang="en-US" dirty="0"/>
              <a:t>customers understand </a:t>
            </a:r>
            <a:r>
              <a:rPr lang="en-US" dirty="0" smtClean="0"/>
              <a:t>problem </a:t>
            </a:r>
            <a:r>
              <a:rPr lang="en-US" dirty="0"/>
              <a:t>and your solution</a:t>
            </a:r>
          </a:p>
          <a:p>
            <a:pPr lvl="1"/>
            <a:r>
              <a:rPr lang="en-US" dirty="0"/>
              <a:t>There are competitors. </a:t>
            </a:r>
            <a:endParaRPr lang="en-US" dirty="0" smtClean="0"/>
          </a:p>
          <a:p>
            <a:pPr lvl="1"/>
            <a:r>
              <a:rPr lang="en-US" dirty="0" smtClean="0"/>
              <a:t>Your </a:t>
            </a:r>
            <a:r>
              <a:rPr lang="en-US" dirty="0"/>
              <a:t>customers will have to stop using another product</a:t>
            </a:r>
          </a:p>
          <a:p>
            <a:pPr lvl="1"/>
            <a:r>
              <a:rPr lang="en-US" dirty="0"/>
              <a:t>Sometimes your entry can grow the number of customers, sometimes you fight it out (e.g. Facebook for Seniors. Is that a new or existing market?)</a:t>
            </a:r>
          </a:p>
          <a:p>
            <a:r>
              <a:rPr lang="en-US" dirty="0"/>
              <a:t>So you can:</a:t>
            </a:r>
          </a:p>
          <a:p>
            <a:pPr lvl="1"/>
            <a:r>
              <a:rPr lang="en-US" dirty="0"/>
              <a:t>ENTER an existing market, e.g. Android joining iPhone and compete directly</a:t>
            </a:r>
          </a:p>
          <a:p>
            <a:pPr lvl="1"/>
            <a:r>
              <a:rPr lang="en-US" dirty="0"/>
              <a:t>RESEGMENT an </a:t>
            </a:r>
            <a:r>
              <a:rPr lang="en-US" dirty="0" smtClean="0"/>
              <a:t>market by differentiating, e.g. Blackberry has keyboard</a:t>
            </a:r>
            <a:endParaRPr lang="en-US" dirty="0"/>
          </a:p>
          <a:p>
            <a:pPr lvl="1"/>
            <a:r>
              <a:rPr lang="en-US" dirty="0"/>
              <a:t>RESEGMENT a market </a:t>
            </a:r>
            <a:r>
              <a:rPr lang="en-US" dirty="0" smtClean="0"/>
              <a:t>by </a:t>
            </a:r>
            <a:r>
              <a:rPr lang="en-US" dirty="0"/>
              <a:t>going after a </a:t>
            </a:r>
            <a:r>
              <a:rPr lang="en-US" dirty="0" smtClean="0"/>
              <a:t>slice of </a:t>
            </a:r>
            <a:r>
              <a:rPr lang="en-US" dirty="0"/>
              <a:t>it, e.g. Tesla entering automobile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entry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2: New Market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customers may not know they have the problem</a:t>
            </a:r>
          </a:p>
          <a:p>
            <a:pPr lvl="1"/>
            <a:r>
              <a:rPr lang="en-US" dirty="0"/>
              <a:t>You have to teach/explain them why your product/service exists</a:t>
            </a:r>
          </a:p>
          <a:p>
            <a:pPr lvl="1"/>
            <a:r>
              <a:rPr lang="en-US" dirty="0"/>
              <a:t>They will have to find budget (money) to pay for it.</a:t>
            </a:r>
          </a:p>
          <a:p>
            <a:pPr lvl="1"/>
            <a:r>
              <a:rPr lang="en-US" dirty="0"/>
              <a:t>This is a very expensive process for you</a:t>
            </a:r>
          </a:p>
          <a:p>
            <a:r>
              <a:rPr lang="en-US" dirty="0"/>
              <a:t>So you can:</a:t>
            </a:r>
          </a:p>
          <a:p>
            <a:pPr lvl="1"/>
            <a:r>
              <a:rPr lang="en-US" dirty="0"/>
              <a:t>CREATE a totally new market, e.g. Amazon Echo, creating new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Elevator Pitch: What/Why and How</a:t>
            </a:r>
          </a:p>
          <a:p>
            <a:pPr lvl="1"/>
            <a:r>
              <a:rPr lang="en-US" dirty="0" smtClean="0"/>
              <a:t>Market Types</a:t>
            </a:r>
          </a:p>
          <a:p>
            <a:pPr lvl="1"/>
            <a:r>
              <a:rPr lang="en-US" dirty="0" smtClean="0"/>
              <a:t>Value Propositions</a:t>
            </a:r>
          </a:p>
          <a:p>
            <a:pPr lvl="1"/>
            <a:r>
              <a:rPr lang="en-US" dirty="0" smtClean="0"/>
              <a:t>Market Entry</a:t>
            </a:r>
          </a:p>
          <a:p>
            <a:endParaRPr lang="en-US" smtClean="0"/>
          </a:p>
          <a:p>
            <a:r>
              <a:rPr lang="en-US" smtClean="0"/>
              <a:t>What </a:t>
            </a:r>
            <a:r>
              <a:rPr lang="en-US" dirty="0" smtClean="0"/>
              <a:t>was different about today’s presentation?</a:t>
            </a:r>
          </a:p>
        </p:txBody>
      </p:sp>
    </p:spTree>
    <p:extLst>
      <p:ext uri="{BB962C8B-B14F-4D97-AF65-F5344CB8AC3E}">
        <p14:creationId xmlns:p14="http://schemas.microsoft.com/office/powerpoint/2010/main" val="2286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project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TAs on trends seen with teams so far</a:t>
            </a:r>
          </a:p>
          <a:p>
            <a:endParaRPr lang="en-US" dirty="0" smtClean="0"/>
          </a:p>
          <a:p>
            <a:r>
              <a:rPr lang="en-US" dirty="0" smtClean="0"/>
              <a:t>Feedback from Pito on “what we are looking for”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Information about </a:t>
            </a:r>
            <a:r>
              <a:rPr lang="en-US" smtClean="0"/>
              <a:t>Spark grants and applications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9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</a:t>
            </a:r>
            <a:r>
              <a:rPr lang="en-US" dirty="0" err="1" smtClean="0"/>
              <a:t>PitcH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1" y="1246817"/>
            <a:ext cx="8433892" cy="5057729"/>
          </a:xfrm>
        </p:spPr>
        <p:txBody>
          <a:bodyPr/>
          <a:lstStyle/>
          <a:p>
            <a:r>
              <a:rPr lang="en-US" dirty="0" smtClean="0"/>
              <a:t>Here’s </a:t>
            </a:r>
            <a:r>
              <a:rPr lang="en-US" dirty="0"/>
              <a:t>an example elevator pitch. Please critique it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"We're building an app which will give travelers a few focused recommendations </a:t>
            </a:r>
            <a:r>
              <a:rPr lang="en-US" sz="2400" dirty="0" smtClean="0"/>
              <a:t>on </a:t>
            </a:r>
            <a:r>
              <a:rPr lang="en-US" sz="2400" dirty="0"/>
              <a:t>where they are, what they want to do and how much </a:t>
            </a:r>
            <a:r>
              <a:rPr lang="en-US" sz="2400" dirty="0" smtClean="0"/>
              <a:t>time </a:t>
            </a:r>
            <a:r>
              <a:rPr lang="en-US" sz="2400" dirty="0"/>
              <a:t>they have have.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We'll </a:t>
            </a:r>
            <a:r>
              <a:rPr lang="en-US" sz="2400" dirty="0"/>
              <a:t>crowdsource recommendations, and have game mechanics to make it fun. We've not made a final decision yet on how we'll make money but we're thinking along the lines of coupons or sponsored recommendations. It will be designed as a platform so we can easily release it for other cities"</a:t>
            </a:r>
          </a:p>
        </p:txBody>
      </p:sp>
    </p:spTree>
    <p:extLst>
      <p:ext uri="{BB962C8B-B14F-4D97-AF65-F5344CB8AC3E}">
        <p14:creationId xmlns:p14="http://schemas.microsoft.com/office/powerpoint/2010/main" val="137573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elevator pitches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is </a:t>
            </a:r>
            <a:r>
              <a:rPr lang="en-US" dirty="0"/>
              <a:t>to </a:t>
            </a:r>
            <a:r>
              <a:rPr lang="en-US" dirty="0" smtClean="0"/>
              <a:t>persuade or sell, not to describe in detail</a:t>
            </a:r>
          </a:p>
          <a:p>
            <a:r>
              <a:rPr lang="en-US" dirty="0" smtClean="0"/>
              <a:t>Target is a potential investor, board member, influencer</a:t>
            </a:r>
          </a:p>
          <a:p>
            <a:r>
              <a:rPr lang="en-US" dirty="0" smtClean="0"/>
              <a:t>Put </a:t>
            </a:r>
            <a:r>
              <a:rPr lang="en-US" dirty="0"/>
              <a:t>yourself in the listeners shoes, really!</a:t>
            </a:r>
          </a:p>
          <a:p>
            <a:r>
              <a:rPr lang="en-US" dirty="0"/>
              <a:t>Imagine that they say, “So What?” </a:t>
            </a:r>
            <a:r>
              <a:rPr lang="en-US" dirty="0" smtClean="0"/>
              <a:t>after each sentence</a:t>
            </a:r>
            <a:endParaRPr lang="en-US" dirty="0"/>
          </a:p>
          <a:p>
            <a:r>
              <a:rPr lang="en-US" dirty="0" smtClean="0"/>
              <a:t>Hook them with the first words out of your mouth.</a:t>
            </a:r>
          </a:p>
          <a:p>
            <a:r>
              <a:rPr lang="en-US" dirty="0" smtClean="0"/>
              <a:t>If </a:t>
            </a:r>
            <a:r>
              <a:rPr lang="en-US" dirty="0"/>
              <a:t>there’s a very obvious objection, respond to it right away.</a:t>
            </a:r>
          </a:p>
          <a:p>
            <a:r>
              <a:rPr lang="en-US" dirty="0" smtClean="0"/>
              <a:t>Your </a:t>
            </a:r>
            <a:r>
              <a:rPr lang="en-US" dirty="0"/>
              <a:t>goal is </a:t>
            </a:r>
            <a:r>
              <a:rPr lang="en-US" dirty="0" smtClean="0"/>
              <a:t>to hear: </a:t>
            </a:r>
            <a:r>
              <a:rPr lang="en-US" dirty="0"/>
              <a:t>“Tell me more!”, or </a:t>
            </a:r>
            <a:r>
              <a:rPr lang="en-US" dirty="0" smtClean="0"/>
              <a:t>“Show it to me!”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 Exercise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are going to try our hand at designing an elevator </a:t>
            </a:r>
            <a:r>
              <a:rPr lang="en-US" dirty="0" smtClean="0"/>
              <a:t>pitch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 product or service that you know well.</a:t>
            </a:r>
          </a:p>
          <a:p>
            <a:r>
              <a:rPr lang="en-US" dirty="0"/>
              <a:t>Think about who the pitch is to, </a:t>
            </a:r>
            <a:endParaRPr lang="en-US" dirty="0" smtClean="0"/>
          </a:p>
          <a:p>
            <a:r>
              <a:rPr lang="en-US" dirty="0" smtClean="0"/>
              <a:t>The wording will be different </a:t>
            </a:r>
            <a:r>
              <a:rPr lang="en-US" dirty="0"/>
              <a:t>depending on the audience</a:t>
            </a:r>
          </a:p>
          <a:p>
            <a:r>
              <a:rPr lang="en-US" dirty="0"/>
              <a:t>In general the elevator pitch should be short, </a:t>
            </a:r>
            <a:endParaRPr lang="en-US" dirty="0" smtClean="0"/>
          </a:p>
          <a:p>
            <a:r>
              <a:rPr lang="en-US" dirty="0" smtClean="0"/>
              <a:t>Goal </a:t>
            </a:r>
            <a:r>
              <a:rPr lang="en-US" dirty="0"/>
              <a:t>of persuading a particular </a:t>
            </a:r>
            <a:r>
              <a:rPr lang="en-US" dirty="0" smtClean="0"/>
              <a:t>audience</a:t>
            </a:r>
          </a:p>
          <a:p>
            <a:r>
              <a:rPr lang="en-US" dirty="0" smtClean="0"/>
              <a:t>Make them interested </a:t>
            </a:r>
            <a:r>
              <a:rPr lang="en-US" dirty="0"/>
              <a:t>in your </a:t>
            </a:r>
            <a:r>
              <a:rPr lang="en-US" dirty="0" smtClean="0"/>
              <a:t>product</a:t>
            </a:r>
          </a:p>
          <a:p>
            <a:r>
              <a:rPr lang="en-US" dirty="0"/>
              <a:t>W</a:t>
            </a:r>
            <a:r>
              <a:rPr lang="en-US" dirty="0" smtClean="0"/>
              <a:t>ant </a:t>
            </a:r>
            <a:r>
              <a:rPr lang="en-US" dirty="0"/>
              <a:t>to learn more about </a:t>
            </a:r>
            <a:r>
              <a:rPr lang="en-US" dirty="0" smtClean="0"/>
              <a:t>it</a:t>
            </a:r>
          </a:p>
          <a:p>
            <a:endParaRPr lang="en-US" dirty="0"/>
          </a:p>
          <a:p>
            <a:r>
              <a:rPr lang="en-US" b="1" dirty="0"/>
              <a:t>Remember</a:t>
            </a:r>
            <a:r>
              <a:rPr lang="en-US" dirty="0"/>
              <a:t> This is not an ad on radio or </a:t>
            </a:r>
            <a:r>
              <a:rPr lang="en-US" dirty="0" err="1"/>
              <a:t>tv</a:t>
            </a:r>
            <a:r>
              <a:rPr lang="en-US" dirty="0"/>
              <a:t>, it’s a pitch between you and a person you are trying to </a:t>
            </a:r>
            <a:r>
              <a:rPr lang="en-US" dirty="0" err="1"/>
              <a:t>influece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62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teams and discuss the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Team #1 through #8</a:t>
            </a:r>
          </a:p>
          <a:p>
            <a:r>
              <a:rPr lang="en-US" dirty="0" smtClean="0"/>
              <a:t>Come </a:t>
            </a:r>
            <a:r>
              <a:rPr lang="en-US" dirty="0"/>
              <a:t>up with the best elevator pitch for one of these products would be.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don’t want a fixed </a:t>
            </a:r>
            <a:r>
              <a:rPr lang="en-US" dirty="0" smtClean="0"/>
              <a:t>script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do want to </a:t>
            </a:r>
            <a:r>
              <a:rPr lang="en-US" dirty="0" smtClean="0"/>
              <a:t>write </a:t>
            </a:r>
            <a:r>
              <a:rPr lang="en-US" dirty="0"/>
              <a:t>down all the key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you don’t leave anything out.</a:t>
            </a:r>
          </a:p>
          <a:p>
            <a:r>
              <a:rPr lang="en-US" dirty="0"/>
              <a:t>Meet with your sister team and </a:t>
            </a:r>
            <a:r>
              <a:rPr lang="en-US" dirty="0" smtClean="0"/>
              <a:t>compare</a:t>
            </a:r>
          </a:p>
          <a:p>
            <a:r>
              <a:rPr lang="en-US" dirty="0" smtClean="0"/>
              <a:t>Refine </a:t>
            </a:r>
            <a:r>
              <a:rPr lang="en-US" dirty="0"/>
              <a:t>to produce one unified result. </a:t>
            </a:r>
            <a:endParaRPr lang="en-US" dirty="0" smtClean="0"/>
          </a:p>
          <a:p>
            <a:r>
              <a:rPr lang="en-US" dirty="0" smtClean="0"/>
              <a:t>Prepare </a:t>
            </a:r>
            <a:r>
              <a:rPr lang="en-US" dirty="0"/>
              <a:t>to deliver the </a:t>
            </a:r>
            <a:r>
              <a:rPr lang="en-US" dirty="0" smtClean="0"/>
              <a:t>pitch</a:t>
            </a:r>
          </a:p>
          <a:p>
            <a:r>
              <a:rPr lang="en-US" dirty="0" smtClean="0"/>
              <a:t>And give </a:t>
            </a:r>
            <a:r>
              <a:rPr lang="en-US" dirty="0"/>
              <a:t>an explanation of what you are trying to achieve with each piece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for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1 and 2: Harley Davidson (Audience: Big Time Investor)</a:t>
            </a:r>
          </a:p>
          <a:p>
            <a:r>
              <a:rPr lang="en-US" dirty="0"/>
              <a:t>Team 3 and 4: Godiva Chocolates (Audience: National retail chain)</a:t>
            </a:r>
          </a:p>
          <a:p>
            <a:r>
              <a:rPr lang="en-US" dirty="0"/>
              <a:t>Team 5 and 6: Brandeis University (Audience: Big time donor)</a:t>
            </a:r>
          </a:p>
          <a:p>
            <a:r>
              <a:rPr lang="en-US" dirty="0"/>
              <a:t>Team 7 and 8: NEST Thermostat (Audience: Real estate moguls)</a:t>
            </a:r>
          </a:p>
          <a:p>
            <a:r>
              <a:rPr lang="en-US" dirty="0"/>
              <a:t>Team 9 and 10: </a:t>
            </a:r>
            <a:r>
              <a:rPr lang="en-US" dirty="0" err="1"/>
              <a:t>Jet.com</a:t>
            </a:r>
            <a:r>
              <a:rPr lang="en-US" dirty="0"/>
              <a:t> (Audience: Big time investor)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 </a:t>
            </a:r>
            <a:r>
              <a:rPr lang="en-US" dirty="0"/>
              <a:t>Market: Huge and undifferentiated. Horizontal, </a:t>
            </a:r>
            <a:r>
              <a:rPr lang="en-US" dirty="0" smtClean="0"/>
              <a:t>e.g. consumers </a:t>
            </a:r>
            <a:r>
              <a:rPr lang="en-US" dirty="0"/>
              <a:t>age 12 to 18.</a:t>
            </a:r>
          </a:p>
          <a:p>
            <a:r>
              <a:rPr lang="en-US" dirty="0"/>
              <a:t>Niche: Highly specific: Vertical, e.g. Bicyclists</a:t>
            </a:r>
          </a:p>
          <a:p>
            <a:r>
              <a:rPr lang="en-US" dirty="0"/>
              <a:t>Segmented: your product serves more than one segment. Apple serves the consumer and education market segments</a:t>
            </a:r>
          </a:p>
          <a:p>
            <a:r>
              <a:rPr lang="en-US" dirty="0"/>
              <a:t>Diversified: your product serves very different markets: Amazon serves consumers and software developer</a:t>
            </a:r>
          </a:p>
          <a:p>
            <a:r>
              <a:rPr lang="en-US" dirty="0"/>
              <a:t>Two or multi-sided markets: brings two or more segments together: dating services, newspapers</a:t>
            </a:r>
          </a:p>
          <a:p>
            <a:pPr lvl="1"/>
            <a:r>
              <a:rPr lang="en-US" dirty="0"/>
              <a:t>there are others…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you think about the market size?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Ask:</a:t>
            </a:r>
          </a:p>
          <a:p>
            <a:pPr lvl="1"/>
            <a:r>
              <a:rPr lang="en-US" dirty="0" smtClean="0"/>
              <a:t>What value is your product/service creating? (Per segment)</a:t>
            </a:r>
            <a:endParaRPr lang="en-US" dirty="0"/>
          </a:p>
          <a:p>
            <a:pPr lvl="1"/>
            <a:r>
              <a:rPr lang="en-US" dirty="0" smtClean="0"/>
              <a:t>Clear statement is required to try to address that market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Something “new” is not enough.  Think expansively!</a:t>
            </a:r>
          </a:p>
          <a:p>
            <a:r>
              <a:rPr lang="en-US" dirty="0" smtClean="0"/>
              <a:t>It </a:t>
            </a:r>
            <a:r>
              <a:rPr lang="en-US" dirty="0"/>
              <a:t>could also be:</a:t>
            </a:r>
          </a:p>
          <a:p>
            <a:pPr lvl="1"/>
            <a:r>
              <a:rPr lang="en-US" dirty="0"/>
              <a:t>cheaper (to buy or to use)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more convenient</a:t>
            </a:r>
          </a:p>
          <a:p>
            <a:pPr lvl="1"/>
            <a:r>
              <a:rPr lang="en-US" dirty="0"/>
              <a:t>better designed</a:t>
            </a:r>
          </a:p>
          <a:p>
            <a:pPr lvl="1"/>
            <a:r>
              <a:rPr lang="en-US" dirty="0"/>
              <a:t>more customized</a:t>
            </a:r>
          </a:p>
          <a:p>
            <a:pPr lvl="1"/>
            <a:r>
              <a:rPr lang="en-US" dirty="0"/>
              <a:t>brand</a:t>
            </a:r>
          </a:p>
          <a:p>
            <a:pPr lvl="1"/>
            <a:r>
              <a:rPr lang="en-US" dirty="0"/>
              <a:t>safer/less risky</a:t>
            </a:r>
          </a:p>
          <a:p>
            <a:pPr lvl="1"/>
            <a:r>
              <a:rPr lang="en-US" dirty="0"/>
              <a:t>more available (segment couldn’t get it, use </a:t>
            </a:r>
            <a:r>
              <a:rPr lang="en-US" dirty="0" smtClean="0"/>
              <a:t>it before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7A352BD-E516-014C-8240-0DC34EE2B7FA}" vid="{CA012169-387C-104A-AAB0-C0E68E47F7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502</TotalTime>
  <Words>865</Words>
  <Application>Microsoft Macintosh PowerPoint</Application>
  <PresentationFormat>On-screen Show (4:3)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Courier</vt:lpstr>
      <vt:lpstr>Courier New</vt:lpstr>
      <vt:lpstr>ＭＳ Ｐゴシック</vt:lpstr>
      <vt:lpstr>Tahoma</vt:lpstr>
      <vt:lpstr>5_Vapor Trail</vt:lpstr>
      <vt:lpstr>Marketing Tips</vt:lpstr>
      <vt:lpstr>Term project discussion</vt:lpstr>
      <vt:lpstr>Elevator PitcH</vt:lpstr>
      <vt:lpstr>Tips for elevator pitches </vt:lpstr>
      <vt:lpstr>Elevator Pitch Exercise </vt:lpstr>
      <vt:lpstr>Mission</vt:lpstr>
      <vt:lpstr>Products for each</vt:lpstr>
      <vt:lpstr>TYPES OF Markets</vt:lpstr>
      <vt:lpstr>THE Value proposition</vt:lpstr>
      <vt:lpstr>Exercise</vt:lpstr>
      <vt:lpstr>5 Minutes</vt:lpstr>
      <vt:lpstr>Market entry</vt:lpstr>
      <vt:lpstr>Market entry </vt:lpstr>
      <vt:lpstr>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entrepreneurship</dc:title>
  <dc:creator>Pito Salas</dc:creator>
  <cp:lastModifiedBy>Pito Salas</cp:lastModifiedBy>
  <cp:revision>32</cp:revision>
  <cp:lastPrinted>2016-04-20T01:28:29Z</cp:lastPrinted>
  <dcterms:created xsi:type="dcterms:W3CDTF">2016-11-06T15:43:23Z</dcterms:created>
  <dcterms:modified xsi:type="dcterms:W3CDTF">2016-11-08T22:01:51Z</dcterms:modified>
</cp:coreProperties>
</file>