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>
      <p:cViewPr varScale="1">
        <p:scale>
          <a:sx n="88" d="100"/>
          <a:sy n="88" d="100"/>
        </p:scale>
        <p:origin x="285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BA456-56F7-4C93-9398-5630E2F67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719D9-EAB4-4033-B981-E0B49EB2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E8545-EEEA-4E07-98FE-D5DC09ED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A21E3-E338-4E2F-AD69-C96833DC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A5FB3-2E44-409D-8FD1-C3DD87E2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5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3C454-0095-4A92-8273-89D3341B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77EBCC-27BC-465F-9DEC-D3324DF6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310D-EF41-4532-9373-4FE93682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D5D83-7B89-413E-AB1E-0E2F242F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905AA-7AD5-495C-9DD7-F008A62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E3ABE-8137-4E4F-BDF9-82152CBC8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97FBD-6952-4C0E-AAE2-287337A35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79BAA-88D9-4BD2-A13B-AD426376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3890E-5EF2-40BA-BC2B-50239CF8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86AFE-BC5D-4D8D-B375-ED77E3C2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3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C4B2-B737-435A-8B7B-4DC478A9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9FC2C-A4F1-47C8-9725-A520AB06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03FAF-D140-4B9E-B6B4-55A7396A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5B753-5163-4C2E-9A3B-E92A093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F37BC-7B25-4030-973C-8FC76BB9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3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3014D-88DE-4FDA-BEF7-28BF0621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A5B26-AB94-4255-9509-1720E2E1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AFA0A-FA13-4166-B31E-5666C9A2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AB5DE-08DC-492F-87FA-A16EC9B9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2F4BE-E3C0-4308-905D-BD4C711A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70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924DE-948C-4DB1-927F-801C2E0F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94284-BA0C-45F1-B621-AC8FF8A1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F74700-6535-463B-8DEB-ED8E20D3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4D227-EBEB-4C58-9708-98DFC8D3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A2E91-C3C2-44AC-BBD0-0A98617F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08732-2BD9-4544-810A-D7167CEB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1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89EE7-4E75-418D-A8AC-956A98FF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46B3B-474D-449F-B3B1-09613263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8524A-3665-4898-9621-AC3440B6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A562D-E1A7-4DD7-9432-A1F4D8B69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97B762-4522-418D-A7E3-F695AEB07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95A25-503A-4217-BCA3-71A0BF52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0C94B-C61C-4A8E-8084-2038A740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BCA46-6004-4DB7-856B-D3476778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3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BE732-5602-47A0-AB54-58B4ADF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85A31D-4F13-4AEA-AEBB-81AF640E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0EBBBE-A1C2-444A-B8A8-C2CB5C14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D4EF80-76DD-40E3-BE2F-5F21E550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A82327-B864-445F-BE1F-4F8941F3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A97B81-638B-4849-89B1-A487861A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9B11F-0A8E-4A10-8786-1A30A23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2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0E2A-51B9-4EA1-A434-5D00A6E7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52B22-46CB-4939-9B26-0C35BD55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DA040-6DC4-4D06-B5C6-178C503A9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8089B-96BF-474A-8B8C-C69AEB0D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B1DE2-0D70-4887-B3C1-5C01FD82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F83AA-4B64-4D54-AB53-94EEF7BA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9D930-1636-457E-8235-1BE643BC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3BAAFE-0FC8-4A5D-BDDF-711A96F26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8B038-9FF6-4DC1-BF0B-01DF3AECE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FDC6F-0A9A-4B0C-845A-7992A0EB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DD216-DE29-479A-AC07-34092D6B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81528-4308-446E-A3E9-FD087EC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34359-B4F4-4C44-990E-AE8271A2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8D979-E0EB-442F-AF75-4CF753B9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EE96D-478D-474C-99C0-7D5442D93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8F54-AFE5-41DA-B336-8708E02B4365}" type="datetimeFigureOut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1B615-7073-4256-AF94-30C91BD0E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71F09-80AE-4C9F-A0FD-C546F1D3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909D-59A4-484B-971F-50DAE6EF27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45E5A9-31B0-4C58-8206-D7AA4286E036}"/>
              </a:ext>
            </a:extLst>
          </p:cNvPr>
          <p:cNvSpPr/>
          <p:nvPr/>
        </p:nvSpPr>
        <p:spPr>
          <a:xfrm>
            <a:off x="164729" y="635001"/>
            <a:ext cx="11849501" cy="596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213243986">
                  <a:custGeom>
                    <a:avLst/>
                    <a:gdLst>
                      <a:gd name="connsiteX0" fmla="*/ 0 w 2168162"/>
                      <a:gd name="connsiteY0" fmla="*/ 0 h 4699322"/>
                      <a:gd name="connsiteX1" fmla="*/ 585404 w 2168162"/>
                      <a:gd name="connsiteY1" fmla="*/ 0 h 4699322"/>
                      <a:gd name="connsiteX2" fmla="*/ 1127444 w 2168162"/>
                      <a:gd name="connsiteY2" fmla="*/ 0 h 4699322"/>
                      <a:gd name="connsiteX3" fmla="*/ 1647803 w 2168162"/>
                      <a:gd name="connsiteY3" fmla="*/ 0 h 4699322"/>
                      <a:gd name="connsiteX4" fmla="*/ 2168162 w 2168162"/>
                      <a:gd name="connsiteY4" fmla="*/ 0 h 4699322"/>
                      <a:gd name="connsiteX5" fmla="*/ 2168162 w 2168162"/>
                      <a:gd name="connsiteY5" fmla="*/ 577345 h 4699322"/>
                      <a:gd name="connsiteX6" fmla="*/ 2168162 w 2168162"/>
                      <a:gd name="connsiteY6" fmla="*/ 1154691 h 4699322"/>
                      <a:gd name="connsiteX7" fmla="*/ 2168162 w 2168162"/>
                      <a:gd name="connsiteY7" fmla="*/ 1779029 h 4699322"/>
                      <a:gd name="connsiteX8" fmla="*/ 2168162 w 2168162"/>
                      <a:gd name="connsiteY8" fmla="*/ 2450361 h 4699322"/>
                      <a:gd name="connsiteX9" fmla="*/ 2168162 w 2168162"/>
                      <a:gd name="connsiteY9" fmla="*/ 3215679 h 4699322"/>
                      <a:gd name="connsiteX10" fmla="*/ 2168162 w 2168162"/>
                      <a:gd name="connsiteY10" fmla="*/ 3840017 h 4699322"/>
                      <a:gd name="connsiteX11" fmla="*/ 2168162 w 2168162"/>
                      <a:gd name="connsiteY11" fmla="*/ 4699322 h 4699322"/>
                      <a:gd name="connsiteX12" fmla="*/ 1626122 w 2168162"/>
                      <a:gd name="connsiteY12" fmla="*/ 4699322 h 4699322"/>
                      <a:gd name="connsiteX13" fmla="*/ 1062399 w 2168162"/>
                      <a:gd name="connsiteY13" fmla="*/ 4699322 h 4699322"/>
                      <a:gd name="connsiteX14" fmla="*/ 476996 w 2168162"/>
                      <a:gd name="connsiteY14" fmla="*/ 4699322 h 4699322"/>
                      <a:gd name="connsiteX15" fmla="*/ 0 w 2168162"/>
                      <a:gd name="connsiteY15" fmla="*/ 4699322 h 4699322"/>
                      <a:gd name="connsiteX16" fmla="*/ 0 w 2168162"/>
                      <a:gd name="connsiteY16" fmla="*/ 4074984 h 4699322"/>
                      <a:gd name="connsiteX17" fmla="*/ 0 w 2168162"/>
                      <a:gd name="connsiteY17" fmla="*/ 3356659 h 4699322"/>
                      <a:gd name="connsiteX18" fmla="*/ 0 w 2168162"/>
                      <a:gd name="connsiteY18" fmla="*/ 2732320 h 4699322"/>
                      <a:gd name="connsiteX19" fmla="*/ 0 w 2168162"/>
                      <a:gd name="connsiteY19" fmla="*/ 2013995 h 4699322"/>
                      <a:gd name="connsiteX20" fmla="*/ 0 w 2168162"/>
                      <a:gd name="connsiteY20" fmla="*/ 1389657 h 4699322"/>
                      <a:gd name="connsiteX21" fmla="*/ 0 w 2168162"/>
                      <a:gd name="connsiteY21" fmla="*/ 671332 h 4699322"/>
                      <a:gd name="connsiteX22" fmla="*/ 0 w 2168162"/>
                      <a:gd name="connsiteY22" fmla="*/ 0 h 4699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168162" h="4699322" extrusionOk="0">
                        <a:moveTo>
                          <a:pt x="0" y="0"/>
                        </a:moveTo>
                        <a:cubicBezTo>
                          <a:pt x="160624" y="16140"/>
                          <a:pt x="387355" y="-2965"/>
                          <a:pt x="585404" y="0"/>
                        </a:cubicBezTo>
                        <a:cubicBezTo>
                          <a:pt x="783453" y="2965"/>
                          <a:pt x="907164" y="10585"/>
                          <a:pt x="1127444" y="0"/>
                        </a:cubicBezTo>
                        <a:cubicBezTo>
                          <a:pt x="1347724" y="-10585"/>
                          <a:pt x="1451027" y="-10749"/>
                          <a:pt x="1647803" y="0"/>
                        </a:cubicBezTo>
                        <a:cubicBezTo>
                          <a:pt x="1844579" y="10749"/>
                          <a:pt x="1937669" y="-16276"/>
                          <a:pt x="2168162" y="0"/>
                        </a:cubicBezTo>
                        <a:cubicBezTo>
                          <a:pt x="2185800" y="207442"/>
                          <a:pt x="2150177" y="313461"/>
                          <a:pt x="2168162" y="577345"/>
                        </a:cubicBezTo>
                        <a:cubicBezTo>
                          <a:pt x="2186147" y="841229"/>
                          <a:pt x="2187294" y="948512"/>
                          <a:pt x="2168162" y="1154691"/>
                        </a:cubicBezTo>
                        <a:cubicBezTo>
                          <a:pt x="2149030" y="1360870"/>
                          <a:pt x="2182167" y="1520815"/>
                          <a:pt x="2168162" y="1779029"/>
                        </a:cubicBezTo>
                        <a:cubicBezTo>
                          <a:pt x="2154158" y="2037243"/>
                          <a:pt x="2164758" y="2198441"/>
                          <a:pt x="2168162" y="2450361"/>
                        </a:cubicBezTo>
                        <a:cubicBezTo>
                          <a:pt x="2171566" y="2702281"/>
                          <a:pt x="2189354" y="2930889"/>
                          <a:pt x="2168162" y="3215679"/>
                        </a:cubicBezTo>
                        <a:cubicBezTo>
                          <a:pt x="2146970" y="3500469"/>
                          <a:pt x="2155983" y="3567666"/>
                          <a:pt x="2168162" y="3840017"/>
                        </a:cubicBezTo>
                        <a:cubicBezTo>
                          <a:pt x="2180341" y="4112368"/>
                          <a:pt x="2210991" y="4300584"/>
                          <a:pt x="2168162" y="4699322"/>
                        </a:cubicBezTo>
                        <a:cubicBezTo>
                          <a:pt x="1987989" y="4699504"/>
                          <a:pt x="1761297" y="4677990"/>
                          <a:pt x="1626122" y="4699322"/>
                        </a:cubicBezTo>
                        <a:cubicBezTo>
                          <a:pt x="1490947" y="4720654"/>
                          <a:pt x="1259438" y="4712315"/>
                          <a:pt x="1062399" y="4699322"/>
                        </a:cubicBezTo>
                        <a:cubicBezTo>
                          <a:pt x="865360" y="4686329"/>
                          <a:pt x="650006" y="4694464"/>
                          <a:pt x="476996" y="4699322"/>
                        </a:cubicBezTo>
                        <a:cubicBezTo>
                          <a:pt x="303986" y="4704180"/>
                          <a:pt x="98761" y="4712745"/>
                          <a:pt x="0" y="4699322"/>
                        </a:cubicBezTo>
                        <a:cubicBezTo>
                          <a:pt x="25928" y="4565951"/>
                          <a:pt x="-2138" y="4250042"/>
                          <a:pt x="0" y="4074984"/>
                        </a:cubicBezTo>
                        <a:cubicBezTo>
                          <a:pt x="2138" y="3899926"/>
                          <a:pt x="-771" y="3532953"/>
                          <a:pt x="0" y="3356659"/>
                        </a:cubicBezTo>
                        <a:cubicBezTo>
                          <a:pt x="771" y="3180365"/>
                          <a:pt x="18082" y="3020888"/>
                          <a:pt x="0" y="2732320"/>
                        </a:cubicBezTo>
                        <a:cubicBezTo>
                          <a:pt x="-18082" y="2443752"/>
                          <a:pt x="-1290" y="2220148"/>
                          <a:pt x="0" y="2013995"/>
                        </a:cubicBezTo>
                        <a:cubicBezTo>
                          <a:pt x="1290" y="1807843"/>
                          <a:pt x="30286" y="1520144"/>
                          <a:pt x="0" y="1389657"/>
                        </a:cubicBezTo>
                        <a:cubicBezTo>
                          <a:pt x="-30286" y="1259170"/>
                          <a:pt x="-23210" y="961029"/>
                          <a:pt x="0" y="671332"/>
                        </a:cubicBezTo>
                        <a:cubicBezTo>
                          <a:pt x="23210" y="381636"/>
                          <a:pt x="-21447" y="14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75CDB-9B91-4F1A-9A5F-9B163B1C72BE}"/>
              </a:ext>
            </a:extLst>
          </p:cNvPr>
          <p:cNvSpPr txBox="1"/>
          <p:nvPr/>
        </p:nvSpPr>
        <p:spPr>
          <a:xfrm>
            <a:off x="135640" y="123846"/>
            <a:ext cx="593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캔버스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(Business Model Canvas)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CC06D0-B951-4F65-9FC8-88E6853FBDC2}"/>
              </a:ext>
            </a:extLst>
          </p:cNvPr>
          <p:cNvCxnSpPr/>
          <p:nvPr/>
        </p:nvCxnSpPr>
        <p:spPr>
          <a:xfrm>
            <a:off x="158148" y="4940300"/>
            <a:ext cx="1184950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5FD56E-ED15-4AE2-BB2D-C97DEC63EAD5}"/>
              </a:ext>
            </a:extLst>
          </p:cNvPr>
          <p:cNvCxnSpPr>
            <a:cxnSpLocks/>
          </p:cNvCxnSpPr>
          <p:nvPr/>
        </p:nvCxnSpPr>
        <p:spPr>
          <a:xfrm>
            <a:off x="2583446" y="635000"/>
            <a:ext cx="0" cy="4305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0C2C71-5BA5-49DD-A08C-C5AECE33C521}"/>
              </a:ext>
            </a:extLst>
          </p:cNvPr>
          <p:cNvCxnSpPr>
            <a:cxnSpLocks/>
          </p:cNvCxnSpPr>
          <p:nvPr/>
        </p:nvCxnSpPr>
        <p:spPr>
          <a:xfrm>
            <a:off x="5015880" y="635000"/>
            <a:ext cx="0" cy="4305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9BE0471-C6DB-4B2E-A75F-5D320AAD6375}"/>
              </a:ext>
            </a:extLst>
          </p:cNvPr>
          <p:cNvCxnSpPr>
            <a:cxnSpLocks/>
          </p:cNvCxnSpPr>
          <p:nvPr/>
        </p:nvCxnSpPr>
        <p:spPr>
          <a:xfrm>
            <a:off x="2583446" y="2708920"/>
            <a:ext cx="243243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F290775-AFFB-4FCB-A986-43B928E9BB29}"/>
              </a:ext>
            </a:extLst>
          </p:cNvPr>
          <p:cNvCxnSpPr>
            <a:cxnSpLocks/>
          </p:cNvCxnSpPr>
          <p:nvPr/>
        </p:nvCxnSpPr>
        <p:spPr>
          <a:xfrm>
            <a:off x="7335974" y="635000"/>
            <a:ext cx="0" cy="4305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888AE0-2489-45CF-B035-75BE35B5BE4B}"/>
              </a:ext>
            </a:extLst>
          </p:cNvPr>
          <p:cNvCxnSpPr>
            <a:cxnSpLocks/>
          </p:cNvCxnSpPr>
          <p:nvPr/>
        </p:nvCxnSpPr>
        <p:spPr>
          <a:xfrm>
            <a:off x="9768408" y="635000"/>
            <a:ext cx="0" cy="4305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D981B5-3881-4159-BD5C-60A7A1A06072}"/>
              </a:ext>
            </a:extLst>
          </p:cNvPr>
          <p:cNvCxnSpPr>
            <a:cxnSpLocks/>
          </p:cNvCxnSpPr>
          <p:nvPr/>
        </p:nvCxnSpPr>
        <p:spPr>
          <a:xfrm>
            <a:off x="7335974" y="2708920"/>
            <a:ext cx="243243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31FC9E-7774-44E4-82A7-E3B63AB7256E}"/>
              </a:ext>
            </a:extLst>
          </p:cNvPr>
          <p:cNvCxnSpPr>
            <a:cxnSpLocks/>
          </p:cNvCxnSpPr>
          <p:nvPr/>
        </p:nvCxnSpPr>
        <p:spPr>
          <a:xfrm>
            <a:off x="6095999" y="4940300"/>
            <a:ext cx="1" cy="16637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0F04BE-D3CD-4DA7-AD82-7ED01FE21703}"/>
              </a:ext>
            </a:extLst>
          </p:cNvPr>
          <p:cNvSpPr txBox="1"/>
          <p:nvPr/>
        </p:nvSpPr>
        <p:spPr>
          <a:xfrm>
            <a:off x="6141363" y="5013175"/>
            <a:ext cx="18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수입의 흐름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1A776-6F71-4AA3-B936-10473345A639}"/>
              </a:ext>
            </a:extLst>
          </p:cNvPr>
          <p:cNvSpPr txBox="1"/>
          <p:nvPr/>
        </p:nvSpPr>
        <p:spPr>
          <a:xfrm>
            <a:off x="231301" y="5029934"/>
            <a:ext cx="168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 구조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D5473-F5CA-4C81-93E0-B7AC771C3809}"/>
              </a:ext>
            </a:extLst>
          </p:cNvPr>
          <p:cNvSpPr txBox="1"/>
          <p:nvPr/>
        </p:nvSpPr>
        <p:spPr>
          <a:xfrm>
            <a:off x="212388" y="724634"/>
            <a:ext cx="192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 파트너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CF05E-F4F4-442C-A251-B3D3CAE72F26}"/>
              </a:ext>
            </a:extLst>
          </p:cNvPr>
          <p:cNvSpPr txBox="1"/>
          <p:nvPr/>
        </p:nvSpPr>
        <p:spPr>
          <a:xfrm>
            <a:off x="2594128" y="724634"/>
            <a:ext cx="153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핵심활동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66C15-270D-489F-AB7E-DC7FB77F2D2D}"/>
              </a:ext>
            </a:extLst>
          </p:cNvPr>
          <p:cNvSpPr txBox="1"/>
          <p:nvPr/>
        </p:nvSpPr>
        <p:spPr>
          <a:xfrm>
            <a:off x="5059797" y="724634"/>
            <a:ext cx="153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가치제안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9A6EB7-B25C-4F0B-95F3-8217E818F297}"/>
              </a:ext>
            </a:extLst>
          </p:cNvPr>
          <p:cNvSpPr txBox="1"/>
          <p:nvPr/>
        </p:nvSpPr>
        <p:spPr>
          <a:xfrm>
            <a:off x="7365499" y="724634"/>
            <a:ext cx="189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고객관계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6D67E8-5349-435B-ADDF-C9119E0D9E34}"/>
              </a:ext>
            </a:extLst>
          </p:cNvPr>
          <p:cNvSpPr txBox="1"/>
          <p:nvPr/>
        </p:nvSpPr>
        <p:spPr>
          <a:xfrm>
            <a:off x="9768408" y="724634"/>
            <a:ext cx="226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 세그먼트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E011C-C1EE-42AB-978D-873BFA42CE94}"/>
              </a:ext>
            </a:extLst>
          </p:cNvPr>
          <p:cNvSpPr txBox="1"/>
          <p:nvPr/>
        </p:nvSpPr>
        <p:spPr>
          <a:xfrm>
            <a:off x="2594128" y="2771189"/>
            <a:ext cx="153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핵심자원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6DAAB1-E526-4EFB-A03D-B56D9BBDCFCB}"/>
              </a:ext>
            </a:extLst>
          </p:cNvPr>
          <p:cNvSpPr txBox="1"/>
          <p:nvPr/>
        </p:nvSpPr>
        <p:spPr>
          <a:xfrm>
            <a:off x="7365499" y="2771189"/>
            <a:ext cx="197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유통 채널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99161-2364-9E57-822E-8B3F751C3D3A}"/>
              </a:ext>
            </a:extLst>
          </p:cNvPr>
          <p:cNvSpPr txBox="1"/>
          <p:nvPr/>
        </p:nvSpPr>
        <p:spPr>
          <a:xfrm>
            <a:off x="9768408" y="1865174"/>
            <a:ext cx="21922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+mj-lt"/>
              </a:rPr>
              <a:t>-</a:t>
            </a:r>
            <a:r>
              <a:rPr kumimoji="1" lang="ko-KR" altLang="en-US" sz="1600" dirty="0">
                <a:latin typeface="+mj-lt"/>
              </a:rPr>
              <a:t> 드론 비행을 취미로 즐기는 개인 소비자</a:t>
            </a:r>
            <a:endParaRPr kumimoji="1" lang="en-US" altLang="ko-KR" sz="1600" dirty="0">
              <a:latin typeface="+mj-lt"/>
            </a:endParaRPr>
          </a:p>
          <a:p>
            <a:endParaRPr kumimoji="1" lang="en-US" altLang="ko-KR" sz="1600" dirty="0">
              <a:latin typeface="+mj-lt"/>
            </a:endParaRPr>
          </a:p>
          <a:p>
            <a:endParaRPr kumimoji="1" lang="en-US" altLang="ko-KR" sz="1600" dirty="0">
              <a:latin typeface="+mj-lt"/>
            </a:endParaRPr>
          </a:p>
          <a:p>
            <a:r>
              <a:rPr kumimoji="1" lang="en-US" altLang="ko-KR" sz="1600" dirty="0">
                <a:latin typeface="+mj-lt"/>
              </a:rPr>
              <a:t>-</a:t>
            </a:r>
            <a:r>
              <a:rPr kumimoji="1" lang="ko-KR" altLang="en-US" sz="1600" dirty="0">
                <a:latin typeface="+mj-lt"/>
              </a:rPr>
              <a:t> 비행 </a:t>
            </a:r>
            <a:r>
              <a:rPr kumimoji="1" lang="en-US" altLang="ko-KR" sz="1600" dirty="0">
                <a:latin typeface="+mj-lt"/>
              </a:rPr>
              <a:t>,</a:t>
            </a:r>
            <a:r>
              <a:rPr kumimoji="1" lang="ko-KR" altLang="en-US" sz="1600" dirty="0">
                <a:latin typeface="+mj-lt"/>
              </a:rPr>
              <a:t>조종에 관심 있는 일반 사용자 </a:t>
            </a:r>
            <a:endParaRPr kumimoji="1" lang="en-US" altLang="ko-KR" sz="1600" dirty="0">
              <a:latin typeface="+mj-lt"/>
            </a:endParaRPr>
          </a:p>
          <a:p>
            <a:endParaRPr kumimoji="1" lang="en-US" altLang="ko-KR" sz="1400" dirty="0">
              <a:latin typeface="+mj-lt"/>
            </a:endParaRPr>
          </a:p>
          <a:p>
            <a:r>
              <a:rPr kumimoji="1" lang="ko-KR" altLang="en-US" sz="1400" dirty="0">
                <a:latin typeface="+mj-lt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EC1D5-8331-25C7-00E9-894DC6ABD44D}"/>
              </a:ext>
            </a:extLst>
          </p:cNvPr>
          <p:cNvSpPr txBox="1"/>
          <p:nvPr/>
        </p:nvSpPr>
        <p:spPr>
          <a:xfrm>
            <a:off x="7335974" y="3171299"/>
            <a:ext cx="243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600" dirty="0">
                <a:solidFill>
                  <a:srgbClr val="313131"/>
                </a:solidFill>
                <a:effectLst/>
                <a:latin typeface="Helvetica" pitchFamily="2" charset="0"/>
              </a:rPr>
              <a:t> -   C2C </a:t>
            </a:r>
            <a:r>
              <a:rPr lang="ko-KR" altLang="en-US" sz="1600" dirty="0">
                <a:solidFill>
                  <a:srgbClr val="313131"/>
                </a:solidFill>
                <a:effectLst/>
                <a:latin typeface="Helvetica" pitchFamily="2" charset="0"/>
              </a:rPr>
              <a:t>모델을 적용한</a:t>
            </a:r>
            <a:endParaRPr lang="en-US" altLang="ko-KR" sz="1600" dirty="0">
              <a:solidFill>
                <a:srgbClr val="313131"/>
              </a:solidFill>
              <a:effectLst/>
              <a:latin typeface="Helvetica" pitchFamily="2" charset="0"/>
            </a:endParaRPr>
          </a:p>
          <a:p>
            <a:r>
              <a:rPr lang="ko-KR" altLang="en-US" sz="1600" dirty="0">
                <a:solidFill>
                  <a:srgbClr val="313131"/>
                </a:solidFill>
                <a:latin typeface="Helvetica" pitchFamily="2" charset="0"/>
              </a:rPr>
              <a:t>   </a:t>
            </a:r>
            <a:r>
              <a:rPr lang="ko-KR" altLang="en-US" sz="1600" dirty="0">
                <a:solidFill>
                  <a:srgbClr val="313131"/>
                </a:solidFill>
                <a:effectLst/>
                <a:latin typeface="Helvetica" pitchFamily="2" charset="0"/>
              </a:rPr>
              <a:t> </a:t>
            </a:r>
            <a:r>
              <a:rPr lang="en-US" altLang="ko-KR" sz="1600" dirty="0">
                <a:solidFill>
                  <a:srgbClr val="313131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solidFill>
                  <a:srgbClr val="313131"/>
                </a:solidFill>
                <a:effectLst/>
                <a:latin typeface="Helvetica" pitchFamily="2" charset="0"/>
              </a:rPr>
              <a:t>드론 공유 플랫폼</a:t>
            </a:r>
          </a:p>
          <a:p>
            <a:endParaRPr kumimoji="1"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CD201-8F61-3A31-B130-A6F1D5D348BD}"/>
              </a:ext>
            </a:extLst>
          </p:cNvPr>
          <p:cNvSpPr txBox="1"/>
          <p:nvPr/>
        </p:nvSpPr>
        <p:spPr>
          <a:xfrm>
            <a:off x="5066318" y="1988624"/>
            <a:ext cx="2276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부품 판매 서비스</a:t>
            </a:r>
            <a:endParaRPr kumimoji="1" lang="en-US" altLang="ko-KR" sz="1600" dirty="0"/>
          </a:p>
          <a:p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제작 서비스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드론 대여 서비스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드론 판매 서비스</a:t>
            </a:r>
            <a:endParaRPr kumimoji="1"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28F2F-0E2E-AC37-4B4C-B17EE785A7A4}"/>
              </a:ext>
            </a:extLst>
          </p:cNvPr>
          <p:cNvSpPr txBox="1"/>
          <p:nvPr/>
        </p:nvSpPr>
        <p:spPr>
          <a:xfrm>
            <a:off x="7376302" y="1532032"/>
            <a:ext cx="2243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고객을 위한 맞춤 서비스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566-BEA4-44F8-A351-8BEC86E3688D}"/>
              </a:ext>
            </a:extLst>
          </p:cNvPr>
          <p:cNvSpPr txBox="1"/>
          <p:nvPr/>
        </p:nvSpPr>
        <p:spPr>
          <a:xfrm>
            <a:off x="6141363" y="5413285"/>
            <a:ext cx="5708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드론 판매 수익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커스터마이징 수익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대여 서비스 수익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en-US" altLang="ko-KR" sz="1600" dirty="0"/>
              <a:t>C2C </a:t>
            </a:r>
            <a:r>
              <a:rPr kumimoji="1" lang="ko-KR" altLang="en-US" sz="1600" dirty="0"/>
              <a:t>수익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95F6B-3789-8B3E-EDCB-560D15F993AB}"/>
              </a:ext>
            </a:extLst>
          </p:cNvPr>
          <p:cNvSpPr txBox="1"/>
          <p:nvPr/>
        </p:nvSpPr>
        <p:spPr>
          <a:xfrm>
            <a:off x="2594127" y="3136090"/>
            <a:ext cx="237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드론 제품 및 기술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소프트웨어 플랫폼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고객 지원 시스템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F346A-FF5F-F508-3B01-883F0D45DDA2}"/>
              </a:ext>
            </a:extLst>
          </p:cNvPr>
          <p:cNvSpPr txBox="1"/>
          <p:nvPr/>
        </p:nvSpPr>
        <p:spPr>
          <a:xfrm>
            <a:off x="2612971" y="1124744"/>
            <a:ext cx="231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드론 개발 및 제작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플랫폼 운영 및 관리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연구 및 개발 </a:t>
            </a:r>
            <a:r>
              <a:rPr kumimoji="1" lang="en-US" altLang="ko-KR" sz="1600" dirty="0"/>
              <a:t>      ( R&amp;D )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48F57-427D-90DF-F61B-53FBFCB986B1}"/>
              </a:ext>
            </a:extLst>
          </p:cNvPr>
          <p:cNvSpPr txBox="1"/>
          <p:nvPr/>
        </p:nvSpPr>
        <p:spPr>
          <a:xfrm>
            <a:off x="281426" y="2032684"/>
            <a:ext cx="2265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드론 부품 및 제작 파트너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소프트웨어 개발 및 기술 파트너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2A7833-6CF7-6F23-AAF3-4A9F49690B3B}"/>
              </a:ext>
            </a:extLst>
          </p:cNvPr>
          <p:cNvSpPr txBox="1"/>
          <p:nvPr/>
        </p:nvSpPr>
        <p:spPr>
          <a:xfrm>
            <a:off x="237724" y="5394501"/>
            <a:ext cx="59893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sz="1600" dirty="0"/>
              <a:t>   서버 구입 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드론 연구 및 개발 비용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부품 제작 비용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81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138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나눔스퀘어_ac Bold</vt:lpstr>
      <vt:lpstr>Arial</vt:lpstr>
      <vt:lpstr>Helvetica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sh_study@naver.com</dc:creator>
  <cp:lastModifiedBy>Hojun Lee</cp:lastModifiedBy>
  <cp:revision>13</cp:revision>
  <dcterms:created xsi:type="dcterms:W3CDTF">2020-09-27T13:44:30Z</dcterms:created>
  <dcterms:modified xsi:type="dcterms:W3CDTF">2024-12-05T06:16:35Z</dcterms:modified>
</cp:coreProperties>
</file>