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617" r:id="rId3"/>
    <p:sldId id="613" r:id="rId5"/>
  </p:sldIdLst>
  <p:sldSz cx="12192000" cy="6858000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03864"/>
    <a:srgbClr val="CC9900"/>
    <a:srgbClr val="CCCC00"/>
    <a:srgbClr val="BDD7EE"/>
    <a:srgbClr val="0070C0"/>
    <a:srgbClr val="E7E6E6"/>
    <a:srgbClr val="FFFF61"/>
    <a:srgbClr val="FFF2CC"/>
    <a:srgbClr val="D3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1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882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6"/>
          </a:xfrm>
          <a:prstGeom prst="rect">
            <a:avLst/>
          </a:prstGeom>
        </p:spPr>
        <p:txBody>
          <a:bodyPr vert="horz" lIns="91289" tIns="45647" rIns="91289" bIns="4564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8056"/>
          </a:xfrm>
          <a:prstGeom prst="rect">
            <a:avLst/>
          </a:prstGeom>
        </p:spPr>
        <p:txBody>
          <a:bodyPr vert="horz" lIns="91289" tIns="45647" rIns="91289" bIns="45647" rtlCol="0"/>
          <a:lstStyle>
            <a:lvl1pPr algn="r">
              <a:defRPr sz="1200"/>
            </a:lvl1pPr>
          </a:lstStyle>
          <a:p>
            <a:fld id="{2834F7C2-E3C1-485C-AEC1-A22E69A3451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89" tIns="45647" rIns="91289" bIns="4564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289" tIns="45647" rIns="91289" bIns="45647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289" tIns="45647" rIns="91289" bIns="4564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5"/>
          </a:xfrm>
          <a:prstGeom prst="rect">
            <a:avLst/>
          </a:prstGeom>
        </p:spPr>
        <p:txBody>
          <a:bodyPr vert="horz" lIns="91289" tIns="45647" rIns="91289" bIns="45647" rtlCol="0" anchor="b"/>
          <a:lstStyle>
            <a:lvl1pPr algn="r">
              <a:defRPr sz="1200"/>
            </a:lvl1pPr>
          </a:lstStyle>
          <a:p>
            <a:fld id="{2FA404CE-5901-4433-A4E3-CDF533FEFA0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ここのノートは別に追加されたものです</a:t>
            </a:r>
            <a:endParaRPr lang="ja-JP" altLang="en-US"/>
          </a:p>
          <a:p>
            <a:r>
              <a:rPr lang="ja-JP" altLang="en-US"/>
              <a:t>猫ちゃん</a:t>
            </a:r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犬ならコーギーがいいな</a:t>
            </a:r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6E46-829E-4979-A182-11FDFDE24D3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3354-CE2B-4FC0-B919-DA9E5A5DB0F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jpe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表 52"/>
          <p:cNvGraphicFramePr>
            <a:graphicFrameLocks noGrp="1"/>
          </p:cNvGraphicFramePr>
          <p:nvPr/>
        </p:nvGraphicFramePr>
        <p:xfrm>
          <a:off x="9496760" y="3497867"/>
          <a:ext cx="2561142" cy="287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571"/>
                <a:gridCol w="1280571"/>
              </a:tblGrid>
              <a:tr h="7178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178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178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178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>
          <a:xfrm>
            <a:off x="4519420" y="3637441"/>
            <a:ext cx="3709780" cy="696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/>
          <p:cNvSpPr/>
          <p:nvPr/>
        </p:nvSpPr>
        <p:spPr>
          <a:xfrm>
            <a:off x="23594" y="4713231"/>
            <a:ext cx="3715357" cy="204591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角丸四角形 20"/>
          <p:cNvSpPr/>
          <p:nvPr/>
        </p:nvSpPr>
        <p:spPr>
          <a:xfrm>
            <a:off x="113568" y="4906898"/>
            <a:ext cx="3568741" cy="9066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119189" y="5875843"/>
            <a:ext cx="3563119" cy="8111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" name="正方形/長方形 3"/>
          <p:cNvSpPr/>
          <p:nvPr/>
        </p:nvSpPr>
        <p:spPr>
          <a:xfrm>
            <a:off x="0" y="-6267"/>
            <a:ext cx="12191999" cy="576000"/>
          </a:xfrm>
          <a:prstGeom prst="rect">
            <a:avLst/>
          </a:prstGeom>
          <a:solidFill>
            <a:srgbClr val="20386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大阪いらっしゃいキャンペーン</a:t>
            </a:r>
            <a:r>
              <a:rPr kumimoji="1" lang="en-US" altLang="ja-JP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kumimoji="1" lang="ja-JP" altLang="en-US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の概要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39269" y="3096300"/>
            <a:ext cx="357627" cy="91032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32373" y="2440618"/>
            <a:ext cx="2696334" cy="29804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noProof="0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キャンペーンの利用方法</a:t>
            </a:r>
            <a:endParaRPr kumimoji="0" lang="en-US" altLang="ja-JP" b="1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67467" y="3242422"/>
            <a:ext cx="2493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●大阪府民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●ワクチン接種済証又は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検査の陰性結果の提示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99667" y="4042079"/>
            <a:ext cx="0" cy="436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01234" y="4050578"/>
            <a:ext cx="3125101" cy="4687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100" b="1" kern="0" noProof="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キャンペーン専用サイトなどで</a:t>
            </a:r>
            <a:endParaRPr kumimoji="1" lang="en-US" altLang="ja-JP" sz="1100" b="1" kern="0" noProof="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100" b="1" kern="0" noProof="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対象施設を検索</a:t>
            </a:r>
            <a:endParaRPr kumimoji="1" lang="ja-JP" alt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Picture 2" descr="旅行代理店のイラスト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9190" y="4980704"/>
            <a:ext cx="723206" cy="72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60997" y="5937909"/>
            <a:ext cx="681399" cy="687661"/>
            <a:chOff x="1666875" y="3048000"/>
            <a:chExt cx="3524250" cy="4000956"/>
          </a:xfrm>
        </p:grpSpPr>
        <p:pic>
          <p:nvPicPr>
            <p:cNvPr id="12" name="Picture 4" descr="ホテルのイラスト（小）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666875" y="3048000"/>
              <a:ext cx="352425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ホテルのフロントのイラスト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071394" y="4333744"/>
              <a:ext cx="2715212" cy="271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正方形/長方形 13"/>
          <p:cNvSpPr/>
          <p:nvPr/>
        </p:nvSpPr>
        <p:spPr>
          <a:xfrm>
            <a:off x="779894" y="4954416"/>
            <a:ext cx="3395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旅行会社が造成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・宿泊付きプラン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・日帰り周遊プラン（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交通手段を利用したプランに</a:t>
            </a:r>
            <a:r>
              <a:rPr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2503" y="5946772"/>
            <a:ext cx="3395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宿泊施設が造成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・宿泊付きプラン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・デイユースプラン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236" y="4528709"/>
            <a:ext cx="3753410" cy="326972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1" kern="0" noProof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②対象プラン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344" y="2890385"/>
            <a:ext cx="3716132" cy="11453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正方形/長方形 6"/>
          <p:cNvSpPr/>
          <p:nvPr/>
        </p:nvSpPr>
        <p:spPr>
          <a:xfrm>
            <a:off x="9405" y="2830927"/>
            <a:ext cx="3753410" cy="326972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1" kern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①利用者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807505" y="3881492"/>
            <a:ext cx="592112" cy="2599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29052" y="3527632"/>
            <a:ext cx="94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100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申込み</a:t>
            </a:r>
            <a:endParaRPr lang="en-US" altLang="ja-JP" sz="1100" b="1" dirty="0">
              <a:solidFill>
                <a:srgbClr val="20386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449640" y="2830927"/>
            <a:ext cx="3906000" cy="326972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1" kern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③支援内容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461308" y="2890385"/>
            <a:ext cx="3867207" cy="38687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正方形/長方形 25"/>
          <p:cNvSpPr/>
          <p:nvPr/>
        </p:nvSpPr>
        <p:spPr>
          <a:xfrm>
            <a:off x="4581111" y="3667767"/>
            <a:ext cx="3829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宿泊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旅行割引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3,000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円以上の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宿泊・旅行プラン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代金の１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２を補助（上限は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5,000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円）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46382" y="4351603"/>
            <a:ext cx="2865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05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連泊</a:t>
            </a:r>
            <a:r>
              <a:rPr lang="ja-JP" altLang="en-US" sz="105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まで対象</a:t>
            </a:r>
            <a:endParaRPr lang="en-US" altLang="ja-JP" sz="105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05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※12</a:t>
            </a:r>
            <a:r>
              <a:rPr lang="ja-JP" altLang="en-US" sz="105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月末宿泊分まで対象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16"/>
          <p:cNvSpPr/>
          <p:nvPr/>
        </p:nvSpPr>
        <p:spPr>
          <a:xfrm>
            <a:off x="4513414" y="3372446"/>
            <a:ext cx="2520000" cy="252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kumimoji="1"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宿泊・旅行割引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537721" y="5327454"/>
            <a:ext cx="3709780" cy="6332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正方形/長方形 30"/>
          <p:cNvSpPr/>
          <p:nvPr/>
        </p:nvSpPr>
        <p:spPr>
          <a:xfrm>
            <a:off x="4540696" y="5323647"/>
            <a:ext cx="3829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クーポン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付与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１回の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宿泊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旅行に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付き最大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3,000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円分の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クーポン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紙・電子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を利用者に配布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16"/>
          <p:cNvSpPr/>
          <p:nvPr/>
        </p:nvSpPr>
        <p:spPr>
          <a:xfrm>
            <a:off x="4573542" y="5027060"/>
            <a:ext cx="2520000" cy="252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kumimoji="1"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クーポン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の配布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25076" y="6134619"/>
            <a:ext cx="34573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クーポンの利用期間は旅行期間中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クーポンの額は</a:t>
            </a:r>
            <a:r>
              <a:rPr lang="ja-JP" altLang="en-US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宿泊・旅行代金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に応じ変動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97" y="5983542"/>
            <a:ext cx="727115" cy="727115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5" y="4356719"/>
            <a:ext cx="1090664" cy="53373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54" y="4606942"/>
            <a:ext cx="584391" cy="424655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4554" y="4612215"/>
            <a:ext cx="476965" cy="467120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9344829" y="2819932"/>
            <a:ext cx="2800800" cy="326972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1" kern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ja-JP" altLang="en-US" sz="1200" b="1" kern="0" dirty="0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クーポン加盟店舗</a:t>
            </a:r>
            <a:endParaRPr kumimoji="1" lang="en-US" altLang="ja-JP" sz="1200" b="1" kern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359967" y="3096300"/>
            <a:ext cx="2743630" cy="36769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84466" y="6356296"/>
            <a:ext cx="280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感染症対策</a:t>
            </a:r>
            <a:r>
              <a:rPr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ゴールドステッカーの取得等</a:t>
            </a:r>
            <a:r>
              <a:rPr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行っている観光関連事業者に限定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四角形: 角を丸くする 16"/>
          <p:cNvSpPr/>
          <p:nvPr/>
        </p:nvSpPr>
        <p:spPr>
          <a:xfrm>
            <a:off x="9488010" y="3202299"/>
            <a:ext cx="2520000" cy="252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府内の観光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関連事業者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1" y="5694144"/>
            <a:ext cx="496630" cy="49663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77" y="4992934"/>
            <a:ext cx="451482" cy="45148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18" y="3553448"/>
            <a:ext cx="538015" cy="538015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87" y="4881914"/>
            <a:ext cx="727115" cy="727115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7" y="4260662"/>
            <a:ext cx="496630" cy="49663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393" y="3549309"/>
            <a:ext cx="546293" cy="546293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79" y="5648768"/>
            <a:ext cx="600922" cy="600922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37" y="4277431"/>
            <a:ext cx="451482" cy="451482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8480189" y="3861444"/>
            <a:ext cx="716455" cy="2599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553320" y="3371551"/>
            <a:ext cx="2620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050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クーポンを登録</a:t>
            </a:r>
            <a:endParaRPr lang="en-US" altLang="ja-JP" sz="1050" b="1" dirty="0">
              <a:solidFill>
                <a:srgbClr val="20386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050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店舗で消費</a:t>
            </a:r>
            <a:endParaRPr lang="en-US" altLang="ja-JP" sz="1050" b="1" dirty="0">
              <a:solidFill>
                <a:srgbClr val="20386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700756" y="3975742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飲　食　店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018625" y="5402165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観光施設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616186" y="4668591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劇場・観覧場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0912344" y="4677868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スポーツ観戦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1014929" y="6132457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交通事業者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073091" y="3980630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小 売 店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744033" y="6132544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文化施設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709824" y="5388718"/>
            <a:ext cx="1077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海上運送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132373" y="738026"/>
            <a:ext cx="1522010" cy="29804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b="1" noProof="0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kumimoji="0" lang="en-US" altLang="ja-JP" b="1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23127" y="1126838"/>
            <a:ext cx="8653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①大阪府民による府内旅行（本人確認書類の提示が必要）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②ワクチン接種歴又は</a:t>
            </a:r>
            <a:r>
              <a:rPr lang="en-US" altLang="ja-JP" sz="20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PCR</a:t>
            </a:r>
            <a:r>
              <a:rPr lang="ja-JP" altLang="en-US" sz="20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検査等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で陰性であることが分かる書類の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提示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*PCR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検査の他、抗原定量検査のみ対象（抗原定性検査は対象外）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上記②のほかに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ワクチン接種済者とともに参加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する未接種の同居人も可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081" y="1061550"/>
            <a:ext cx="1650084" cy="1064569"/>
          </a:xfrm>
          <a:prstGeom prst="rect">
            <a:avLst/>
          </a:prstGeom>
        </p:spPr>
      </p:pic>
      <p:grpSp>
        <p:nvGrpSpPr>
          <p:cNvPr id="74" name="グループ化 73"/>
          <p:cNvGrpSpPr/>
          <p:nvPr/>
        </p:nvGrpSpPr>
        <p:grpSpPr>
          <a:xfrm>
            <a:off x="8558456" y="869793"/>
            <a:ext cx="1136732" cy="1128279"/>
            <a:chOff x="10039648" y="3822988"/>
            <a:chExt cx="1136732" cy="1128279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9648" y="3822988"/>
              <a:ext cx="879809" cy="879809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571" y="4071458"/>
              <a:ext cx="879809" cy="879809"/>
            </a:xfrm>
            <a:prstGeom prst="rect">
              <a:avLst/>
            </a:prstGeom>
          </p:spPr>
        </p:pic>
      </p:grpSp>
      <p:sp>
        <p:nvSpPr>
          <p:cNvPr id="77" name="テキスト ボックス 76"/>
          <p:cNvSpPr txBox="1"/>
          <p:nvPr/>
        </p:nvSpPr>
        <p:spPr>
          <a:xfrm>
            <a:off x="8560499" y="2053315"/>
            <a:ext cx="94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100" b="1" dirty="0" smtClean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宿泊プラン</a:t>
            </a:r>
            <a:endParaRPr lang="en-US" altLang="ja-JP" sz="1100" b="1" dirty="0">
              <a:solidFill>
                <a:srgbClr val="20386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396686" y="2056119"/>
            <a:ext cx="94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100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日帰り</a:t>
            </a:r>
            <a:r>
              <a:rPr lang="ja-JP" altLang="en-US" sz="1100" b="1" dirty="0" smtClean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プラン</a:t>
            </a:r>
            <a:endParaRPr lang="en-US" altLang="ja-JP" sz="1100" b="1" dirty="0">
              <a:solidFill>
                <a:srgbClr val="20386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56605" y="3768811"/>
            <a:ext cx="3966519" cy="29355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-6267"/>
            <a:ext cx="12191999" cy="576000"/>
          </a:xfrm>
          <a:prstGeom prst="rect">
            <a:avLst/>
          </a:prstGeom>
          <a:solidFill>
            <a:srgbClr val="20386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大阪いらっしゃいキャンペーン</a:t>
            </a:r>
            <a:r>
              <a:rPr kumimoji="1" lang="en-US" altLang="ja-JP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kumimoji="1" lang="ja-JP" altLang="en-US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の割引等について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27075" y="676133"/>
            <a:ext cx="3682314" cy="28913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宿泊・旅行割引及びクーポン額</a:t>
            </a:r>
            <a:endParaRPr kumimoji="0" lang="en-US" altLang="ja-JP" b="1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11952" y="1080582"/>
          <a:ext cx="598404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355"/>
                <a:gridCol w="1830281"/>
                <a:gridCol w="1694411"/>
              </a:tblGrid>
              <a:tr h="3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宿泊・旅行代金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税込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en-US" altLang="ja-JP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一人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泊当たりの金額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宿泊・旅行割引</a:t>
                      </a:r>
                      <a:endParaRPr kumimoji="1" lang="en-US" altLang="ja-JP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クーポンの付与額</a:t>
                      </a:r>
                      <a:endParaRPr kumimoji="1" lang="en-US" altLang="ja-JP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057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10,000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円以上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5,000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  <a:tr h="3057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9,000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9,999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4,500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  <a:tr h="3057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8,000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8,999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  <a:tr h="3057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7,000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7,999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3,500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157784" y="1080582"/>
          <a:ext cx="59890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738"/>
                <a:gridCol w="1879471"/>
                <a:gridCol w="1660861"/>
              </a:tblGrid>
              <a:tr h="4351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宿泊・旅行代金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税込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en-US" altLang="ja-JP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一人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泊当たりの金額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宿泊・旅行割引</a:t>
                      </a:r>
                      <a:endParaRPr kumimoji="1" lang="en-US" altLang="ja-JP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クーポンの付与額</a:t>
                      </a:r>
                      <a:endParaRPr kumimoji="1" lang="en-US" altLang="ja-JP" sz="16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04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6,000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6,999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2,500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  <a:tr h="304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5,000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5,999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2,500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  <a:tr h="304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1,500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  <a:tr h="304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円～</a:t>
                      </a:r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3,999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1,500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1,000</a:t>
                      </a:r>
                      <a:r>
                        <a:rPr kumimoji="1" lang="ja-JP" altLang="en-US" sz="16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円</a:t>
                      </a:r>
                      <a:endParaRPr kumimoji="1" lang="ja-JP" altLang="en-US" sz="16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角丸四角形 39"/>
          <p:cNvSpPr/>
          <p:nvPr/>
        </p:nvSpPr>
        <p:spPr>
          <a:xfrm>
            <a:off x="127075" y="3177879"/>
            <a:ext cx="3682314" cy="33379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クーポン</a:t>
            </a:r>
            <a:r>
              <a:rPr lang="en-US" altLang="ja-JP" b="1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おおさか</a:t>
            </a:r>
            <a:r>
              <a:rPr lang="en-US" altLang="ja-JP" b="1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PAY)</a:t>
            </a:r>
            <a:r>
              <a:rPr lang="ja-JP" altLang="en-US" b="1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0" lang="en-US" altLang="ja-JP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11952" y="3926062"/>
            <a:ext cx="76779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●専用アプリをダウンロードし、</a:t>
            </a:r>
            <a:r>
              <a:rPr lang="ja-JP" altLang="en-US" sz="20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電子クーポン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として利用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紙クーポン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としても利用可能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(QR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コードを提示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●クーポン加盟店舗で利用が可能（右記のステッカーが目印）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1953" y="3599090"/>
            <a:ext cx="1331745" cy="326972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600" kern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利用方法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27163" y="5693881"/>
            <a:ext cx="1331745" cy="326972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600" kern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利用期間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27075" y="6020853"/>
            <a:ext cx="3682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000" b="1" dirty="0">
                <a:solidFill>
                  <a:srgbClr val="20386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旅行期間中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に限り利用が可能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8035081" y="4038075"/>
            <a:ext cx="2103388" cy="300369"/>
          </a:xfrm>
          <a:prstGeom prst="wedgeRectCallout">
            <a:avLst>
              <a:gd name="adj1" fmla="val 41398"/>
              <a:gd name="adj2" fmla="val 3991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206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＜紙クーポン＞</a:t>
            </a:r>
            <a:endParaRPr kumimoji="1" lang="ja-JP" altLang="en-US" dirty="0">
              <a:solidFill>
                <a:srgbClr val="00206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386468" y="4405295"/>
            <a:ext cx="1573612" cy="2232172"/>
            <a:chOff x="4411966" y="4084653"/>
            <a:chExt cx="1573612" cy="2232172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>
              <a:off x="4411966" y="4084653"/>
              <a:ext cx="1573612" cy="2232172"/>
            </a:xfrm>
            <a:prstGeom prst="rect">
              <a:avLst/>
            </a:prstGeom>
          </p:spPr>
        </p:pic>
        <p:pic>
          <p:nvPicPr>
            <p:cNvPr id="43" name="図プレースホルダー 9"/>
            <p:cNvPicPr>
              <a:picLocks noChangeAspect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>
            <a:xfrm rot="5400000">
              <a:off x="4520857" y="4816648"/>
              <a:ext cx="294611" cy="304175"/>
            </a:xfrm>
            <a:prstGeom prst="rect">
              <a:avLst/>
            </a:prstGeom>
            <a:noFill/>
            <a:ln w="12700">
              <a:solidFill>
                <a:srgbClr val="FFFFFF">
                  <a:lumMod val="65000"/>
                </a:srgbClr>
              </a:solidFill>
            </a:ln>
          </p:spPr>
        </p:pic>
        <p:sp>
          <p:nvSpPr>
            <p:cNvPr id="45" name="正方形/長方形 44"/>
            <p:cNvSpPr/>
            <p:nvPr/>
          </p:nvSpPr>
          <p:spPr>
            <a:xfrm>
              <a:off x="4562327" y="4971216"/>
              <a:ext cx="104007" cy="1052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0485618" y="4365560"/>
            <a:ext cx="1228050" cy="2271907"/>
            <a:chOff x="3501340" y="6971740"/>
            <a:chExt cx="1485941" cy="2749008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633557" y="7083308"/>
              <a:ext cx="1221509" cy="2525873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3501340" y="6971740"/>
              <a:ext cx="1485941" cy="2749008"/>
            </a:xfrm>
            <a:prstGeom prst="rect">
              <a:avLst/>
            </a:prstGeom>
          </p:spPr>
        </p:pic>
      </p:grpSp>
      <p:sp>
        <p:nvSpPr>
          <p:cNvPr id="19" name="四角形吹き出し 18"/>
          <p:cNvSpPr/>
          <p:nvPr/>
        </p:nvSpPr>
        <p:spPr>
          <a:xfrm>
            <a:off x="9994778" y="4044122"/>
            <a:ext cx="2103388" cy="300369"/>
          </a:xfrm>
          <a:prstGeom prst="wedgeRectCallout">
            <a:avLst>
              <a:gd name="adj1" fmla="val 41398"/>
              <a:gd name="adj2" fmla="val 3991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206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＜電子クーポン＞</a:t>
            </a:r>
            <a:endParaRPr kumimoji="1" lang="ja-JP" altLang="en-US" dirty="0">
              <a:solidFill>
                <a:srgbClr val="00206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055883" y="3614316"/>
            <a:ext cx="1331745" cy="326972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600" kern="0" noProof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クーポン種別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5"/>
          <a:srcRect l="16579" t="23968" r="42142" b="8927"/>
          <a:stretch>
            <a:fillRect/>
          </a:stretch>
        </p:blipFill>
        <p:spPr>
          <a:xfrm>
            <a:off x="6194978" y="5082532"/>
            <a:ext cx="1549525" cy="15743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67" y="3000822"/>
            <a:ext cx="2277729" cy="669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Presentation</Application>
  <PresentationFormat>ワイド画面</PresentationFormat>
  <Paragraphs>170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Meiryo UI</vt:lpstr>
      <vt:lpstr>Droid Sans Fallback</vt:lpstr>
      <vt:lpstr>UD デジタル 教科書体 NP-R</vt:lpstr>
      <vt:lpstr>UD デジタル 教科書体 NP-B</vt:lpstr>
      <vt:lpstr>Calibri</vt:lpstr>
      <vt:lpstr>DejaVu Sans</vt:lpstr>
      <vt:lpstr>C059</vt:lpstr>
      <vt:lpstr>Abyssinica SIL</vt:lpstr>
      <vt:lpstr>Microsoft YaHei</vt:lpstr>
      <vt:lpstr>ＭＳ Ｐゴシック</vt:lpstr>
      <vt:lpstr>Arial Unicode MS</vt:lpstr>
      <vt:lpstr>游ゴシック Light</vt:lpstr>
      <vt:lpstr>Gubbi</vt:lpstr>
      <vt:lpstr>ＭＳ Ｐゴシック</vt:lpstr>
      <vt:lpstr>Noto Sans CJK JP</vt:lpstr>
      <vt:lpstr>Calibri Light</vt:lpstr>
      <vt:lpstr>SimSun</vt:lpstr>
      <vt:lpstr>游ゴシック</vt:lpstr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maki</cp:lastModifiedBy>
  <cp:revision>4</cp:revision>
  <dcterms:created xsi:type="dcterms:W3CDTF">2021-12-01T06:07:59Z</dcterms:created>
  <dcterms:modified xsi:type="dcterms:W3CDTF">2021-12-01T06:07:59Z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