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70" r:id="rId2"/>
    <p:sldId id="256" r:id="rId3"/>
    <p:sldId id="279" r:id="rId4"/>
    <p:sldId id="280" r:id="rId5"/>
    <p:sldId id="281" r:id="rId6"/>
    <p:sldId id="283" r:id="rId7"/>
    <p:sldId id="285" r:id="rId8"/>
    <p:sldId id="287" r:id="rId9"/>
    <p:sldId id="289" r:id="rId10"/>
    <p:sldId id="276" r:id="rId11"/>
    <p:sldId id="288" r:id="rId12"/>
    <p:sldId id="278" r:id="rId13"/>
    <p:sldId id="292" r:id="rId14"/>
    <p:sldId id="347" r:id="rId15"/>
    <p:sldId id="348" r:id="rId16"/>
    <p:sldId id="297" r:id="rId17"/>
    <p:sldId id="300" r:id="rId18"/>
    <p:sldId id="301" r:id="rId19"/>
    <p:sldId id="302" r:id="rId20"/>
    <p:sldId id="314" r:id="rId21"/>
    <p:sldId id="272" r:id="rId22"/>
    <p:sldId id="313" r:id="rId23"/>
    <p:sldId id="324" r:id="rId24"/>
    <p:sldId id="326" r:id="rId25"/>
    <p:sldId id="309" r:id="rId26"/>
    <p:sldId id="327" r:id="rId27"/>
    <p:sldId id="349" r:id="rId28"/>
    <p:sldId id="350" r:id="rId29"/>
    <p:sldId id="351" r:id="rId30"/>
    <p:sldId id="286" r:id="rId31"/>
    <p:sldId id="352" r:id="rId32"/>
    <p:sldId id="353" r:id="rId33"/>
    <p:sldId id="354" r:id="rId34"/>
    <p:sldId id="355" r:id="rId35"/>
    <p:sldId id="294" r:id="rId36"/>
    <p:sldId id="295" r:id="rId37"/>
    <p:sldId id="296" r:id="rId38"/>
    <p:sldId id="356" r:id="rId39"/>
    <p:sldId id="357" r:id="rId40"/>
    <p:sldId id="298" r:id="rId41"/>
    <p:sldId id="299" r:id="rId42"/>
    <p:sldId id="358" r:id="rId43"/>
    <p:sldId id="359" r:id="rId44"/>
    <p:sldId id="360" r:id="rId45"/>
    <p:sldId id="361" r:id="rId46"/>
    <p:sldId id="362" r:id="rId47"/>
    <p:sldId id="303" r:id="rId48"/>
    <p:sldId id="363" r:id="rId49"/>
    <p:sldId id="306" r:id="rId50"/>
    <p:sldId id="365" r:id="rId51"/>
    <p:sldId id="310" r:id="rId52"/>
    <p:sldId id="328" r:id="rId53"/>
    <p:sldId id="330" r:id="rId54"/>
    <p:sldId id="331" r:id="rId55"/>
    <p:sldId id="332" r:id="rId56"/>
    <p:sldId id="342" r:id="rId57"/>
    <p:sldId id="339" r:id="rId58"/>
    <p:sldId id="345" r:id="rId59"/>
    <p:sldId id="344" r:id="rId60"/>
    <p:sldId id="34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2" autoAdjust="0"/>
    <p:restoredTop sz="94896"/>
  </p:normalViewPr>
  <p:slideViewPr>
    <p:cSldViewPr snapToGrid="0">
      <p:cViewPr varScale="1">
        <p:scale>
          <a:sx n="85" d="100"/>
          <a:sy n="85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956F3-233B-489E-8ECB-3F2F4A4C5908}" type="doc">
      <dgm:prSet loTypeId="urn:microsoft.com/office/officeart/2005/8/layout/hProcess9" loCatId="process" qsTypeId="urn:microsoft.com/office/officeart/2005/8/quickstyle/3d9" qsCatId="3D" csTypeId="urn:microsoft.com/office/officeart/2005/8/colors/accent5_3" csCatId="accent5" phldr="1"/>
      <dgm:spPr/>
    </dgm:pt>
    <dgm:pt modelId="{2D367E68-E4C9-4101-B019-0B1285C4F47D}">
      <dgm:prSet phldrT="[Text]"/>
      <dgm:spPr/>
      <dgm:t>
        <a:bodyPr/>
        <a:lstStyle/>
        <a:p>
          <a:r>
            <a:rPr lang="en-US" dirty="0"/>
            <a:t>Perceptron</a:t>
          </a:r>
        </a:p>
      </dgm:t>
    </dgm:pt>
    <dgm:pt modelId="{EE8BD0FB-AB83-491A-B71F-9434CCD2497E}" type="parTrans" cxnId="{EBD4425D-B4E3-457F-AD98-2DBD98393DBB}">
      <dgm:prSet/>
      <dgm:spPr/>
      <dgm:t>
        <a:bodyPr/>
        <a:lstStyle/>
        <a:p>
          <a:endParaRPr lang="en-US"/>
        </a:p>
      </dgm:t>
    </dgm:pt>
    <dgm:pt modelId="{3F92CC2E-9144-40C4-AC4A-9FB8D6CBCA06}" type="sibTrans" cxnId="{EBD4425D-B4E3-457F-AD98-2DBD98393DBB}">
      <dgm:prSet/>
      <dgm:spPr/>
      <dgm:t>
        <a:bodyPr/>
        <a:lstStyle/>
        <a:p>
          <a:endParaRPr lang="en-US"/>
        </a:p>
      </dgm:t>
    </dgm:pt>
    <dgm:pt modelId="{FEB722C6-BDA6-4C42-809A-0B758FA06DB7}">
      <dgm:prSet phldrT="[Text]"/>
      <dgm:spPr/>
      <dgm:t>
        <a:bodyPr/>
        <a:lstStyle/>
        <a:p>
          <a:r>
            <a:rPr lang="en-US" dirty="0"/>
            <a:t>Single Layer Perceptron</a:t>
          </a:r>
        </a:p>
      </dgm:t>
    </dgm:pt>
    <dgm:pt modelId="{BC2A4E4A-2F13-4680-9D02-0435C5B01CAA}" type="parTrans" cxnId="{038C823E-181B-4C1B-92D5-B2B5627691EB}">
      <dgm:prSet/>
      <dgm:spPr/>
      <dgm:t>
        <a:bodyPr/>
        <a:lstStyle/>
        <a:p>
          <a:endParaRPr lang="en-US"/>
        </a:p>
      </dgm:t>
    </dgm:pt>
    <dgm:pt modelId="{04198307-09CE-4D69-BDE6-7B2213842626}" type="sibTrans" cxnId="{038C823E-181B-4C1B-92D5-B2B5627691EB}">
      <dgm:prSet/>
      <dgm:spPr/>
      <dgm:t>
        <a:bodyPr/>
        <a:lstStyle/>
        <a:p>
          <a:endParaRPr lang="en-US"/>
        </a:p>
      </dgm:t>
    </dgm:pt>
    <dgm:pt modelId="{B4327FE0-2908-4F57-842B-609E6E6510ED}">
      <dgm:prSet phldrT="[Text]"/>
      <dgm:spPr/>
      <dgm:t>
        <a:bodyPr/>
        <a:lstStyle/>
        <a:p>
          <a:r>
            <a:rPr lang="en-US" dirty="0"/>
            <a:t>Multilayer Perceptron</a:t>
          </a:r>
        </a:p>
      </dgm:t>
    </dgm:pt>
    <dgm:pt modelId="{F5E6A9E0-7EA0-42CE-8E7D-DB214F646DD7}" type="parTrans" cxnId="{2A52C80A-56FF-4D2D-AB68-6E448890EEE4}">
      <dgm:prSet/>
      <dgm:spPr/>
      <dgm:t>
        <a:bodyPr/>
        <a:lstStyle/>
        <a:p>
          <a:endParaRPr lang="en-US"/>
        </a:p>
      </dgm:t>
    </dgm:pt>
    <dgm:pt modelId="{A1068C25-EEAD-460A-BE9F-012DD52439B7}" type="sibTrans" cxnId="{2A52C80A-56FF-4D2D-AB68-6E448890EEE4}">
      <dgm:prSet/>
      <dgm:spPr/>
      <dgm:t>
        <a:bodyPr/>
        <a:lstStyle/>
        <a:p>
          <a:endParaRPr lang="en-US"/>
        </a:p>
      </dgm:t>
    </dgm:pt>
    <dgm:pt modelId="{4CFF524B-4816-4410-84F7-BE9C0DCE4BA6}" type="pres">
      <dgm:prSet presAssocID="{042956F3-233B-489E-8ECB-3F2F4A4C5908}" presName="CompostProcess" presStyleCnt="0">
        <dgm:presLayoutVars>
          <dgm:dir/>
          <dgm:resizeHandles val="exact"/>
        </dgm:presLayoutVars>
      </dgm:prSet>
      <dgm:spPr/>
    </dgm:pt>
    <dgm:pt modelId="{7DDD3F6C-ED2A-4A93-A0EF-42A3BFB15EEF}" type="pres">
      <dgm:prSet presAssocID="{042956F3-233B-489E-8ECB-3F2F4A4C5908}" presName="arrow" presStyleLbl="bgShp" presStyleIdx="0" presStyleCnt="1"/>
      <dgm:spPr/>
    </dgm:pt>
    <dgm:pt modelId="{9CF58874-8876-42D4-929E-4E7C4D9F9996}" type="pres">
      <dgm:prSet presAssocID="{042956F3-233B-489E-8ECB-3F2F4A4C5908}" presName="linearProcess" presStyleCnt="0"/>
      <dgm:spPr/>
    </dgm:pt>
    <dgm:pt modelId="{7E6CBF07-AD58-4E17-A707-386FB5A05489}" type="pres">
      <dgm:prSet presAssocID="{2D367E68-E4C9-4101-B019-0B1285C4F47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81F5-9120-4EE3-B636-E34B03EE1389}" type="pres">
      <dgm:prSet presAssocID="{3F92CC2E-9144-40C4-AC4A-9FB8D6CBCA06}" presName="sibTrans" presStyleCnt="0"/>
      <dgm:spPr/>
    </dgm:pt>
    <dgm:pt modelId="{5605AA6B-04E7-420A-8BCA-A445175F0042}" type="pres">
      <dgm:prSet presAssocID="{FEB722C6-BDA6-4C42-809A-0B758FA06DB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CA11E-3B06-42FA-980E-D38AE67A4210}" type="pres">
      <dgm:prSet presAssocID="{04198307-09CE-4D69-BDE6-7B2213842626}" presName="sibTrans" presStyleCnt="0"/>
      <dgm:spPr/>
    </dgm:pt>
    <dgm:pt modelId="{38AC9F00-13B1-4852-B468-A1757C3A3215}" type="pres">
      <dgm:prSet presAssocID="{B4327FE0-2908-4F57-842B-609E6E6510E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DB720-7BDF-4BDA-94AD-DAD656263D1B}" type="presOf" srcId="{B4327FE0-2908-4F57-842B-609E6E6510ED}" destId="{38AC9F00-13B1-4852-B468-A1757C3A3215}" srcOrd="0" destOrd="0" presId="urn:microsoft.com/office/officeart/2005/8/layout/hProcess9"/>
    <dgm:cxn modelId="{473CCD91-3095-4747-92F5-50C1429C0B42}" type="presOf" srcId="{FEB722C6-BDA6-4C42-809A-0B758FA06DB7}" destId="{5605AA6B-04E7-420A-8BCA-A445175F0042}" srcOrd="0" destOrd="0" presId="urn:microsoft.com/office/officeart/2005/8/layout/hProcess9"/>
    <dgm:cxn modelId="{08FAD8BF-031A-4BF3-B7A3-25D8B053D1FB}" type="presOf" srcId="{2D367E68-E4C9-4101-B019-0B1285C4F47D}" destId="{7E6CBF07-AD58-4E17-A707-386FB5A05489}" srcOrd="0" destOrd="0" presId="urn:microsoft.com/office/officeart/2005/8/layout/hProcess9"/>
    <dgm:cxn modelId="{038C823E-181B-4C1B-92D5-B2B5627691EB}" srcId="{042956F3-233B-489E-8ECB-3F2F4A4C5908}" destId="{FEB722C6-BDA6-4C42-809A-0B758FA06DB7}" srcOrd="1" destOrd="0" parTransId="{BC2A4E4A-2F13-4680-9D02-0435C5B01CAA}" sibTransId="{04198307-09CE-4D69-BDE6-7B2213842626}"/>
    <dgm:cxn modelId="{2A52C80A-56FF-4D2D-AB68-6E448890EEE4}" srcId="{042956F3-233B-489E-8ECB-3F2F4A4C5908}" destId="{B4327FE0-2908-4F57-842B-609E6E6510ED}" srcOrd="2" destOrd="0" parTransId="{F5E6A9E0-7EA0-42CE-8E7D-DB214F646DD7}" sibTransId="{A1068C25-EEAD-460A-BE9F-012DD52439B7}"/>
    <dgm:cxn modelId="{EBD4425D-B4E3-457F-AD98-2DBD98393DBB}" srcId="{042956F3-233B-489E-8ECB-3F2F4A4C5908}" destId="{2D367E68-E4C9-4101-B019-0B1285C4F47D}" srcOrd="0" destOrd="0" parTransId="{EE8BD0FB-AB83-491A-B71F-9434CCD2497E}" sibTransId="{3F92CC2E-9144-40C4-AC4A-9FB8D6CBCA06}"/>
    <dgm:cxn modelId="{AA2F7211-D7CE-4001-BD25-C997B08054F9}" type="presOf" srcId="{042956F3-233B-489E-8ECB-3F2F4A4C5908}" destId="{4CFF524B-4816-4410-84F7-BE9C0DCE4BA6}" srcOrd="0" destOrd="0" presId="urn:microsoft.com/office/officeart/2005/8/layout/hProcess9"/>
    <dgm:cxn modelId="{E6D658F9-285E-437C-BC31-ED4E99A8480C}" type="presParOf" srcId="{4CFF524B-4816-4410-84F7-BE9C0DCE4BA6}" destId="{7DDD3F6C-ED2A-4A93-A0EF-42A3BFB15EEF}" srcOrd="0" destOrd="0" presId="urn:microsoft.com/office/officeart/2005/8/layout/hProcess9"/>
    <dgm:cxn modelId="{FF046015-A4B2-45EB-B458-D1869550877A}" type="presParOf" srcId="{4CFF524B-4816-4410-84F7-BE9C0DCE4BA6}" destId="{9CF58874-8876-42D4-929E-4E7C4D9F9996}" srcOrd="1" destOrd="0" presId="urn:microsoft.com/office/officeart/2005/8/layout/hProcess9"/>
    <dgm:cxn modelId="{05E33CBD-ECCE-4A3E-91CB-E083A0BAE9A6}" type="presParOf" srcId="{9CF58874-8876-42D4-929E-4E7C4D9F9996}" destId="{7E6CBF07-AD58-4E17-A707-386FB5A05489}" srcOrd="0" destOrd="0" presId="urn:microsoft.com/office/officeart/2005/8/layout/hProcess9"/>
    <dgm:cxn modelId="{3ED7F841-69DC-423A-9C41-615EE290B2C0}" type="presParOf" srcId="{9CF58874-8876-42D4-929E-4E7C4D9F9996}" destId="{5D1281F5-9120-4EE3-B636-E34B03EE1389}" srcOrd="1" destOrd="0" presId="urn:microsoft.com/office/officeart/2005/8/layout/hProcess9"/>
    <dgm:cxn modelId="{01761A2C-CFC8-4789-8324-8F257E8A5C95}" type="presParOf" srcId="{9CF58874-8876-42D4-929E-4E7C4D9F9996}" destId="{5605AA6B-04E7-420A-8BCA-A445175F0042}" srcOrd="2" destOrd="0" presId="urn:microsoft.com/office/officeart/2005/8/layout/hProcess9"/>
    <dgm:cxn modelId="{5E471D2C-B08C-4354-962E-B131DC4A7D55}" type="presParOf" srcId="{9CF58874-8876-42D4-929E-4E7C4D9F9996}" destId="{651CA11E-3B06-42FA-980E-D38AE67A4210}" srcOrd="3" destOrd="0" presId="urn:microsoft.com/office/officeart/2005/8/layout/hProcess9"/>
    <dgm:cxn modelId="{A638B171-C2C3-47DD-BDA0-674EC677D195}" type="presParOf" srcId="{9CF58874-8876-42D4-929E-4E7C4D9F9996}" destId="{38AC9F00-13B1-4852-B468-A1757C3A321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D3F6C-ED2A-4A93-A0EF-42A3BFB15EEF}">
      <dsp:nvSpPr>
        <dsp:cNvPr id="0" name=""/>
        <dsp:cNvSpPr/>
      </dsp:nvSpPr>
      <dsp:spPr>
        <a:xfrm>
          <a:off x="701541" y="0"/>
          <a:ext cx="7950801" cy="58736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CBF07-AD58-4E17-A707-386FB5A05489}">
      <dsp:nvSpPr>
        <dsp:cNvPr id="0" name=""/>
        <dsp:cNvSpPr/>
      </dsp:nvSpPr>
      <dsp:spPr>
        <a:xfrm>
          <a:off x="3994" y="1762091"/>
          <a:ext cx="3006139" cy="2349455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  <a:sp3d extrusionH="28000" prstMaterial="matte"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Perceptron</a:t>
          </a:r>
        </a:p>
      </dsp:txBody>
      <dsp:txXfrm>
        <a:off x="118685" y="1876782"/>
        <a:ext cx="2776757" cy="2120073"/>
      </dsp:txXfrm>
    </dsp:sp>
    <dsp:sp modelId="{5605AA6B-04E7-420A-8BCA-A445175F0042}">
      <dsp:nvSpPr>
        <dsp:cNvPr id="0" name=""/>
        <dsp:cNvSpPr/>
      </dsp:nvSpPr>
      <dsp:spPr>
        <a:xfrm>
          <a:off x="3173872" y="1762091"/>
          <a:ext cx="3006139" cy="2349455"/>
        </a:xfrm>
        <a:prstGeom prst="roundRect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  <a:sp3d extrusionH="28000" prstMaterial="matte"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Single Layer Perceptron</a:t>
          </a:r>
        </a:p>
      </dsp:txBody>
      <dsp:txXfrm>
        <a:off x="3288563" y="1876782"/>
        <a:ext cx="2776757" cy="2120073"/>
      </dsp:txXfrm>
    </dsp:sp>
    <dsp:sp modelId="{38AC9F00-13B1-4852-B468-A1757C3A3215}">
      <dsp:nvSpPr>
        <dsp:cNvPr id="0" name=""/>
        <dsp:cNvSpPr/>
      </dsp:nvSpPr>
      <dsp:spPr>
        <a:xfrm>
          <a:off x="6343750" y="1762091"/>
          <a:ext cx="3006139" cy="2349455"/>
        </a:xfrm>
        <a:prstGeom prst="roundRect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  <a:sp3d extrusionH="28000" prstMaterial="matte"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Multilayer Perceptron</a:t>
          </a:r>
        </a:p>
      </dsp:txBody>
      <dsp:txXfrm>
        <a:off x="6458441" y="1876782"/>
        <a:ext cx="2776757" cy="2120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DCB0A-7956-B74F-A050-EED18C60A1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FBB9-7D91-A94F-AB85-E9774B95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7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9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5334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1699-B36E-4059-81B6-0E346910C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621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5334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16000" y="1905000"/>
            <a:ext cx="102616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384D0-36C2-4325-B700-AFF8C6772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79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0" y="5334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6000" y="1905000"/>
            <a:ext cx="5029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905000"/>
            <a:ext cx="5029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16000" y="4000500"/>
            <a:ext cx="5029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4000500"/>
            <a:ext cx="5029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8F65E-8E51-4655-BFE0-947B04814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0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6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8967E-0C38-4C6F-94ED-C682F56C9A4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13FD-9CF3-44C5-A44F-C54DDD37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4.png"/><Relationship Id="rId4" Type="http://schemas.openxmlformats.org/officeDocument/2006/relationships/image" Target="../media/image31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65390B4-2453-3546-B0F1-EE692B7AB487}"/>
              </a:ext>
            </a:extLst>
          </p:cNvPr>
          <p:cNvSpPr txBox="1">
            <a:spLocks/>
          </p:cNvSpPr>
          <p:nvPr/>
        </p:nvSpPr>
        <p:spPr>
          <a:xfrm>
            <a:off x="2729649" y="2607370"/>
            <a:ext cx="7317108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BIT 33603 : DATA MINING</a:t>
            </a:r>
            <a:b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LECTURE 7 : NEURAL NETWORKS</a:t>
            </a:r>
            <a:b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</a:b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6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10" y="100207"/>
            <a:ext cx="7077694" cy="66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6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9" y="284799"/>
            <a:ext cx="11077949" cy="50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9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19" y="265519"/>
            <a:ext cx="8383714" cy="63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1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54" y="116521"/>
            <a:ext cx="9791792" cy="65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>
            <a:extLst>
              <a:ext uri="{FF2B5EF4-FFF2-40B4-BE49-F238E27FC236}">
                <a16:creationId xmlns:a16="http://schemas.microsoft.com/office/drawing/2014/main" id="{27EC1C7C-FE1B-714C-9F0F-FC94551C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1071564"/>
            <a:ext cx="71437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4" descr="f(x) = \frac{1}{1 + \mathrm e^{-x}} ">
            <a:extLst>
              <a:ext uri="{FF2B5EF4-FFF2-40B4-BE49-F238E27FC236}">
                <a16:creationId xmlns:a16="http://schemas.microsoft.com/office/drawing/2014/main" id="{3553354C-215C-6947-A6C3-D13F676F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14314"/>
            <a:ext cx="1552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 descr="http://upload.wikimedia.org/wikipedia/commons/thumb/8/88/Logistic-curve.svg/480px-Logistic-curve.svg.png">
            <a:extLst>
              <a:ext uri="{FF2B5EF4-FFF2-40B4-BE49-F238E27FC236}">
                <a16:creationId xmlns:a16="http://schemas.microsoft.com/office/drawing/2014/main" id="{9AA827E1-B53D-5B44-A2F0-2B7B326B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47626"/>
            <a:ext cx="3048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1">
            <a:extLst>
              <a:ext uri="{FF2B5EF4-FFF2-40B4-BE49-F238E27FC236}">
                <a16:creationId xmlns:a16="http://schemas.microsoft.com/office/drawing/2014/main" id="{D1DFE43A-11CC-7041-85C8-BD45A328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1757363"/>
            <a:ext cx="704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W1 </a:t>
            </a:r>
          </a:p>
        </p:txBody>
      </p:sp>
      <p:sp>
        <p:nvSpPr>
          <p:cNvPr id="9222" name="TextBox 35">
            <a:extLst>
              <a:ext uri="{FF2B5EF4-FFF2-40B4-BE49-F238E27FC236}">
                <a16:creationId xmlns:a16="http://schemas.microsoft.com/office/drawing/2014/main" id="{319FDD8E-3F3A-6D49-B4CE-F1F55009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824163"/>
            <a:ext cx="704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W2 </a:t>
            </a:r>
          </a:p>
        </p:txBody>
      </p:sp>
      <p:sp>
        <p:nvSpPr>
          <p:cNvPr id="9223" name="TextBox 36">
            <a:extLst>
              <a:ext uri="{FF2B5EF4-FFF2-40B4-BE49-F238E27FC236}">
                <a16:creationId xmlns:a16="http://schemas.microsoft.com/office/drawing/2014/main" id="{C03392BA-8093-C148-8251-A943AC5A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0" y="3971926"/>
            <a:ext cx="70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W3 </a:t>
            </a:r>
          </a:p>
        </p:txBody>
      </p:sp>
      <p:sp>
        <p:nvSpPr>
          <p:cNvPr id="9224" name="TextBox 2">
            <a:extLst>
              <a:ext uri="{FF2B5EF4-FFF2-40B4-BE49-F238E27FC236}">
                <a16:creationId xmlns:a16="http://schemas.microsoft.com/office/drawing/2014/main" id="{F0BA50FF-8F62-9342-92C0-2729C50B3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2827339"/>
            <a:ext cx="1028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400" b="1" i="1"/>
              <a:t>f</a:t>
            </a:r>
            <a:r>
              <a:rPr lang="en-GB" altLang="en-US" sz="4400" b="1"/>
              <a:t>(</a:t>
            </a:r>
            <a:r>
              <a:rPr lang="en-GB" altLang="en-US" sz="4400" b="1" i="1"/>
              <a:t>x</a:t>
            </a:r>
            <a:r>
              <a:rPr lang="en-GB" altLang="en-US" sz="4400" b="1"/>
              <a:t>)</a:t>
            </a:r>
          </a:p>
        </p:txBody>
      </p:sp>
      <p:sp>
        <p:nvSpPr>
          <p:cNvPr id="9225" name="TextBox 39">
            <a:extLst>
              <a:ext uri="{FF2B5EF4-FFF2-40B4-BE49-F238E27FC236}">
                <a16:creationId xmlns:a16="http://schemas.microsoft.com/office/drawing/2014/main" id="{54F011BD-ADB2-7C43-86D3-B77D86E1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1" y="5124451"/>
            <a:ext cx="568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1.4</a:t>
            </a:r>
          </a:p>
        </p:txBody>
      </p:sp>
      <p:sp>
        <p:nvSpPr>
          <p:cNvPr id="9226" name="TextBox 39">
            <a:extLst>
              <a:ext uri="{FF2B5EF4-FFF2-40B4-BE49-F238E27FC236}">
                <a16:creationId xmlns:a16="http://schemas.microsoft.com/office/drawing/2014/main" id="{65194E2D-E599-7645-BD05-27FF2A6A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2967038"/>
            <a:ext cx="671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-2.5</a:t>
            </a:r>
          </a:p>
        </p:txBody>
      </p:sp>
      <p:sp>
        <p:nvSpPr>
          <p:cNvPr id="9227" name="TextBox 39">
            <a:extLst>
              <a:ext uri="{FF2B5EF4-FFF2-40B4-BE49-F238E27FC236}">
                <a16:creationId xmlns:a16="http://schemas.microsoft.com/office/drawing/2014/main" id="{FEA3D217-D19E-754B-A347-B38DB4EC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841376"/>
            <a:ext cx="82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-0.06</a:t>
            </a:r>
          </a:p>
        </p:txBody>
      </p:sp>
    </p:spTree>
    <p:extLst>
      <p:ext uri="{BB962C8B-B14F-4D97-AF65-F5344CB8AC3E}">
        <p14:creationId xmlns:p14="http://schemas.microsoft.com/office/powerpoint/2010/main" val="212443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DC0686CB-039C-214C-B5FF-15E11428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1071564"/>
            <a:ext cx="71437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4" descr="f(x) = \frac{1}{1 + \mathrm e^{-x}} ">
            <a:extLst>
              <a:ext uri="{FF2B5EF4-FFF2-40B4-BE49-F238E27FC236}">
                <a16:creationId xmlns:a16="http://schemas.microsoft.com/office/drawing/2014/main" id="{8D37E6CF-A7C6-9F45-9C4D-7424B314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14314"/>
            <a:ext cx="1552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 descr="http://upload.wikimedia.org/wikipedia/commons/thumb/8/88/Logistic-curve.svg/480px-Logistic-curve.svg.png">
            <a:extLst>
              <a:ext uri="{FF2B5EF4-FFF2-40B4-BE49-F238E27FC236}">
                <a16:creationId xmlns:a16="http://schemas.microsoft.com/office/drawing/2014/main" id="{183342AF-A492-6847-A388-0A949B1F8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47626"/>
            <a:ext cx="3048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1">
            <a:extLst>
              <a:ext uri="{FF2B5EF4-FFF2-40B4-BE49-F238E27FC236}">
                <a16:creationId xmlns:a16="http://schemas.microsoft.com/office/drawing/2014/main" id="{9B9E8CF6-0F6A-5247-8F1F-971983E09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1" y="1757363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2.7</a:t>
            </a:r>
          </a:p>
        </p:txBody>
      </p:sp>
      <p:sp>
        <p:nvSpPr>
          <p:cNvPr id="10246" name="TextBox 35">
            <a:extLst>
              <a:ext uri="{FF2B5EF4-FFF2-40B4-BE49-F238E27FC236}">
                <a16:creationId xmlns:a16="http://schemas.microsoft.com/office/drawing/2014/main" id="{3F17D55E-4EE7-C34B-BCFC-115AE2416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2824163"/>
            <a:ext cx="671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-8.6</a:t>
            </a:r>
          </a:p>
        </p:txBody>
      </p:sp>
      <p:sp>
        <p:nvSpPr>
          <p:cNvPr id="10247" name="TextBox 36">
            <a:extLst>
              <a:ext uri="{FF2B5EF4-FFF2-40B4-BE49-F238E27FC236}">
                <a16:creationId xmlns:a16="http://schemas.microsoft.com/office/drawing/2014/main" id="{456179B1-6614-564B-8F31-CA3CDF00A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0" y="3971926"/>
            <a:ext cx="877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0.002</a:t>
            </a:r>
          </a:p>
        </p:txBody>
      </p:sp>
      <p:sp>
        <p:nvSpPr>
          <p:cNvPr id="10248" name="TextBox 2">
            <a:extLst>
              <a:ext uri="{FF2B5EF4-FFF2-40B4-BE49-F238E27FC236}">
                <a16:creationId xmlns:a16="http://schemas.microsoft.com/office/drawing/2014/main" id="{8F1595D8-49C9-8844-95E0-2554A6C5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2827339"/>
            <a:ext cx="1028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400" b="1" i="1"/>
              <a:t>f</a:t>
            </a:r>
            <a:r>
              <a:rPr lang="en-GB" altLang="en-US" sz="4400" b="1"/>
              <a:t>(</a:t>
            </a:r>
            <a:r>
              <a:rPr lang="en-GB" altLang="en-US" sz="4400" b="1" i="1"/>
              <a:t>x</a:t>
            </a:r>
            <a:r>
              <a:rPr lang="en-GB" altLang="en-US" sz="4400" b="1"/>
              <a:t>)</a:t>
            </a:r>
          </a:p>
        </p:txBody>
      </p:sp>
      <p:sp>
        <p:nvSpPr>
          <p:cNvPr id="10249" name="TextBox 39">
            <a:extLst>
              <a:ext uri="{FF2B5EF4-FFF2-40B4-BE49-F238E27FC236}">
                <a16:creationId xmlns:a16="http://schemas.microsoft.com/office/drawing/2014/main" id="{9812A880-D424-3F46-8697-D7C4C6368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1" y="5124451"/>
            <a:ext cx="568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1.4</a:t>
            </a:r>
          </a:p>
        </p:txBody>
      </p:sp>
      <p:sp>
        <p:nvSpPr>
          <p:cNvPr id="10250" name="TextBox 39">
            <a:extLst>
              <a:ext uri="{FF2B5EF4-FFF2-40B4-BE49-F238E27FC236}">
                <a16:creationId xmlns:a16="http://schemas.microsoft.com/office/drawing/2014/main" id="{C78B43C8-8B8D-0E47-B0E0-56F88D59E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2967038"/>
            <a:ext cx="671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-2.5</a:t>
            </a:r>
          </a:p>
        </p:txBody>
      </p:sp>
      <p:sp>
        <p:nvSpPr>
          <p:cNvPr id="10251" name="TextBox 39">
            <a:extLst>
              <a:ext uri="{FF2B5EF4-FFF2-40B4-BE49-F238E27FC236}">
                <a16:creationId xmlns:a16="http://schemas.microsoft.com/office/drawing/2014/main" id="{19FE7F91-1182-4D42-9BC8-A7232E830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841376"/>
            <a:ext cx="82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-0.06</a:t>
            </a:r>
          </a:p>
        </p:txBody>
      </p:sp>
      <p:sp>
        <p:nvSpPr>
          <p:cNvPr id="10252" name="TextBox 1">
            <a:extLst>
              <a:ext uri="{FF2B5EF4-FFF2-40B4-BE49-F238E27FC236}">
                <a16:creationId xmlns:a16="http://schemas.microsoft.com/office/drawing/2014/main" id="{95EDC212-DA51-8649-AD6B-4580E9B3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6" y="4102101"/>
            <a:ext cx="599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/>
              <a:t>x =  -</a:t>
            </a:r>
            <a:r>
              <a:rPr lang="en-GB" altLang="en-US" sz="2400"/>
              <a:t>0.06×2.7 + 2.5×8.6 + 1.4×0.002  = 21.34 </a:t>
            </a:r>
            <a:endParaRPr lang="en-GB" altLang="en-US" sz="2400" i="1"/>
          </a:p>
        </p:txBody>
      </p:sp>
    </p:spTree>
    <p:extLst>
      <p:ext uri="{BB962C8B-B14F-4D97-AF65-F5344CB8AC3E}">
        <p14:creationId xmlns:p14="http://schemas.microsoft.com/office/powerpoint/2010/main" val="280093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8" y="336884"/>
            <a:ext cx="10904127" cy="63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93" y="102072"/>
            <a:ext cx="9449295" cy="65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7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5420942"/>
              </p:ext>
            </p:extLst>
          </p:nvPr>
        </p:nvGraphicFramePr>
        <p:xfrm>
          <a:off x="1768643" y="0"/>
          <a:ext cx="9353884" cy="587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0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4" y="110122"/>
            <a:ext cx="9605779" cy="65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40" y="1114171"/>
            <a:ext cx="6070804" cy="45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4264" y="0"/>
            <a:ext cx="2470484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4000" b="1" dirty="0">
                <a:ea typeface="굴림" panose="020B0600000101010101" pitchFamily="34" charset="-127"/>
              </a:rPr>
              <a:t>MLP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4748" y="737937"/>
            <a:ext cx="11710736" cy="533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solidFill>
                  <a:srgbClr val="FF3300"/>
                </a:solidFill>
                <a:ea typeface="굴림" panose="020B0600000101010101" pitchFamily="34" charset="-127"/>
              </a:rPr>
              <a:t>INPUT</a:t>
            </a:r>
            <a:r>
              <a:rPr lang="en-US" altLang="ko-KR" sz="2400" dirty="0">
                <a:ea typeface="굴림" panose="020B0600000101010101" pitchFamily="34" charset="-127"/>
              </a:rPr>
              <a:t>:  records without class attribute with normalized attributes values. </a:t>
            </a:r>
          </a:p>
          <a:p>
            <a:pPr eaLnBrk="1" hangingPunct="1"/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FF3300"/>
                </a:solidFill>
                <a:ea typeface="굴림" panose="020B0600000101010101" pitchFamily="34" charset="-127"/>
              </a:rPr>
              <a:t>INPUT VECTOR</a:t>
            </a:r>
            <a:r>
              <a:rPr lang="en-US" altLang="ko-KR" sz="2400" dirty="0">
                <a:ea typeface="굴림" panose="020B0600000101010101" pitchFamily="34" charset="-127"/>
              </a:rPr>
              <a:t>:    </a:t>
            </a:r>
            <a:r>
              <a:rPr lang="en-US" altLang="ko-KR" sz="2400" dirty="0">
                <a:solidFill>
                  <a:srgbClr val="3399FF"/>
                </a:solidFill>
                <a:ea typeface="굴림" panose="020B0600000101010101" pitchFamily="34" charset="-127"/>
              </a:rPr>
              <a:t>X = { x1, x2, …. </a:t>
            </a:r>
            <a:r>
              <a:rPr lang="en-US" altLang="ko-KR" sz="2400" dirty="0" err="1">
                <a:solidFill>
                  <a:srgbClr val="3399FF"/>
                </a:solidFill>
                <a:ea typeface="굴림" panose="020B0600000101010101" pitchFamily="34" charset="-127"/>
              </a:rPr>
              <a:t>xn</a:t>
            </a:r>
            <a:r>
              <a:rPr lang="en-US" altLang="ko-KR" sz="2400" dirty="0">
                <a:solidFill>
                  <a:srgbClr val="3399FF"/>
                </a:solidFill>
                <a:ea typeface="굴림" panose="020B0600000101010101" pitchFamily="34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where n is the number of (non class) attributes. </a:t>
            </a:r>
          </a:p>
          <a:p>
            <a:pPr eaLnBrk="1" hangingPunct="1"/>
            <a:endParaRPr lang="en-US" altLang="ko-KR" sz="2400" dirty="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FF3300"/>
                </a:solidFill>
                <a:ea typeface="굴림" panose="020B0600000101010101" pitchFamily="34" charset="-127"/>
              </a:rPr>
              <a:t>INPUT LAYER</a:t>
            </a:r>
            <a:r>
              <a:rPr lang="en-US" altLang="ko-KR" sz="2400" dirty="0">
                <a:ea typeface="굴림" panose="020B0600000101010101" pitchFamily="34" charset="-127"/>
              </a:rPr>
              <a:t> – there are as many nodes as non-class attributes i.e. as the length of the input vector.</a:t>
            </a:r>
          </a:p>
          <a:p>
            <a:pPr eaLnBrk="1" hangingPunct="1"/>
            <a:endParaRPr lang="en-US" altLang="ko-KR" sz="2400" dirty="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FF3300"/>
                </a:solidFill>
                <a:ea typeface="굴림" panose="020B0600000101010101" pitchFamily="34" charset="-127"/>
              </a:rPr>
              <a:t>HIDDEN LAYER</a:t>
            </a:r>
            <a:r>
              <a:rPr lang="en-US" altLang="ko-KR" sz="2400" dirty="0">
                <a:ea typeface="굴림" panose="020B0600000101010101" pitchFamily="34" charset="-127"/>
              </a:rPr>
              <a:t> – the number of nodes in the hidden layer and the number of hidden layers depends on implementation.</a:t>
            </a:r>
          </a:p>
          <a:p>
            <a:endParaRPr lang="ko-KR" altLang="en-US" sz="2000" dirty="0">
              <a:ea typeface="굴림" panose="020B0600000101010101" pitchFamily="34" charset="-127"/>
            </a:endParaRPr>
          </a:p>
          <a:p>
            <a:r>
              <a:rPr lang="en-US" altLang="ko-KR" sz="2400" b="1" dirty="0">
                <a:solidFill>
                  <a:srgbClr val="FF3300"/>
                </a:solidFill>
                <a:ea typeface="굴림" panose="020B0600000101010101" pitchFamily="34" charset="-127"/>
              </a:rPr>
              <a:t>OUTPUT LAYER</a:t>
            </a:r>
            <a:r>
              <a:rPr lang="en-US" altLang="ko-KR" sz="2400" dirty="0">
                <a:ea typeface="굴림" panose="020B0600000101010101" pitchFamily="34" charset="-127"/>
              </a:rPr>
              <a:t> – corresponds to the class attribute.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 There are as many nodes as classes (values of the class attribute).</a:t>
            </a:r>
          </a:p>
          <a:p>
            <a:endParaRPr lang="en-US" altLang="ko-KR" sz="24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ko-KR" altLang="en-US" sz="2000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/>
            <a:endParaRPr lang="ko-KR" altLang="en-US" sz="2400" dirty="0">
              <a:ea typeface="굴림" panose="020B0600000101010101" pitchFamily="34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89548" y="5819274"/>
            <a:ext cx="263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k= 1, 2,.. #classes</a:t>
            </a:r>
          </a:p>
        </p:txBody>
      </p:sp>
    </p:spTree>
    <p:extLst>
      <p:ext uri="{BB962C8B-B14F-4D97-AF65-F5344CB8AC3E}">
        <p14:creationId xmlns:p14="http://schemas.microsoft.com/office/powerpoint/2010/main" val="58938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1605" y="1409422"/>
            <a:ext cx="8272266" cy="1815882"/>
          </a:xfrm>
          <a:prstGeom prst="rect">
            <a:avLst/>
          </a:prstGeom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-  The inputs are fed simultaneously into the input layer.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sz="2000" dirty="0">
                <a:ea typeface="굴림" panose="020B0600000101010101" pitchFamily="34" charset="-127"/>
              </a:rPr>
              <a:t>-  The weighted outputs of these units are fed  into hidden layer.</a:t>
            </a: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 -  The weighted outputs of the last hidden layer are inputs to units making up the output layer.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949" y="13927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   Neural Network 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349" y="893887"/>
            <a:ext cx="48412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3300"/>
                </a:solidFill>
                <a:ea typeface="굴림" panose="020B0600000101010101" pitchFamily="34" charset="-127"/>
              </a:rPr>
              <a:t>2 MAJOR PROCESSES INVOLVE :-</a:t>
            </a:r>
          </a:p>
          <a:p>
            <a:endParaRPr lang="en-US" altLang="ko-KR" sz="2800" dirty="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en-US" altLang="ko-KR" sz="2800" dirty="0">
                <a:solidFill>
                  <a:srgbClr val="FF3300"/>
                </a:solidFill>
                <a:ea typeface="굴림" panose="020B0600000101010101" pitchFamily="34" charset="-127"/>
              </a:rPr>
              <a:t>Forward propagation</a:t>
            </a:r>
          </a:p>
          <a:p>
            <a:pPr marL="342900" indent="-342900">
              <a:buAutoNum type="arabicParenR"/>
            </a:pPr>
            <a:endParaRPr lang="en-US" altLang="ko-KR" sz="2800" dirty="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2800" dirty="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2800" dirty="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en-US" altLang="ko-KR" sz="2800" dirty="0">
                <a:solidFill>
                  <a:srgbClr val="FF3300"/>
                </a:solidFill>
                <a:ea typeface="굴림" panose="020B0600000101010101" pitchFamily="34" charset="-127"/>
              </a:rPr>
              <a:t>Back- Propagation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05" y="3706399"/>
            <a:ext cx="7963083" cy="1521013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7" y="5645606"/>
            <a:ext cx="7441984" cy="1012927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614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22" y="1"/>
            <a:ext cx="10421120" cy="577014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55822" y="6039852"/>
            <a:ext cx="10443410" cy="806116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solidFill>
                  <a:srgbClr val="FF3300"/>
                </a:solidFill>
                <a:ea typeface="굴림" panose="020B0600000101010101" pitchFamily="34" charset="-127"/>
              </a:rPr>
              <a:t>Back Propagation  learns by iteratively processing a set of training data (samples).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</a:p>
          <a:p>
            <a:r>
              <a:rPr lang="en-US" altLang="ko-KR" sz="1600" dirty="0">
                <a:solidFill>
                  <a:srgbClr val="862F14"/>
                </a:solidFill>
                <a:ea typeface="굴림" panose="020B0600000101010101" pitchFamily="34" charset="-127"/>
              </a:rPr>
              <a:t>For each sample, weights are modified  to minimize the error between  network</a:t>
            </a:r>
            <a:r>
              <a:rPr lang="en-US" altLang="ko-KR" sz="1600" dirty="0">
                <a:solidFill>
                  <a:srgbClr val="862F14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’</a:t>
            </a:r>
            <a:r>
              <a:rPr lang="en-US" altLang="ko-KR" sz="1600" dirty="0">
                <a:solidFill>
                  <a:srgbClr val="862F14"/>
                </a:solidFill>
                <a:ea typeface="굴림" panose="020B0600000101010101" pitchFamily="34" charset="-127"/>
              </a:rPr>
              <a:t>s classification and actual classification</a:t>
            </a:r>
          </a:p>
          <a:p>
            <a:endParaRPr lang="ko-KR" altLang="en-US" sz="16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071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270"/>
            <a:ext cx="10515600" cy="777875"/>
          </a:xfrm>
          <a:solidFill>
            <a:srgbClr val="CC99FF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ko-KR" dirty="0">
                <a:ea typeface="굴림" panose="020B0600000101010101" pitchFamily="34" charset="-127"/>
              </a:rPr>
              <a:t>Steps in training the MLP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685793"/>
            <a:ext cx="11648574" cy="6063916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endParaRPr lang="ko-KR" altLang="en-US" sz="16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STEP ONE: </a:t>
            </a:r>
            <a:r>
              <a:rPr lang="en-US" altLang="ko-KR" sz="1600" dirty="0"/>
              <a:t>initialize the weights and biases.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dirty="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dirty="0">
                <a:ea typeface="굴림" panose="020B0600000101010101" pitchFamily="34" charset="-127"/>
              </a:rPr>
              <a:t>The weights in the network are initialized to random numbers from the interval [-1,1] or [0,1]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chemeClr val="folHlink"/>
                </a:solidFill>
                <a:ea typeface="굴림" panose="020B0600000101010101" pitchFamily="34" charset="-127"/>
              </a:rPr>
              <a:t>Each unit has a BIAS associated with it 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dirty="0">
              <a:solidFill>
                <a:schemeClr val="folHlink"/>
              </a:solidFill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dirty="0">
                <a:ea typeface="굴림" panose="020B0600000101010101" pitchFamily="34" charset="-127"/>
              </a:rPr>
              <a:t>The biases are similarly initialized to  random numbers from the interval [-1,1].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dirty="0">
                <a:solidFill>
                  <a:srgbClr val="FF3300"/>
                </a:solidFill>
                <a:ea typeface="굴림" panose="020B0600000101010101" pitchFamily="34" charset="-127"/>
              </a:rPr>
              <a:t>STEP TWO: </a:t>
            </a:r>
            <a:r>
              <a:rPr lang="en-US" altLang="ko-KR" sz="1600" dirty="0">
                <a:ea typeface="굴림" panose="020B0600000101010101" pitchFamily="34" charset="-127"/>
              </a:rPr>
              <a:t>feed the training sample.</a:t>
            </a:r>
          </a:p>
          <a:p>
            <a:endParaRPr lang="ko-KR" altLang="en-US" sz="1600" dirty="0">
              <a:ea typeface="굴림" panose="020B0600000101010101" pitchFamily="34" charset="-127"/>
            </a:endParaRPr>
          </a:p>
          <a:p>
            <a:r>
              <a:rPr lang="en-US" altLang="ko-KR" sz="1600" dirty="0">
                <a:solidFill>
                  <a:srgbClr val="FF3300"/>
                </a:solidFill>
                <a:ea typeface="굴림" panose="020B0600000101010101" pitchFamily="34" charset="-127"/>
              </a:rPr>
              <a:t>STEP THREE</a:t>
            </a:r>
            <a:r>
              <a:rPr lang="en-US" altLang="ko-KR" sz="1600" dirty="0">
                <a:ea typeface="굴림" panose="020B0600000101010101" pitchFamily="34" charset="-127"/>
              </a:rPr>
              <a:t>: Propagate the inputs forward; we compute  the net input  and output of each unit in the hidden and output layers.</a:t>
            </a:r>
          </a:p>
          <a:p>
            <a:endParaRPr lang="en-US" altLang="ko-KR" sz="1600" dirty="0">
              <a:ea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00B0F0"/>
                </a:solidFill>
                <a:ea typeface="굴림" panose="020B0600000101010101" pitchFamily="34" charset="-127"/>
              </a:rPr>
              <a:t>STEP FOUR: back propagate the error.</a:t>
            </a:r>
          </a:p>
          <a:p>
            <a:endParaRPr lang="en-US" altLang="ko-KR" sz="1600" dirty="0">
              <a:ea typeface="굴림" panose="020B0600000101010101" pitchFamily="34" charset="-127"/>
            </a:endParaRPr>
          </a:p>
          <a:p>
            <a:r>
              <a:rPr lang="en-US" altLang="ko-KR" sz="1600" dirty="0">
                <a:solidFill>
                  <a:srgbClr val="FF3300"/>
                </a:solidFill>
                <a:ea typeface="굴림" panose="020B0600000101010101" pitchFamily="34" charset="-127"/>
              </a:rPr>
              <a:t>STEP FIVE</a:t>
            </a:r>
            <a:r>
              <a:rPr lang="en-US" altLang="ko-KR" sz="1600" dirty="0">
                <a:ea typeface="굴림" panose="020B0600000101010101" pitchFamily="34" charset="-127"/>
              </a:rPr>
              <a:t>: update weights and biases to reflect  the propagated errors.</a:t>
            </a:r>
          </a:p>
          <a:p>
            <a:endParaRPr lang="en-US" altLang="ko-KR" sz="1600" dirty="0">
              <a:ea typeface="굴림" panose="020B0600000101010101" pitchFamily="34" charset="-127"/>
            </a:endParaRPr>
          </a:p>
          <a:p>
            <a:r>
              <a:rPr lang="en-US" altLang="ko-KR" sz="1600" dirty="0">
                <a:solidFill>
                  <a:srgbClr val="FF3300"/>
                </a:solidFill>
                <a:ea typeface="굴림" panose="020B0600000101010101" pitchFamily="34" charset="-127"/>
              </a:rPr>
              <a:t>STEP SIX</a:t>
            </a:r>
            <a:r>
              <a:rPr lang="en-US" altLang="ko-KR" sz="1600" dirty="0">
                <a:ea typeface="굴림" panose="020B0600000101010101" pitchFamily="34" charset="-127"/>
              </a:rPr>
              <a:t>: terminating conditions.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895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51594"/>
            <a:ext cx="102616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Terminating Conditions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2231" y="1177499"/>
            <a:ext cx="4252453" cy="40798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sz="3200" dirty="0">
                <a:solidFill>
                  <a:srgbClr val="FF3300"/>
                </a:solidFill>
                <a:ea typeface="굴림" panose="020B0600000101010101" pitchFamily="34" charset="-127"/>
              </a:rPr>
              <a:t>When to stop the training ….</a:t>
            </a:r>
            <a:endParaRPr lang="en-US" altLang="ko-KR" sz="2700" dirty="0">
              <a:solidFill>
                <a:srgbClr val="FF3300"/>
              </a:solidFill>
              <a:ea typeface="굴림" panose="020B0600000101010101" pitchFamily="34" charset="-127"/>
            </a:endParaRPr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7800175"/>
              </p:ext>
            </p:extLst>
          </p:nvPr>
        </p:nvGraphicFramePr>
        <p:xfrm>
          <a:off x="906880" y="1783343"/>
          <a:ext cx="604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291973" imgH="241195" progId="Equation.3">
                  <p:embed/>
                </p:oleObj>
              </mc:Choice>
              <mc:Fallback>
                <p:oleObj name="Equation" r:id="rId3" imgW="29197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880" y="1783343"/>
                        <a:ext cx="604838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92505" y="1687056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All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2672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ko-KR" altLang="en-US" sz="2400">
              <a:ea typeface="굴림" panose="020B0600000101010101" pitchFamily="34" charset="-127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621254" y="1728757"/>
            <a:ext cx="7967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in the previous epoch are below some threshold, or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96252" y="2774246"/>
            <a:ext cx="1159844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400" dirty="0">
                <a:ea typeface="굴림" panose="020B0600000101010101" pitchFamily="34" charset="-127"/>
              </a:rPr>
              <a:t>The  percentage of samples misclassified in the previous epoch is below some threshold, or</a:t>
            </a:r>
          </a:p>
          <a:p>
            <a:pPr eaLnBrk="1" hangingPunct="1">
              <a:buFontTx/>
              <a:buChar char="•"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buFontTx/>
              <a:buChar char="•"/>
            </a:pPr>
            <a:r>
              <a:rPr lang="en-US" altLang="ko-KR" sz="2400" dirty="0">
                <a:ea typeface="굴림" panose="020B0600000101010101" pitchFamily="34" charset="-127"/>
              </a:rPr>
              <a:t> a pre specified number of epochs has expired.</a:t>
            </a:r>
          </a:p>
          <a:p>
            <a:pPr eaLnBrk="1" hangingPunct="1">
              <a:buFontTx/>
              <a:buChar char="•"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buFontTx/>
              <a:buChar char="•"/>
            </a:pPr>
            <a:r>
              <a:rPr lang="en-US" altLang="ko-KR" sz="2400" dirty="0">
                <a:ea typeface="굴림" panose="020B0600000101010101" pitchFamily="34" charset="-127"/>
              </a:rPr>
              <a:t> In practice, </a:t>
            </a:r>
            <a:r>
              <a:rPr lang="en-US" altLang="ko-KR" sz="2400" dirty="0">
                <a:solidFill>
                  <a:schemeClr val="folHlink"/>
                </a:solidFill>
                <a:ea typeface="굴림" panose="020B0600000101010101" pitchFamily="34" charset="-127"/>
              </a:rPr>
              <a:t>several hundreds of thousands of epochs</a:t>
            </a:r>
            <a:r>
              <a:rPr lang="en-US" altLang="ko-KR" sz="2400" dirty="0">
                <a:ea typeface="굴림" panose="020B0600000101010101" pitchFamily="34" charset="-127"/>
              </a:rPr>
              <a:t> may be required before the weights will converge.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6252" y="5635349"/>
            <a:ext cx="11161295" cy="110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ea typeface="굴림" panose="020B0600000101010101" pitchFamily="34" charset="-127"/>
              </a:rPr>
              <a:t>Training a neural network with </a:t>
            </a:r>
            <a:r>
              <a:rPr lang="en-US" altLang="ko-KR" sz="2400" dirty="0" err="1">
                <a:ea typeface="굴림" panose="020B0600000101010101" pitchFamily="34" charset="-127"/>
              </a:rPr>
              <a:t>backpropagation</a:t>
            </a:r>
            <a:r>
              <a:rPr lang="en-US" altLang="ko-KR" sz="2400" dirty="0">
                <a:ea typeface="굴림" panose="020B0600000101010101" pitchFamily="34" charset="-127"/>
              </a:rPr>
              <a:t> learning algorithm usually requires that all representations of the input set (called one </a:t>
            </a:r>
            <a:r>
              <a:rPr lang="en-US" altLang="ko-KR" sz="2400" i="1" dirty="0">
                <a:ea typeface="굴림" panose="020B0600000101010101" pitchFamily="34" charset="-127"/>
              </a:rPr>
              <a:t>epoch</a:t>
            </a:r>
            <a:r>
              <a:rPr lang="en-US" altLang="ko-KR" sz="2400" dirty="0">
                <a:ea typeface="굴림" panose="020B0600000101010101" pitchFamily="34" charset="-127"/>
              </a:rPr>
              <a:t>) are presented </a:t>
            </a:r>
            <a:r>
              <a:rPr lang="en-US" altLang="ko-KR" sz="2400" b="1" dirty="0">
                <a:ea typeface="굴림" panose="020B0600000101010101" pitchFamily="34" charset="-127"/>
              </a:rPr>
              <a:t>many times</a:t>
            </a:r>
            <a:r>
              <a:rPr lang="en-US" altLang="ko-KR" sz="2400" dirty="0">
                <a:ea typeface="굴림" panose="020B0600000101010101" pitchFamily="34" charset="-127"/>
              </a:rPr>
              <a:t>. For examples, the ANN may use hundreds to thousands epochs.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57125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17" y="216568"/>
            <a:ext cx="10354299" cy="63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3962400" y="1701800"/>
            <a:ext cx="3409950" cy="4948238"/>
            <a:chOff x="1536" y="1072"/>
            <a:chExt cx="2148" cy="3117"/>
          </a:xfrm>
        </p:grpSpPr>
        <p:sp>
          <p:nvSpPr>
            <p:cNvPr id="42001" name="Oval 3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2" name="Oval 4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3" name="Oval 5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4" name="Oval 6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5" name="Oval 7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6" name="Oval 8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7" name="Oval 9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8" name="Oval 10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9" name="Line 11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Line 12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13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Line 14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15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Line 16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17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Line 18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19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Line 20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21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22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23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24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25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26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27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28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29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30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7" name="Rectangle 31"/>
          <p:cNvSpPr>
            <a:spLocks noChangeArrowheads="1"/>
          </p:cNvSpPr>
          <p:nvPr/>
        </p:nvSpPr>
        <p:spPr bwMode="auto">
          <a:xfrm>
            <a:off x="1979588" y="2514601"/>
            <a:ext cx="19749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Output nodes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988" name="Rectangle 32"/>
          <p:cNvSpPr>
            <a:spLocks noChangeArrowheads="1"/>
          </p:cNvSpPr>
          <p:nvPr/>
        </p:nvSpPr>
        <p:spPr bwMode="auto">
          <a:xfrm>
            <a:off x="2582321" y="5257801"/>
            <a:ext cx="175368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Input nodes</a:t>
            </a:r>
          </a:p>
        </p:txBody>
      </p:sp>
      <p:sp>
        <p:nvSpPr>
          <p:cNvPr id="41989" name="Rectangle 33"/>
          <p:cNvSpPr>
            <a:spLocks noChangeArrowheads="1"/>
          </p:cNvSpPr>
          <p:nvPr/>
        </p:nvSpPr>
        <p:spPr bwMode="auto">
          <a:xfrm>
            <a:off x="1895373" y="3733801"/>
            <a:ext cx="199093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Hidden nodes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990" name="Rectangle 34"/>
          <p:cNvSpPr>
            <a:spLocks noChangeArrowheads="1"/>
          </p:cNvSpPr>
          <p:nvPr/>
        </p:nvSpPr>
        <p:spPr bwMode="auto">
          <a:xfrm>
            <a:off x="1917359" y="1677989"/>
            <a:ext cx="20406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Output vector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991" name="Rectangle 35"/>
          <p:cNvSpPr>
            <a:spLocks noChangeArrowheads="1"/>
          </p:cNvSpPr>
          <p:nvPr/>
        </p:nvSpPr>
        <p:spPr bwMode="auto">
          <a:xfrm>
            <a:off x="2580111" y="5943601"/>
            <a:ext cx="221054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Input vector: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34" charset="-127"/>
              </a:rPr>
              <a:t>x</a:t>
            </a:r>
            <a:r>
              <a:rPr lang="en-US" altLang="ko-KR" sz="2400" b="1" i="1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i</a:t>
            </a:r>
          </a:p>
        </p:txBody>
      </p:sp>
      <p:sp>
        <p:nvSpPr>
          <p:cNvPr id="41992" name="Rectangle 36"/>
          <p:cNvSpPr>
            <a:spLocks noChangeArrowheads="1"/>
          </p:cNvSpPr>
          <p:nvPr/>
        </p:nvSpPr>
        <p:spPr bwMode="auto">
          <a:xfrm>
            <a:off x="7504840" y="4521201"/>
            <a:ext cx="50654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400" i="1" dirty="0" err="1">
                <a:latin typeface="Times New Roman" panose="02020603050405020304" pitchFamily="18" charset="0"/>
                <a:ea typeface="굴림" panose="020B0600000101010101" pitchFamily="34" charset="-127"/>
              </a:rPr>
              <a:t>w</a:t>
            </a:r>
            <a:r>
              <a:rPr lang="en-US" altLang="ko-KR" sz="2400" i="1" baseline="-25000" dirty="0" err="1">
                <a:latin typeface="Times New Roman" panose="02020603050405020304" pitchFamily="18" charset="0"/>
                <a:ea typeface="굴림" panose="020B0600000101010101" pitchFamily="34" charset="-127"/>
              </a:rPr>
              <a:t>ij</a:t>
            </a:r>
            <a:endParaRPr lang="en-US" altLang="ko-KR" sz="2400" i="1" baseline="-25000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993" name="Freeform 37"/>
          <p:cNvSpPr>
            <a:spLocks/>
          </p:cNvSpPr>
          <p:nvPr/>
        </p:nvSpPr>
        <p:spPr bwMode="auto">
          <a:xfrm>
            <a:off x="6773864" y="4808539"/>
            <a:ext cx="611187" cy="160337"/>
          </a:xfrm>
          <a:custGeom>
            <a:avLst/>
            <a:gdLst>
              <a:gd name="T0" fmla="*/ 609600 w 385"/>
              <a:gd name="T1" fmla="*/ 0 h 101"/>
              <a:gd name="T2" fmla="*/ 496887 w 385"/>
              <a:gd name="T3" fmla="*/ 7937 h 101"/>
              <a:gd name="T4" fmla="*/ 403225 w 385"/>
              <a:gd name="T5" fmla="*/ 23812 h 101"/>
              <a:gd name="T6" fmla="*/ 365125 w 385"/>
              <a:gd name="T7" fmla="*/ 39687 h 101"/>
              <a:gd name="T8" fmla="*/ 338137 w 385"/>
              <a:gd name="T9" fmla="*/ 47625 h 101"/>
              <a:gd name="T10" fmla="*/ 319087 w 385"/>
              <a:gd name="T11" fmla="*/ 63500 h 101"/>
              <a:gd name="T12" fmla="*/ 309562 w 385"/>
              <a:gd name="T13" fmla="*/ 79375 h 101"/>
              <a:gd name="T14" fmla="*/ 300037 w 385"/>
              <a:gd name="T15" fmla="*/ 95250 h 101"/>
              <a:gd name="T16" fmla="*/ 280987 w 385"/>
              <a:gd name="T17" fmla="*/ 111125 h 101"/>
              <a:gd name="T18" fmla="*/ 254000 w 385"/>
              <a:gd name="T19" fmla="*/ 119062 h 101"/>
              <a:gd name="T20" fmla="*/ 215900 w 385"/>
              <a:gd name="T21" fmla="*/ 134937 h 101"/>
              <a:gd name="T22" fmla="*/ 112712 w 385"/>
              <a:gd name="T23" fmla="*/ 150812 h 101"/>
              <a:gd name="T24" fmla="*/ 0 w 385"/>
              <a:gd name="T25" fmla="*/ 158750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994" name="Object 38"/>
          <p:cNvGraphicFramePr>
            <a:graphicFrameLocks noChangeAspect="1"/>
          </p:cNvGraphicFramePr>
          <p:nvPr/>
        </p:nvGraphicFramePr>
        <p:xfrm>
          <a:off x="1981200" y="44958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3" imgW="2095500" imgH="571500" progId="Equation.3">
                  <p:embed/>
                </p:oleObj>
              </mc:Choice>
              <mc:Fallback>
                <p:oleObj name="Equation" r:id="rId3" imgW="2095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20955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228430"/>
              </p:ext>
            </p:extLst>
          </p:nvPr>
        </p:nvGraphicFramePr>
        <p:xfrm>
          <a:off x="7199313" y="2408783"/>
          <a:ext cx="3657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5" imgW="1625600" imgH="228600" progId="Equation.3">
                  <p:embed/>
                </p:oleObj>
              </mc:Choice>
              <mc:Fallback>
                <p:oleObj name="Equation" r:id="rId5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2408783"/>
                        <a:ext cx="3657600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45286"/>
              </p:ext>
            </p:extLst>
          </p:nvPr>
        </p:nvGraphicFramePr>
        <p:xfrm>
          <a:off x="7758114" y="3638552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7" imgW="3390900" imgH="571500" progId="Equation.3">
                  <p:embed/>
                </p:oleObj>
              </mc:Choice>
              <mc:Fallback>
                <p:oleObj name="Equation" r:id="rId7" imgW="3390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4" y="3638552"/>
                        <a:ext cx="3390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588099"/>
              </p:ext>
            </p:extLst>
          </p:nvPr>
        </p:nvGraphicFramePr>
        <p:xfrm>
          <a:off x="7318375" y="5186363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9" imgW="2413000" imgH="419100" progId="Equation.3">
                  <p:embed/>
                </p:oleObj>
              </mc:Choice>
              <mc:Fallback>
                <p:oleObj name="Equation" r:id="rId9" imgW="2413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5186363"/>
                        <a:ext cx="24130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445779"/>
              </p:ext>
            </p:extLst>
          </p:nvPr>
        </p:nvGraphicFramePr>
        <p:xfrm>
          <a:off x="9847263" y="4469607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Equation" r:id="rId11" imgW="2019300" imgH="419100" progId="Equation.3">
                  <p:embed/>
                </p:oleObj>
              </mc:Choice>
              <mc:Fallback>
                <p:oleObj name="Equation" r:id="rId11" imgW="2019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7263" y="4469607"/>
                        <a:ext cx="20193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44"/>
          <p:cNvGraphicFramePr>
            <a:graphicFrameLocks noChangeAspect="1"/>
          </p:cNvGraphicFramePr>
          <p:nvPr/>
        </p:nvGraphicFramePr>
        <p:xfrm>
          <a:off x="2209800" y="3048000"/>
          <a:ext cx="1677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13" imgW="799753" imgH="406224" progId="Equation.3">
                  <p:embed/>
                </p:oleObj>
              </mc:Choice>
              <mc:Fallback>
                <p:oleObj name="Equation" r:id="rId13" imgW="79975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1677988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Rectangle 45"/>
          <p:cNvSpPr>
            <a:spLocks noGrp="1" noChangeArrowheads="1"/>
          </p:cNvSpPr>
          <p:nvPr>
            <p:ph type="title"/>
          </p:nvPr>
        </p:nvSpPr>
        <p:spPr>
          <a:xfrm>
            <a:off x="2416969" y="279674"/>
            <a:ext cx="7696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err="1">
                <a:ea typeface="굴림" panose="020B0600000101010101" pitchFamily="34" charset="-127"/>
              </a:rPr>
              <a:t>Backpropagation</a:t>
            </a:r>
            <a:r>
              <a:rPr lang="en-US" altLang="ko-KR" dirty="0">
                <a:ea typeface="굴림" panose="020B0600000101010101" pitchFamily="34" charset="-127"/>
              </a:rPr>
              <a:t> Formulas</a:t>
            </a:r>
          </a:p>
        </p:txBody>
      </p:sp>
    </p:spTree>
    <p:extLst>
      <p:ext uri="{BB962C8B-B14F-4D97-AF65-F5344CB8AC3E}">
        <p14:creationId xmlns:p14="http://schemas.microsoft.com/office/powerpoint/2010/main" val="34250646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08CE526-A5D1-DA4A-A6B6-36DD446D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1036321"/>
            <a:ext cx="5917233" cy="374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Box 1">
            <a:extLst>
              <a:ext uri="{FF2B5EF4-FFF2-40B4-BE49-F238E27FC236}">
                <a16:creationId xmlns:a16="http://schemas.microsoft.com/office/drawing/2014/main" id="{0E7FE22D-574F-564A-B471-D42FEF0D3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036321"/>
            <a:ext cx="433514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sz="3500" i="1" dirty="0">
                <a:solidFill>
                  <a:schemeClr val="accent2">
                    <a:lumMod val="75000"/>
                  </a:schemeClr>
                </a:solidFill>
              </a:rPr>
              <a:t>A  dataset:</a:t>
            </a:r>
          </a:p>
          <a:p>
            <a:pPr eaLnBrk="1" hangingPunct="1">
              <a:defRPr/>
            </a:pPr>
            <a:endParaRPr lang="en-GB" altLang="en-US" sz="3500" i="1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GB" altLang="en-US" sz="3500" b="1" i="1" dirty="0"/>
              <a:t>Inputs               class</a:t>
            </a:r>
          </a:p>
          <a:p>
            <a:pPr eaLnBrk="1" hangingPunct="1">
              <a:defRPr/>
            </a:pPr>
            <a:r>
              <a:rPr lang="en-GB" altLang="en-US" sz="3500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sz="3500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sz="3500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sz="3500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sz="3500" dirty="0" err="1"/>
              <a:t>etc</a:t>
            </a:r>
            <a:r>
              <a:rPr lang="en-GB" altLang="en-US" sz="35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3729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FA3C1BB-E632-AA4E-BA6F-1536E8C8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Box 1">
            <a:extLst>
              <a:ext uri="{FF2B5EF4-FFF2-40B4-BE49-F238E27FC236}">
                <a16:creationId xmlns:a16="http://schemas.microsoft.com/office/drawing/2014/main" id="{22B25D18-4C75-C44A-A54B-25526A8E3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703264"/>
            <a:ext cx="372153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the neural network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1.4  2.7   1.9         0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6.4  2.8   1.7         1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8197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58C0C60-E6DF-5943-9664-6247A2DC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TextBox 1">
            <a:extLst>
              <a:ext uri="{FF2B5EF4-FFF2-40B4-BE49-F238E27FC236}">
                <a16:creationId xmlns:a16="http://schemas.microsoft.com/office/drawing/2014/main" id="{BB3DEC7A-BBA0-5A4A-BF58-4C6B235AF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1.4  2.7   1.9         0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6.4  2.8   1.7         1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13316" name="TextBox 2">
            <a:extLst>
              <a:ext uri="{FF2B5EF4-FFF2-40B4-BE49-F238E27FC236}">
                <a16:creationId xmlns:a16="http://schemas.microsoft.com/office/drawing/2014/main" id="{93B29AFA-AC1F-6544-876C-12C1AA3F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955676"/>
            <a:ext cx="4178300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Initialise with random weights</a:t>
            </a:r>
          </a:p>
        </p:txBody>
      </p:sp>
    </p:spTree>
    <p:extLst>
      <p:ext uri="{BB962C8B-B14F-4D97-AF65-F5344CB8AC3E}">
        <p14:creationId xmlns:p14="http://schemas.microsoft.com/office/powerpoint/2010/main" val="25254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48" y="122724"/>
            <a:ext cx="8514608" cy="64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8DEA0B54-17FD-A149-B4CE-FA5576A04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TextBox 1">
            <a:extLst>
              <a:ext uri="{FF2B5EF4-FFF2-40B4-BE49-F238E27FC236}">
                <a16:creationId xmlns:a16="http://schemas.microsoft.com/office/drawing/2014/main" id="{4C46371B-6E10-E040-9EDB-5BAB357BD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1.4  2.7   1.9         </a:t>
            </a:r>
            <a:r>
              <a:rPr lang="en-GB" altLang="en-US" sz="2400" dirty="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6.4  2.8   1.7         1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71D2F994-BBE6-A848-A7E4-1784649A8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955676"/>
            <a:ext cx="35893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Present a training pattern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29516F-E56D-DC4F-8EEC-42A1A3063915}"/>
              </a:ext>
            </a:extLst>
          </p:cNvPr>
          <p:cNvSpPr/>
          <p:nvPr/>
        </p:nvSpPr>
        <p:spPr>
          <a:xfrm>
            <a:off x="1938338" y="1416051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253EF220-E842-C14B-A829-61F5DAD5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45704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2.7 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1.9        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F90306B3-FC91-0146-B901-04012F11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TextBox 1">
            <a:extLst>
              <a:ext uri="{FF2B5EF4-FFF2-40B4-BE49-F238E27FC236}">
                <a16:creationId xmlns:a16="http://schemas.microsoft.com/office/drawing/2014/main" id="{7C63D0EB-CC68-1C45-85A4-FBC31C32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1.4  2.7   1.9         </a:t>
            </a:r>
            <a:r>
              <a:rPr lang="en-GB" altLang="en-US" sz="2400" dirty="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6.4  2.8   1.7         1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15364" name="TextBox 2">
            <a:extLst>
              <a:ext uri="{FF2B5EF4-FFF2-40B4-BE49-F238E27FC236}">
                <a16:creationId xmlns:a16="http://schemas.microsoft.com/office/drawing/2014/main" id="{0780A2FA-88E6-A74C-AF66-7352146EF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1" y="955676"/>
            <a:ext cx="3967163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Feed it through to get output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A48DAB-14D3-5647-AD25-4ED3FDF16C3E}"/>
              </a:ext>
            </a:extLst>
          </p:cNvPr>
          <p:cNvSpPr/>
          <p:nvPr/>
        </p:nvSpPr>
        <p:spPr>
          <a:xfrm>
            <a:off x="1938338" y="1416051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348D3352-A500-2A4E-A27B-48D1B4D5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51085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</a:rPr>
              <a:t>0.8</a:t>
            </a:r>
            <a:endParaRPr lang="en-GB" altLang="en-US" sz="24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1.9        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4312750A-60FE-AD44-9CD2-485CA39E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TextBox 1">
            <a:extLst>
              <a:ext uri="{FF2B5EF4-FFF2-40B4-BE49-F238E27FC236}">
                <a16:creationId xmlns:a16="http://schemas.microsoft.com/office/drawing/2014/main" id="{A524F9D9-829B-EF46-ABE0-6EAD5DC1F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1.4  2.7   1.9         </a:t>
            </a:r>
            <a:r>
              <a:rPr lang="en-GB" altLang="en-US" sz="2400" dirty="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6.4  2.8   1.7         1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16388" name="TextBox 2">
            <a:extLst>
              <a:ext uri="{FF2B5EF4-FFF2-40B4-BE49-F238E27FC236}">
                <a16:creationId xmlns:a16="http://schemas.microsoft.com/office/drawing/2014/main" id="{2AC0C076-5309-3749-B91E-B888C3B4D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955676"/>
            <a:ext cx="38814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Compare with target output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3F5432-4065-3948-BCF8-261C812D78C9}"/>
              </a:ext>
            </a:extLst>
          </p:cNvPr>
          <p:cNvSpPr/>
          <p:nvPr/>
        </p:nvSpPr>
        <p:spPr>
          <a:xfrm>
            <a:off x="1938338" y="1416051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57073E36-C610-9C45-90F3-91F538D1C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50323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</a:rPr>
              <a:t>0.8 </a:t>
            </a:r>
            <a:endParaRPr lang="en-GB" altLang="en-US" sz="24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 </a:t>
            </a:r>
            <a:r>
              <a:rPr lang="en-GB" altLang="en-US" sz="2400">
                <a:solidFill>
                  <a:srgbClr val="0033CC"/>
                </a:solidFill>
              </a:rPr>
              <a:t>0.8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826B0E67-26A4-234A-9FED-9409DED1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TextBox 1">
            <a:extLst>
              <a:ext uri="{FF2B5EF4-FFF2-40B4-BE49-F238E27FC236}">
                <a16:creationId xmlns:a16="http://schemas.microsoft.com/office/drawing/2014/main" id="{7A2DFE43-1805-D04A-A3D8-5EC00C99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1.4  2.7   1.9         </a:t>
            </a:r>
            <a:r>
              <a:rPr lang="en-GB" altLang="en-US" sz="2400" dirty="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6.4  2.8   1.7         1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17412" name="TextBox 2">
            <a:extLst>
              <a:ext uri="{FF2B5EF4-FFF2-40B4-BE49-F238E27FC236}">
                <a16:creationId xmlns:a16="http://schemas.microsoft.com/office/drawing/2014/main" id="{E5F27CFA-B76F-1F44-BE98-0DAE12946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955676"/>
            <a:ext cx="41481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Adjust weights based on error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E7F7FE-840C-9843-A8EA-BFA901782F71}"/>
              </a:ext>
            </a:extLst>
          </p:cNvPr>
          <p:cNvSpPr/>
          <p:nvPr/>
        </p:nvSpPr>
        <p:spPr>
          <a:xfrm>
            <a:off x="1938338" y="1416051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5C800043-858C-FA4E-9D37-63E1B9F80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84439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</a:rPr>
              <a:t>0.8 </a:t>
            </a:r>
            <a:endParaRPr lang="en-GB" altLang="en-US" sz="24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</a:rPr>
              <a:t>0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 </a:t>
            </a:r>
            <a:r>
              <a:rPr lang="en-GB" altLang="en-US" sz="2400">
                <a:solidFill>
                  <a:srgbClr val="0033CC"/>
                </a:solidFill>
              </a:rPr>
              <a:t>0.8</a:t>
            </a:r>
            <a:endParaRPr lang="en-GB" altLang="en-US" sz="2400">
              <a:solidFill>
                <a:srgbClr val="FF0000"/>
              </a:solidFill>
            </a:endParaRPr>
          </a:p>
        </p:txBody>
      </p:sp>
      <p:pic>
        <p:nvPicPr>
          <p:cNvPr id="17415" name="Picture 4" descr="File:Hammer.gif">
            <a:extLst>
              <a:ext uri="{FF2B5EF4-FFF2-40B4-BE49-F238E27FC236}">
                <a16:creationId xmlns:a16="http://schemas.microsoft.com/office/drawing/2014/main" id="{DE8A2E9B-4681-DF41-94BE-AA013A02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75" y="2459039"/>
            <a:ext cx="8255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4" descr="File:Hammer.gif">
            <a:extLst>
              <a:ext uri="{FF2B5EF4-FFF2-40B4-BE49-F238E27FC236}">
                <a16:creationId xmlns:a16="http://schemas.microsoft.com/office/drawing/2014/main" id="{E72A10CB-C1AA-4146-8173-9A82BEFBE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4" y="3517900"/>
            <a:ext cx="7397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0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E5095C14-0CAA-5244-A266-FB40D9B3E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extBox 1">
            <a:extLst>
              <a:ext uri="{FF2B5EF4-FFF2-40B4-BE49-F238E27FC236}">
                <a16:creationId xmlns:a16="http://schemas.microsoft.com/office/drawing/2014/main" id="{D03F55DC-AF8E-8545-8057-2629C0275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1.4  2.7   1.9         0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</a:rPr>
              <a:t>6.4  2.8   1.7         </a:t>
            </a:r>
            <a:r>
              <a:rPr lang="en-GB" altLang="en-US" sz="2400" dirty="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18436" name="TextBox 2">
            <a:extLst>
              <a:ext uri="{FF2B5EF4-FFF2-40B4-BE49-F238E27FC236}">
                <a16:creationId xmlns:a16="http://schemas.microsoft.com/office/drawing/2014/main" id="{E307F0A3-52CA-CD42-9036-F617CA1A6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955676"/>
            <a:ext cx="35893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Present a training pattern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A44CE0-A7DA-564B-878B-D665276C0CE2}"/>
              </a:ext>
            </a:extLst>
          </p:cNvPr>
          <p:cNvSpPr/>
          <p:nvPr/>
        </p:nvSpPr>
        <p:spPr>
          <a:xfrm>
            <a:off x="1938338" y="2159001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98E42366-0F00-7142-8942-895EA6927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45704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C37101EE-B61B-C844-8D96-8F1EC4A3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TextBox 1">
            <a:extLst>
              <a:ext uri="{FF2B5EF4-FFF2-40B4-BE49-F238E27FC236}">
                <a16:creationId xmlns:a16="http://schemas.microsoft.com/office/drawing/2014/main" id="{97547E4B-975D-5346-9822-748C9CC81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1.4  2.7   1.9         0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</a:rPr>
              <a:t>6.4  2.8   1.7         </a:t>
            </a:r>
            <a:r>
              <a:rPr lang="en-GB" altLang="en-US" sz="2400" dirty="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19460" name="TextBox 2">
            <a:extLst>
              <a:ext uri="{FF2B5EF4-FFF2-40B4-BE49-F238E27FC236}">
                <a16:creationId xmlns:a16="http://schemas.microsoft.com/office/drawing/2014/main" id="{6E51AE64-6CA0-424E-B566-F80FB752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1" y="955676"/>
            <a:ext cx="3967163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Feed it through to get output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8FCA2F-AF6E-824A-9D30-55F394275AEA}"/>
              </a:ext>
            </a:extLst>
          </p:cNvPr>
          <p:cNvSpPr/>
          <p:nvPr/>
        </p:nvSpPr>
        <p:spPr>
          <a:xfrm>
            <a:off x="1938338" y="2159001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7E257964-5401-4040-A36A-A62F6844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8C95BB09-0454-5647-81A9-AE656D38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TextBox 1">
            <a:extLst>
              <a:ext uri="{FF2B5EF4-FFF2-40B4-BE49-F238E27FC236}">
                <a16:creationId xmlns:a16="http://schemas.microsoft.com/office/drawing/2014/main" id="{EA38D335-42CF-CB45-BA1F-6179EEF1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1.4  2.7   1.9         0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</a:rPr>
              <a:t>6.4  2.8   1.7         </a:t>
            </a:r>
            <a:r>
              <a:rPr lang="en-GB" altLang="en-US" sz="2400" dirty="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20484" name="TextBox 2">
            <a:extLst>
              <a:ext uri="{FF2B5EF4-FFF2-40B4-BE49-F238E27FC236}">
                <a16:creationId xmlns:a16="http://schemas.microsoft.com/office/drawing/2014/main" id="{AD29C44A-CE61-0443-A0CF-3BA88D38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955676"/>
            <a:ext cx="38814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Compare with target output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FDC9B-F66B-7E48-9B94-4AB952F2BE2C}"/>
              </a:ext>
            </a:extLst>
          </p:cNvPr>
          <p:cNvSpPr/>
          <p:nvPr/>
        </p:nvSpPr>
        <p:spPr>
          <a:xfrm>
            <a:off x="1938338" y="2159001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C5ADE72B-B9E2-D14F-A76F-445EA954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</a:rPr>
              <a:t>1</a:t>
            </a:r>
            <a:r>
              <a:rPr lang="en-GB" altLang="en-US" sz="2800">
                <a:solidFill>
                  <a:srgbClr val="0033CC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</a:t>
            </a:r>
            <a:r>
              <a:rPr lang="en-GB" altLang="en-US" sz="2400">
                <a:solidFill>
                  <a:srgbClr val="0033CC"/>
                </a:solidFill>
              </a:rPr>
              <a:t>  -0.1</a:t>
            </a:r>
            <a:endParaRPr lang="en-GB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F7E7B7CC-C538-4A41-8076-AA0B17E4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TextBox 1">
            <a:extLst>
              <a:ext uri="{FF2B5EF4-FFF2-40B4-BE49-F238E27FC236}">
                <a16:creationId xmlns:a16="http://schemas.microsoft.com/office/drawing/2014/main" id="{D4C0E92C-16E8-FF40-9AAC-B6DA9C7C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1.4  2.7   1.9         0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</a:rPr>
              <a:t>6.4  2.8   1.7         </a:t>
            </a:r>
            <a:r>
              <a:rPr lang="en-GB" altLang="en-US" sz="2400" dirty="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21508" name="TextBox 2">
            <a:extLst>
              <a:ext uri="{FF2B5EF4-FFF2-40B4-BE49-F238E27FC236}">
                <a16:creationId xmlns:a16="http://schemas.microsoft.com/office/drawing/2014/main" id="{3FB44AC5-BFDD-A746-BD5A-44E97E524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955676"/>
            <a:ext cx="41481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Adjust weights based on error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EA09BA-C395-BD4B-9A2C-803DA5CA2243}"/>
              </a:ext>
            </a:extLst>
          </p:cNvPr>
          <p:cNvSpPr/>
          <p:nvPr/>
        </p:nvSpPr>
        <p:spPr>
          <a:xfrm>
            <a:off x="1938338" y="2159001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6EEDA97B-6A93-C24E-B09E-E7B8F9474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</a:rPr>
              <a:t>1</a:t>
            </a:r>
            <a:r>
              <a:rPr lang="en-GB" altLang="en-US" sz="2800">
                <a:solidFill>
                  <a:srgbClr val="0033CC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</a:t>
            </a:r>
            <a:r>
              <a:rPr lang="en-GB" altLang="en-US" sz="2400">
                <a:solidFill>
                  <a:srgbClr val="0033CC"/>
                </a:solidFill>
              </a:rPr>
              <a:t>  -0.1</a:t>
            </a:r>
            <a:endParaRPr lang="en-GB" altLang="en-US" sz="2400">
              <a:solidFill>
                <a:srgbClr val="FF0000"/>
              </a:solidFill>
            </a:endParaRPr>
          </a:p>
        </p:txBody>
      </p:sp>
      <p:pic>
        <p:nvPicPr>
          <p:cNvPr id="21511" name="Picture 4" descr="File:Hammer.gif">
            <a:extLst>
              <a:ext uri="{FF2B5EF4-FFF2-40B4-BE49-F238E27FC236}">
                <a16:creationId xmlns:a16="http://schemas.microsoft.com/office/drawing/2014/main" id="{45115C1F-0306-6748-B1D4-9EBBBB3D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>
            <a:off x="6729413" y="3173414"/>
            <a:ext cx="82391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4" descr="File:Hammer.gif">
            <a:extLst>
              <a:ext uri="{FF2B5EF4-FFF2-40B4-BE49-F238E27FC236}">
                <a16:creationId xmlns:a16="http://schemas.microsoft.com/office/drawing/2014/main" id="{14BD7F43-2147-324A-9ECC-78B692CF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 flipH="1" flipV="1">
            <a:off x="8250238" y="2857501"/>
            <a:ext cx="704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5B6D5E2C-8DCE-3B46-8FE6-8BE8D48D8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6220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TextBox 1">
            <a:extLst>
              <a:ext uri="{FF2B5EF4-FFF2-40B4-BE49-F238E27FC236}">
                <a16:creationId xmlns:a16="http://schemas.microsoft.com/office/drawing/2014/main" id="{3D627342-8FE3-BA41-9AE8-6B48ADEB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1.4  2.7   1.9         0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</a:rPr>
              <a:t>6.4  2.8   1.7         </a:t>
            </a:r>
            <a:r>
              <a:rPr lang="en-GB" altLang="en-US" sz="2400" dirty="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22532" name="TextBox 2">
            <a:extLst>
              <a:ext uri="{FF2B5EF4-FFF2-40B4-BE49-F238E27FC236}">
                <a16:creationId xmlns:a16="http://schemas.microsoft.com/office/drawing/2014/main" id="{51740F00-64EB-674F-9742-B9F263284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1" y="955676"/>
            <a:ext cx="1965325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chemeClr val="bg1"/>
                </a:solidFill>
              </a:rPr>
              <a:t>And so on ….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BA78F-3079-B940-9DF1-96A9B8F15E66}"/>
              </a:ext>
            </a:extLst>
          </p:cNvPr>
          <p:cNvSpPr/>
          <p:nvPr/>
        </p:nvSpPr>
        <p:spPr>
          <a:xfrm>
            <a:off x="1938338" y="2159001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84132A71-9CB5-F642-986D-A6872D90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</a:rPr>
              <a:t>1</a:t>
            </a:r>
            <a:r>
              <a:rPr lang="en-GB" altLang="en-US" sz="2800">
                <a:solidFill>
                  <a:srgbClr val="0033CC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</a:t>
            </a:r>
            <a:r>
              <a:rPr lang="en-GB" altLang="en-US" sz="2400">
                <a:solidFill>
                  <a:srgbClr val="0033CC"/>
                </a:solidFill>
              </a:rPr>
              <a:t>  -0.1</a:t>
            </a:r>
            <a:endParaRPr lang="en-GB" altLang="en-US" sz="2400">
              <a:solidFill>
                <a:srgbClr val="FF0000"/>
              </a:solidFill>
            </a:endParaRPr>
          </a:p>
        </p:txBody>
      </p:sp>
      <p:pic>
        <p:nvPicPr>
          <p:cNvPr id="22535" name="Picture 4" descr="File:Hammer.gif">
            <a:extLst>
              <a:ext uri="{FF2B5EF4-FFF2-40B4-BE49-F238E27FC236}">
                <a16:creationId xmlns:a16="http://schemas.microsoft.com/office/drawing/2014/main" id="{2F11C83C-2182-6447-A1D5-8E6A035E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>
            <a:off x="6729413" y="3152776"/>
            <a:ext cx="82391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4" descr="File:Hammer.gif">
            <a:extLst>
              <a:ext uri="{FF2B5EF4-FFF2-40B4-BE49-F238E27FC236}">
                <a16:creationId xmlns:a16="http://schemas.microsoft.com/office/drawing/2014/main" id="{9A434136-5CF6-4E45-8329-EEDAA6D6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 flipH="1" flipV="1">
            <a:off x="8250238" y="2836864"/>
            <a:ext cx="704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468E1F-13E2-0F4B-9974-FA67A636D27A}"/>
              </a:ext>
            </a:extLst>
          </p:cNvPr>
          <p:cNvSpPr txBox="1"/>
          <p:nvPr/>
        </p:nvSpPr>
        <p:spPr>
          <a:xfrm>
            <a:off x="2581276" y="4816475"/>
            <a:ext cx="7164388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rgbClr val="0000FF"/>
                </a:solidFill>
                <a:latin typeface="Times New Roman" charset="0"/>
                <a:cs typeface="Arial" charset="0"/>
              </a:rPr>
              <a:t>Repeat this thousands, maybe millions of times – each time taking a random training instance, and making slight  weight adjustments</a:t>
            </a:r>
          </a:p>
          <a:p>
            <a:pPr>
              <a:defRPr/>
            </a:pPr>
            <a:endParaRPr lang="en-GB" b="1" dirty="0">
              <a:solidFill>
                <a:srgbClr val="0000FF"/>
              </a:solidFill>
              <a:latin typeface="Times New Roman" charset="0"/>
              <a:cs typeface="Arial" charset="0"/>
            </a:endParaRPr>
          </a:p>
          <a:p>
            <a:pPr>
              <a:defRPr/>
            </a:pPr>
            <a:r>
              <a:rPr lang="en-GB" b="1" dirty="0">
                <a:solidFill>
                  <a:srgbClr val="0000FF"/>
                </a:solidFill>
                <a:latin typeface="Times New Roman" charset="0"/>
                <a:cs typeface="Arial" charset="0"/>
              </a:rPr>
              <a:t>  </a:t>
            </a:r>
            <a:r>
              <a:rPr lang="en-GB" b="1" i="1" dirty="0">
                <a:solidFill>
                  <a:srgbClr val="0000FF"/>
                </a:solidFill>
                <a:latin typeface="Times New Roman" charset="0"/>
                <a:cs typeface="Arial" charset="0"/>
              </a:rPr>
              <a:t>Algorithms for weight adjustment are designed to make</a:t>
            </a:r>
          </a:p>
          <a:p>
            <a:pPr>
              <a:defRPr/>
            </a:pPr>
            <a:r>
              <a:rPr lang="en-GB" b="1" i="1" dirty="0">
                <a:solidFill>
                  <a:srgbClr val="0000FF"/>
                </a:solidFill>
                <a:latin typeface="Times New Roman" charset="0"/>
                <a:cs typeface="Arial" charset="0"/>
              </a:rPr>
              <a:t>changes that will reduce the error</a:t>
            </a:r>
            <a:endParaRPr lang="en-GB" b="1" dirty="0">
              <a:solidFill>
                <a:srgbClr val="0000FF"/>
              </a:solidFill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FB742D2-CF71-C144-A609-AA2DF52C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18AEB-4F14-A143-9166-A0BBF34D3D21}"/>
              </a:ext>
            </a:extLst>
          </p:cNvPr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580846-2A2B-6943-9FFB-CC8D67C3CA12}"/>
              </a:ext>
            </a:extLst>
          </p:cNvPr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7DED65-61E7-5745-A83B-C1FCD405A9BB}"/>
              </a:ext>
            </a:extLst>
          </p:cNvPr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3E099E-7D1C-7342-BE6B-43CC21AB15DB}"/>
              </a:ext>
            </a:extLst>
          </p:cNvPr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4EAC2E-2481-C744-816D-84A6F4F96435}"/>
              </a:ext>
            </a:extLst>
          </p:cNvPr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B817D6-E94B-1E43-AD6E-A73C9972458C}"/>
              </a:ext>
            </a:extLst>
          </p:cNvPr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F63BD4-681A-F34D-AC23-8DA2C38F8520}"/>
              </a:ext>
            </a:extLst>
          </p:cNvPr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57AAF4-FA18-3447-9EDC-A0016E6DCCAB}"/>
              </a:ext>
            </a:extLst>
          </p:cNvPr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74A2BA-2292-6241-94BF-58EAF8E4038C}"/>
              </a:ext>
            </a:extLst>
          </p:cNvPr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A2AC3D-BFBD-214C-83D3-3859D6EAAD4E}"/>
              </a:ext>
            </a:extLst>
          </p:cNvPr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503369-0132-A846-912F-9B6E37AC85CA}"/>
              </a:ext>
            </a:extLst>
          </p:cNvPr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B3B14F-5E72-A04D-90A6-972F891EECAF}"/>
              </a:ext>
            </a:extLst>
          </p:cNvPr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9606EE-0D5E-7941-9B4C-A8598BF9B6F3}"/>
              </a:ext>
            </a:extLst>
          </p:cNvPr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7544A-67EE-A04C-ACAA-B50ACA2145EB}"/>
              </a:ext>
            </a:extLst>
          </p:cNvPr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616B09-570A-E34A-95BC-0E30B015A854}"/>
              </a:ext>
            </a:extLst>
          </p:cNvPr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169E3D-8711-2A43-B5C4-98EF11A40C02}"/>
              </a:ext>
            </a:extLst>
          </p:cNvPr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3775AA-3D38-0945-82D4-AE1658DF171F}"/>
              </a:ext>
            </a:extLst>
          </p:cNvPr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A4C572-2059-574B-9B69-31AECAAC45E5}"/>
              </a:ext>
            </a:extLst>
          </p:cNvPr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BAE11E-6278-E543-9A97-A97B2F0227AA}"/>
              </a:ext>
            </a:extLst>
          </p:cNvPr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648493-730A-F547-B5BD-DAE7F61DFC65}"/>
              </a:ext>
            </a:extLst>
          </p:cNvPr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54084E-BFC1-4B43-9A01-CA52E5E7B151}"/>
              </a:ext>
            </a:extLst>
          </p:cNvPr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6FBF3E-E1F0-A949-998C-0CC1A58E365D}"/>
              </a:ext>
            </a:extLst>
          </p:cNvPr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213C9B-065B-6842-A4C5-F8F62BFE67BD}"/>
              </a:ext>
            </a:extLst>
          </p:cNvPr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31D1E7-A0CF-F04F-A37B-E0A680D51C15}"/>
              </a:ext>
            </a:extLst>
          </p:cNvPr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368E176-B407-6B4B-A430-075097318E45}"/>
              </a:ext>
            </a:extLst>
          </p:cNvPr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F601DDA-794B-C045-A10E-E8FB040C1FE3}"/>
              </a:ext>
            </a:extLst>
          </p:cNvPr>
          <p:cNvSpPr/>
          <p:nvPr/>
        </p:nvSpPr>
        <p:spPr>
          <a:xfrm>
            <a:off x="2509839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50FCC2-5A9F-0B49-8A33-E10DE271343F}"/>
              </a:ext>
            </a:extLst>
          </p:cNvPr>
          <p:cNvCxnSpPr/>
          <p:nvPr/>
        </p:nvCxnSpPr>
        <p:spPr>
          <a:xfrm flipH="1" flipV="1">
            <a:off x="8809039" y="3952876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BB016B-E2A7-504C-A321-8F41540490AD}"/>
              </a:ext>
            </a:extLst>
          </p:cNvPr>
          <p:cNvCxnSpPr/>
          <p:nvPr/>
        </p:nvCxnSpPr>
        <p:spPr>
          <a:xfrm rot="10800000" flipH="1" flipV="1">
            <a:off x="8839200" y="4381501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3" name="TextBox 34">
            <a:extLst>
              <a:ext uri="{FF2B5EF4-FFF2-40B4-BE49-F238E27FC236}">
                <a16:creationId xmlns:a16="http://schemas.microsoft.com/office/drawing/2014/main" id="{D7A69322-8BD1-6244-8C6B-51099DD1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341438"/>
            <a:ext cx="317817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Initial random weights</a:t>
            </a:r>
          </a:p>
        </p:txBody>
      </p:sp>
    </p:spTree>
    <p:extLst>
      <p:ext uri="{BB962C8B-B14F-4D97-AF65-F5344CB8AC3E}">
        <p14:creationId xmlns:p14="http://schemas.microsoft.com/office/powerpoint/2010/main" val="529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734" b="-1"/>
          <a:stretch/>
        </p:blipFill>
        <p:spPr>
          <a:xfrm>
            <a:off x="1341912" y="0"/>
            <a:ext cx="9381506" cy="66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6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EE3D3E4-16E3-AD41-9EA9-490A454D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1CCDF4-6D06-714E-BD2A-B502E4523BB8}"/>
              </a:ext>
            </a:extLst>
          </p:cNvPr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06214F-E659-FF4A-A243-D9417923EF65}"/>
              </a:ext>
            </a:extLst>
          </p:cNvPr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FEED4-353F-9B46-8F0E-998A33BE2194}"/>
              </a:ext>
            </a:extLst>
          </p:cNvPr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60B8BE-7C54-CE4C-A17D-99947883263C}"/>
              </a:ext>
            </a:extLst>
          </p:cNvPr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FFA5E5-0E1F-B340-AA8C-F880981BA78B}"/>
              </a:ext>
            </a:extLst>
          </p:cNvPr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197EF8-5190-B840-A6D7-B403DE279677}"/>
              </a:ext>
            </a:extLst>
          </p:cNvPr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E468A2-4578-2F4A-BBCC-B9A7D55333C4}"/>
              </a:ext>
            </a:extLst>
          </p:cNvPr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9363CD-16FE-4542-ADD2-7896D7B5F7AE}"/>
              </a:ext>
            </a:extLst>
          </p:cNvPr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B15C41-A5B5-9149-B2A8-253C45F98C89}"/>
              </a:ext>
            </a:extLst>
          </p:cNvPr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DB9597-5E34-414C-89B0-019E01C2C824}"/>
              </a:ext>
            </a:extLst>
          </p:cNvPr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BDF11C-1ACC-0D48-8586-377FF92CA972}"/>
              </a:ext>
            </a:extLst>
          </p:cNvPr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C4FAC9-D41B-3B46-9BFB-4A14D6CFAC15}"/>
              </a:ext>
            </a:extLst>
          </p:cNvPr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8B552F-CDBD-7D4D-84C0-77D529DAAFEF}"/>
              </a:ext>
            </a:extLst>
          </p:cNvPr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F4BEFB-072B-1147-B828-9FD8B9B438E4}"/>
              </a:ext>
            </a:extLst>
          </p:cNvPr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CD4104-5630-2F43-AE6B-9D5FCF448C45}"/>
              </a:ext>
            </a:extLst>
          </p:cNvPr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435677-9321-1840-8739-0ACC10E20CB6}"/>
              </a:ext>
            </a:extLst>
          </p:cNvPr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5D2A0E-2238-A44B-9F8D-26B5A3767BB4}"/>
              </a:ext>
            </a:extLst>
          </p:cNvPr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CA975-6CCE-3D4D-B50B-E7EDFD9459E4}"/>
              </a:ext>
            </a:extLst>
          </p:cNvPr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0613DA-9900-7F47-92B4-550E90B34E4E}"/>
              </a:ext>
            </a:extLst>
          </p:cNvPr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6649DA-3C52-5E49-B96C-FF489CD55BC4}"/>
              </a:ext>
            </a:extLst>
          </p:cNvPr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E563F-A718-2646-9459-56A22752996A}"/>
              </a:ext>
            </a:extLst>
          </p:cNvPr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48B742-C332-2A46-B833-4FB9DD8E6243}"/>
              </a:ext>
            </a:extLst>
          </p:cNvPr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24A9D5-3ED6-C241-8058-CE8765351C6D}"/>
              </a:ext>
            </a:extLst>
          </p:cNvPr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7F3DD9-8B93-B74D-ABB8-AB030DBD05E3}"/>
              </a:ext>
            </a:extLst>
          </p:cNvPr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71400F-9AEE-EE4C-A3D9-F3A0BC12851F}"/>
              </a:ext>
            </a:extLst>
          </p:cNvPr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BA8A79-272B-2A40-BB51-043C6039178B}"/>
              </a:ext>
            </a:extLst>
          </p:cNvPr>
          <p:cNvCxnSpPr/>
          <p:nvPr/>
        </p:nvCxnSpPr>
        <p:spPr>
          <a:xfrm flipV="1">
            <a:off x="9012238" y="4319589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14DD4A-F97F-284A-862B-3F844897F904}"/>
              </a:ext>
            </a:extLst>
          </p:cNvPr>
          <p:cNvCxnSpPr>
            <a:stCxn id="3" idx="112"/>
          </p:cNvCxnSpPr>
          <p:nvPr/>
        </p:nvCxnSpPr>
        <p:spPr>
          <a:xfrm flipH="1">
            <a:off x="8890001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6" name="TextBox 34">
            <a:extLst>
              <a:ext uri="{FF2B5EF4-FFF2-40B4-BE49-F238E27FC236}">
                <a16:creationId xmlns:a16="http://schemas.microsoft.com/office/drawing/2014/main" id="{E3D890D0-22C7-FB47-8C1F-FB4D2C2D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341438"/>
            <a:ext cx="63087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Present a training instance / adjust the weights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8FF2376-4FE4-FE4F-AF71-59E5BA410470}"/>
              </a:ext>
            </a:extLst>
          </p:cNvPr>
          <p:cNvSpPr/>
          <p:nvPr/>
        </p:nvSpPr>
        <p:spPr>
          <a:xfrm>
            <a:off x="2509839" y="2327276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6435396-577F-5A47-80BC-157CE062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F049E7-5704-824B-973F-312BF408F95C}"/>
              </a:ext>
            </a:extLst>
          </p:cNvPr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569F6-D210-1844-A1A5-91B3BC059409}"/>
              </a:ext>
            </a:extLst>
          </p:cNvPr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9007FB-9512-6748-95D2-5D9A91696CEA}"/>
              </a:ext>
            </a:extLst>
          </p:cNvPr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045B9-5442-AA4B-A96C-BD34CF9067ED}"/>
              </a:ext>
            </a:extLst>
          </p:cNvPr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00A66D-5B2F-4440-BDE1-92B19F48CE87}"/>
              </a:ext>
            </a:extLst>
          </p:cNvPr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3AC4EB-5D02-E844-A609-891B1AFACB7C}"/>
              </a:ext>
            </a:extLst>
          </p:cNvPr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FA9A94-64CE-FC4A-8C0C-2C5E3C1CFA42}"/>
              </a:ext>
            </a:extLst>
          </p:cNvPr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4EF89F-0395-184F-B358-EB7F9B589BE6}"/>
              </a:ext>
            </a:extLst>
          </p:cNvPr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E7BF7C-88D7-6840-B123-A8E90594C8CA}"/>
              </a:ext>
            </a:extLst>
          </p:cNvPr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7713AF-0695-7D4B-9664-C6C4F53A89FF}"/>
              </a:ext>
            </a:extLst>
          </p:cNvPr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23691E-DAC0-BD4E-A101-75E0E1ACB986}"/>
              </a:ext>
            </a:extLst>
          </p:cNvPr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C8D4DD-B7DB-C040-9311-34E3A201053A}"/>
              </a:ext>
            </a:extLst>
          </p:cNvPr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16BA4E-70F6-2F48-9BCB-EBA66E8D19EB}"/>
              </a:ext>
            </a:extLst>
          </p:cNvPr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04A713-7C4C-F141-9A99-5DB19C6A0EF8}"/>
              </a:ext>
            </a:extLst>
          </p:cNvPr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DED1F7-D568-0546-B3A0-F78424BEE4FD}"/>
              </a:ext>
            </a:extLst>
          </p:cNvPr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C8CA82-A452-FB40-AF4E-E1B19E228FFD}"/>
              </a:ext>
            </a:extLst>
          </p:cNvPr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8BE2EB-23AC-A443-815A-EAE95B852F2D}"/>
              </a:ext>
            </a:extLst>
          </p:cNvPr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E2BC1E-4450-5E4F-8F40-A1055B70BDEA}"/>
              </a:ext>
            </a:extLst>
          </p:cNvPr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1BBCA2-571A-2D47-9034-339B0FC7D653}"/>
              </a:ext>
            </a:extLst>
          </p:cNvPr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0D80E1-0EBD-3C49-8BC1-68D496F0119B}"/>
              </a:ext>
            </a:extLst>
          </p:cNvPr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49A7D0-D033-494B-A759-EE95865907FD}"/>
              </a:ext>
            </a:extLst>
          </p:cNvPr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9D6A5C-5B07-1744-A8AF-E4B94EDF0DB2}"/>
              </a:ext>
            </a:extLst>
          </p:cNvPr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A9B496-453A-624D-BA62-B883D6089F05}"/>
              </a:ext>
            </a:extLst>
          </p:cNvPr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C803DA-A042-FA4E-92D3-E5D56F684F6C}"/>
              </a:ext>
            </a:extLst>
          </p:cNvPr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E66DEF-5C57-A946-8F43-C73EF32A3CB1}"/>
              </a:ext>
            </a:extLst>
          </p:cNvPr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1EB4A2-63BC-EC46-9F40-D3740E8536C0}"/>
              </a:ext>
            </a:extLst>
          </p:cNvPr>
          <p:cNvCxnSpPr/>
          <p:nvPr/>
        </p:nvCxnSpPr>
        <p:spPr>
          <a:xfrm flipV="1">
            <a:off x="9012238" y="4319589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4CF5B0-6CAD-194E-B191-002A38702410}"/>
              </a:ext>
            </a:extLst>
          </p:cNvPr>
          <p:cNvCxnSpPr/>
          <p:nvPr/>
        </p:nvCxnSpPr>
        <p:spPr>
          <a:xfrm flipH="1">
            <a:off x="8890001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0" name="TextBox 34">
            <a:extLst>
              <a:ext uri="{FF2B5EF4-FFF2-40B4-BE49-F238E27FC236}">
                <a16:creationId xmlns:a16="http://schemas.microsoft.com/office/drawing/2014/main" id="{F64B1F65-B59D-C64F-BBB5-01F213D8C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341438"/>
            <a:ext cx="63087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Present a training instance / adjust the weights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EC311A-87E6-4C4B-91EF-D12ED4496F9E}"/>
              </a:ext>
            </a:extLst>
          </p:cNvPr>
          <p:cNvSpPr/>
          <p:nvPr/>
        </p:nvSpPr>
        <p:spPr>
          <a:xfrm>
            <a:off x="2530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48A6236-9DA3-6F4E-AB42-727F7CC1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4CB405-E0D7-3940-8909-0F16F7E04D9F}"/>
              </a:ext>
            </a:extLst>
          </p:cNvPr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ABF6DB-3892-A947-9301-BDC4F7F285E8}"/>
              </a:ext>
            </a:extLst>
          </p:cNvPr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39B68-DECE-FC40-8D3B-A37782900F14}"/>
              </a:ext>
            </a:extLst>
          </p:cNvPr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B1136E-41BB-6A44-8C22-F841B0606A74}"/>
              </a:ext>
            </a:extLst>
          </p:cNvPr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F93204-6FED-4942-A0C0-B420F2E5185B}"/>
              </a:ext>
            </a:extLst>
          </p:cNvPr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8739E5-2719-0242-91AB-ABD1ECED8D26}"/>
              </a:ext>
            </a:extLst>
          </p:cNvPr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0437E7-BD5D-044D-8AC2-F054456C15D6}"/>
              </a:ext>
            </a:extLst>
          </p:cNvPr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0C4C0E-52A0-A34C-91A1-3718672EB701}"/>
              </a:ext>
            </a:extLst>
          </p:cNvPr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28FFBA-8884-5247-A96B-4891B0CB9880}"/>
              </a:ext>
            </a:extLst>
          </p:cNvPr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D0B3F4-0EA8-AE4E-905E-3ABCFAA7FC1E}"/>
              </a:ext>
            </a:extLst>
          </p:cNvPr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8E1889-F805-DB49-8B19-A7899662D621}"/>
              </a:ext>
            </a:extLst>
          </p:cNvPr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8FFAD2-2D68-D74B-BD5B-0D49B718D5F2}"/>
              </a:ext>
            </a:extLst>
          </p:cNvPr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701CC2-43E7-1041-BA3E-43E1612CBA9A}"/>
              </a:ext>
            </a:extLst>
          </p:cNvPr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0C858C-B346-E54D-9082-A7DD3B9385FB}"/>
              </a:ext>
            </a:extLst>
          </p:cNvPr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37DD2E-8072-244F-9675-697D6D280583}"/>
              </a:ext>
            </a:extLst>
          </p:cNvPr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F03CB0-C38A-684A-8B05-0A2C5B31C7C5}"/>
              </a:ext>
            </a:extLst>
          </p:cNvPr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BDB9DA-4C8B-B846-A132-BAE275C8463D}"/>
              </a:ext>
            </a:extLst>
          </p:cNvPr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EAFD3A-2E3D-4347-9476-08CA3843A81C}"/>
              </a:ext>
            </a:extLst>
          </p:cNvPr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917DD0-C5EC-D547-8531-AF1C771C76FB}"/>
              </a:ext>
            </a:extLst>
          </p:cNvPr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5B7244-300A-BD47-83AE-017C2ADEBDC3}"/>
              </a:ext>
            </a:extLst>
          </p:cNvPr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662A48-19EE-784C-B2E8-3A6D11DF15EC}"/>
              </a:ext>
            </a:extLst>
          </p:cNvPr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F41A1B-81C1-8044-AEDA-8E4888CD260D}"/>
              </a:ext>
            </a:extLst>
          </p:cNvPr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AA8461-6E67-7D4B-A852-600573EA7805}"/>
              </a:ext>
            </a:extLst>
          </p:cNvPr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BF386-D503-F24B-9EAC-806E123E33DE}"/>
              </a:ext>
            </a:extLst>
          </p:cNvPr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5733C9-ADE1-B34A-AFFD-72C43EBE06AC}"/>
              </a:ext>
            </a:extLst>
          </p:cNvPr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96C162-5797-6646-B1C1-B5D4033B4E9A}"/>
              </a:ext>
            </a:extLst>
          </p:cNvPr>
          <p:cNvCxnSpPr/>
          <p:nvPr/>
        </p:nvCxnSpPr>
        <p:spPr>
          <a:xfrm flipV="1">
            <a:off x="9012238" y="4319589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410B7D-09A4-D144-8BA9-C76112FE942D}"/>
              </a:ext>
            </a:extLst>
          </p:cNvPr>
          <p:cNvCxnSpPr/>
          <p:nvPr/>
        </p:nvCxnSpPr>
        <p:spPr>
          <a:xfrm flipH="1">
            <a:off x="8890001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4" name="TextBox 34">
            <a:extLst>
              <a:ext uri="{FF2B5EF4-FFF2-40B4-BE49-F238E27FC236}">
                <a16:creationId xmlns:a16="http://schemas.microsoft.com/office/drawing/2014/main" id="{6B8CB05C-ECA9-B749-A337-4C1C1987C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341438"/>
            <a:ext cx="63087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Present a training instance / adjust the weights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B6FF7B3-9537-8A49-B0DC-0C33F60FF289}"/>
              </a:ext>
            </a:extLst>
          </p:cNvPr>
          <p:cNvSpPr/>
          <p:nvPr/>
        </p:nvSpPr>
        <p:spPr>
          <a:xfrm>
            <a:off x="2519364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AB21BDA-1EFE-F34E-8589-F3103B72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F6E4D8-DF23-3C41-8944-0126989B0D8D}"/>
              </a:ext>
            </a:extLst>
          </p:cNvPr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9325FF-0187-1B48-81FB-4555EE921D28}"/>
              </a:ext>
            </a:extLst>
          </p:cNvPr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F57EDA-8A8C-EE43-8F41-95ACD77C64CC}"/>
              </a:ext>
            </a:extLst>
          </p:cNvPr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52B9E2-F875-F842-9EDA-0707442D44F7}"/>
              </a:ext>
            </a:extLst>
          </p:cNvPr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73770C-ADF5-464D-9D94-F1FD02F38551}"/>
              </a:ext>
            </a:extLst>
          </p:cNvPr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B81C92-2308-A94D-A8A0-089B1241EB3F}"/>
              </a:ext>
            </a:extLst>
          </p:cNvPr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AD8C82-7490-4246-9668-A06132589879}"/>
              </a:ext>
            </a:extLst>
          </p:cNvPr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98F3A2-D871-E448-9DD6-5FC64BCF235C}"/>
              </a:ext>
            </a:extLst>
          </p:cNvPr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280F9A-2800-8640-B6DD-1F088560D4B8}"/>
              </a:ext>
            </a:extLst>
          </p:cNvPr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8F3B1A-2006-2045-A3E0-908EB2866F6F}"/>
              </a:ext>
            </a:extLst>
          </p:cNvPr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73F387-7294-1943-AA60-4434FDCC4BAB}"/>
              </a:ext>
            </a:extLst>
          </p:cNvPr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D71C4B-C14E-124F-A177-5800EEFC3A4E}"/>
              </a:ext>
            </a:extLst>
          </p:cNvPr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66F86E-7851-DB41-8100-73BAA7EB6B57}"/>
              </a:ext>
            </a:extLst>
          </p:cNvPr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A65AAE-55B8-9546-92E2-3690D1B8A4AC}"/>
              </a:ext>
            </a:extLst>
          </p:cNvPr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BC9AEA-2480-1943-ADB6-A9B29D7828BD}"/>
              </a:ext>
            </a:extLst>
          </p:cNvPr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BE547-9FD0-6149-B386-D128A36150DF}"/>
              </a:ext>
            </a:extLst>
          </p:cNvPr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170F58-BEC4-DA47-BF37-CDAD7FAA5161}"/>
              </a:ext>
            </a:extLst>
          </p:cNvPr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DE2937-D26A-C44A-9283-1096F6EBEF50}"/>
              </a:ext>
            </a:extLst>
          </p:cNvPr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66A4C4-2645-1543-9B64-F0DF3D1804D8}"/>
              </a:ext>
            </a:extLst>
          </p:cNvPr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D2C737-C1C5-954F-B80F-591907361C0E}"/>
              </a:ext>
            </a:extLst>
          </p:cNvPr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CDA1B3-D3E4-D643-856C-4F11FD285298}"/>
              </a:ext>
            </a:extLst>
          </p:cNvPr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BBFF74-37DA-AF42-8323-B28D63057D22}"/>
              </a:ext>
            </a:extLst>
          </p:cNvPr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131F9E-B4CD-2649-8842-DD3026A51156}"/>
              </a:ext>
            </a:extLst>
          </p:cNvPr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B30BBA-7B41-4241-B0BB-68277AAA312C}"/>
              </a:ext>
            </a:extLst>
          </p:cNvPr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060F65-2A01-DA4E-A742-91D287E6A429}"/>
              </a:ext>
            </a:extLst>
          </p:cNvPr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BEA2E3-3D8F-0241-ACE7-30DE11B28546}"/>
              </a:ext>
            </a:extLst>
          </p:cNvPr>
          <p:cNvCxnSpPr/>
          <p:nvPr/>
        </p:nvCxnSpPr>
        <p:spPr>
          <a:xfrm flipV="1">
            <a:off x="9012238" y="4319589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0FD2BC-3F01-174C-8303-8B95CF540D85}"/>
              </a:ext>
            </a:extLst>
          </p:cNvPr>
          <p:cNvCxnSpPr/>
          <p:nvPr/>
        </p:nvCxnSpPr>
        <p:spPr>
          <a:xfrm flipH="1">
            <a:off x="8890001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8" name="TextBox 34">
            <a:extLst>
              <a:ext uri="{FF2B5EF4-FFF2-40B4-BE49-F238E27FC236}">
                <a16:creationId xmlns:a16="http://schemas.microsoft.com/office/drawing/2014/main" id="{04997186-45D7-8747-AD57-445CDCD4E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341438"/>
            <a:ext cx="63087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Present a training instance / adjust the weights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0D1610B-2B91-B24C-8577-FB6D90875CCE}"/>
              </a:ext>
            </a:extLst>
          </p:cNvPr>
          <p:cNvSpPr/>
          <p:nvPr/>
        </p:nvSpPr>
        <p:spPr>
          <a:xfrm>
            <a:off x="2498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CC888F4-DE11-F64D-B5D9-3495C7AC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E73A93-1098-144D-8105-2BD2E7873D6C}"/>
              </a:ext>
            </a:extLst>
          </p:cNvPr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0D35BC-A1A5-734B-B9EF-F53F2312A37B}"/>
              </a:ext>
            </a:extLst>
          </p:cNvPr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941EF4-8A6E-184C-BF9F-98BC07A41230}"/>
              </a:ext>
            </a:extLst>
          </p:cNvPr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0146EF-4B5F-E142-8999-671974EAB2B9}"/>
              </a:ext>
            </a:extLst>
          </p:cNvPr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69A7F-314A-964E-867E-EFC21A3DC1DD}"/>
              </a:ext>
            </a:extLst>
          </p:cNvPr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1DB00-D8DB-1545-A462-37B8F2391176}"/>
              </a:ext>
            </a:extLst>
          </p:cNvPr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253DDD-10F9-8347-8061-FCE63DE33D66}"/>
              </a:ext>
            </a:extLst>
          </p:cNvPr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9C0335-54C1-C546-A69F-77F62C6E45C6}"/>
              </a:ext>
            </a:extLst>
          </p:cNvPr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974549-D188-6C4C-BF12-0511ACF14278}"/>
              </a:ext>
            </a:extLst>
          </p:cNvPr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411EA-9195-BE42-BF6F-78E9F0752FFD}"/>
              </a:ext>
            </a:extLst>
          </p:cNvPr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63826C-9DD0-F04B-A5EE-51172D39F9A9}"/>
              </a:ext>
            </a:extLst>
          </p:cNvPr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CF6FD7-AFBA-2840-B20A-077F6FDAD88E}"/>
              </a:ext>
            </a:extLst>
          </p:cNvPr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E8F7A5-8874-AA47-864B-4AE613D7699C}"/>
              </a:ext>
            </a:extLst>
          </p:cNvPr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EE8471-2977-C84A-A421-A64F14407DF9}"/>
              </a:ext>
            </a:extLst>
          </p:cNvPr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85C1F0-8708-8642-9E6E-BF217B828139}"/>
              </a:ext>
            </a:extLst>
          </p:cNvPr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0A468F-4BF2-E549-B519-73DEB2382A60}"/>
              </a:ext>
            </a:extLst>
          </p:cNvPr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75B082-475E-3246-BB2D-A9344B2B97C0}"/>
              </a:ext>
            </a:extLst>
          </p:cNvPr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7009E8-2F8F-A241-B689-7E4859BEBD61}"/>
              </a:ext>
            </a:extLst>
          </p:cNvPr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5CB7C1-E8C3-634D-BE67-8BCCD7D2A4FF}"/>
              </a:ext>
            </a:extLst>
          </p:cNvPr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1BE591-5939-394D-ADFA-8AA731535E26}"/>
              </a:ext>
            </a:extLst>
          </p:cNvPr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BEF110-3F50-B949-9615-343CA86B246D}"/>
              </a:ext>
            </a:extLst>
          </p:cNvPr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58CDBA-D717-1A48-984D-717716442A1E}"/>
              </a:ext>
            </a:extLst>
          </p:cNvPr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9909A5-4328-1A4A-BEDD-3ED58512A20E}"/>
              </a:ext>
            </a:extLst>
          </p:cNvPr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4D5F8E-9142-2C43-AD5F-CC1362461637}"/>
              </a:ext>
            </a:extLst>
          </p:cNvPr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89D221-C34E-B24D-AF23-08BA8A5ADDF8}"/>
              </a:ext>
            </a:extLst>
          </p:cNvPr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A403FB-6B30-9142-9EF2-14EC0463CF5F}"/>
              </a:ext>
            </a:extLst>
          </p:cNvPr>
          <p:cNvCxnSpPr/>
          <p:nvPr/>
        </p:nvCxnSpPr>
        <p:spPr>
          <a:xfrm flipH="1">
            <a:off x="8818564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DF2F4-1568-3249-A212-C8D9FFFE26A4}"/>
              </a:ext>
            </a:extLst>
          </p:cNvPr>
          <p:cNvCxnSpPr/>
          <p:nvPr/>
        </p:nvCxnSpPr>
        <p:spPr>
          <a:xfrm flipV="1">
            <a:off x="8931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2" name="TextBox 34">
            <a:extLst>
              <a:ext uri="{FF2B5EF4-FFF2-40B4-BE49-F238E27FC236}">
                <a16:creationId xmlns:a16="http://schemas.microsoft.com/office/drawing/2014/main" id="{CC098411-8E1D-4E4C-BEC5-F4655E59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341438"/>
            <a:ext cx="2065338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</a:rPr>
              <a:t>Eventually ….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9EEB6BA-632B-4341-AE0F-EF9B55992038}"/>
              </a:ext>
            </a:extLst>
          </p:cNvPr>
          <p:cNvSpPr/>
          <p:nvPr/>
        </p:nvSpPr>
        <p:spPr>
          <a:xfrm>
            <a:off x="2244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392DE09-E722-D746-B699-9ADD3571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14325"/>
            <a:ext cx="7772400" cy="1143000"/>
          </a:xfrm>
        </p:spPr>
        <p:txBody>
          <a:bodyPr/>
          <a:lstStyle/>
          <a:p>
            <a:r>
              <a:rPr lang="en-GB" altLang="en-US" dirty="0"/>
              <a:t>The points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5434-F00A-9443-BE03-15566A7C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638" y="1574800"/>
            <a:ext cx="8183562" cy="4521200"/>
          </a:xfrm>
        </p:spPr>
        <p:txBody>
          <a:bodyPr/>
          <a:lstStyle/>
          <a:p>
            <a:pPr>
              <a:defRPr/>
            </a:pPr>
            <a:r>
              <a:rPr lang="en-GB" sz="2400" dirty="0"/>
              <a:t>weight-learning algorithms for NNs are somehow a tedious process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they work by making thousands and thousands of tiny adjustments, each making the network do better at the most recent pattern, but perhaps a little worse on many others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but, eventually this tends to be good enough to</a:t>
            </a:r>
          </a:p>
          <a:p>
            <a:pPr marL="0" indent="0">
              <a:buNone/>
              <a:defRPr/>
            </a:pPr>
            <a:r>
              <a:rPr lang="en-GB" sz="2400" dirty="0"/>
              <a:t>    learn effective classifiers for many real applications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DCA54F17-4FC0-5044-8EE5-E859B106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5268210"/>
            <a:ext cx="21717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B937AFC-41BA-4F44-9718-EFF5A34B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38" y="396875"/>
            <a:ext cx="7772400" cy="1143000"/>
          </a:xfrm>
        </p:spPr>
        <p:txBody>
          <a:bodyPr/>
          <a:lstStyle/>
          <a:p>
            <a:pPr algn="l"/>
            <a:r>
              <a:rPr lang="en-GB" altLang="en-US"/>
              <a:t>Some other points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5C7FDB5-F848-5346-A112-93BACECD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b="1" dirty="0"/>
              <a:t> 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If </a:t>
            </a:r>
            <a:r>
              <a:rPr lang="en-GB" altLang="en-US" i="1" dirty="0"/>
              <a:t>f</a:t>
            </a:r>
            <a:r>
              <a:rPr lang="en-GB" altLang="en-US" dirty="0"/>
              <a:t>(</a:t>
            </a:r>
            <a:r>
              <a:rPr lang="en-GB" altLang="en-US" i="1" dirty="0"/>
              <a:t>x</a:t>
            </a:r>
            <a:r>
              <a:rPr lang="en-GB" altLang="en-US" dirty="0"/>
              <a:t>) is non-linear, a network with 1 hidden layer can, in theory, learn perfectly any classification problem. A set of weights exists that can produce the targets from the inputs. The problem is finding them. 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DC62368-0692-A842-AAD2-33BC82DD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275" y="152400"/>
            <a:ext cx="7772400" cy="1143000"/>
          </a:xfrm>
        </p:spPr>
        <p:txBody>
          <a:bodyPr/>
          <a:lstStyle/>
          <a:p>
            <a:pPr algn="l"/>
            <a:r>
              <a:rPr lang="en-GB" altLang="en-US"/>
              <a:t>Some other ‘by the way’ points</a:t>
            </a:r>
          </a:p>
        </p:txBody>
      </p:sp>
      <p:sp>
        <p:nvSpPr>
          <p:cNvPr id="31747" name="Content Placeholder 3">
            <a:extLst>
              <a:ext uri="{FF2B5EF4-FFF2-40B4-BE49-F238E27FC236}">
                <a16:creationId xmlns:a16="http://schemas.microsoft.com/office/drawing/2014/main" id="{0FC3A5DC-4B22-F442-83AC-8ED5FD64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63" y="1228725"/>
            <a:ext cx="7772400" cy="45418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If </a:t>
            </a:r>
            <a:r>
              <a:rPr lang="en-GB" altLang="en-US" sz="2400" i="1" dirty="0"/>
              <a:t>f</a:t>
            </a:r>
            <a:r>
              <a:rPr lang="en-GB" altLang="en-US" sz="2400" dirty="0"/>
              <a:t>(</a:t>
            </a:r>
            <a:r>
              <a:rPr lang="en-GB" altLang="en-US" sz="2400" i="1" dirty="0"/>
              <a:t>x</a:t>
            </a:r>
            <a:r>
              <a:rPr lang="en-GB" altLang="en-US" sz="2400" dirty="0"/>
              <a:t>) is linear, the NN can </a:t>
            </a:r>
            <a:r>
              <a:rPr lang="en-GB" altLang="en-US" sz="2400" b="1" dirty="0"/>
              <a:t>only</a:t>
            </a:r>
            <a:r>
              <a:rPr lang="en-GB" altLang="en-US" sz="2400" dirty="0"/>
              <a:t> draw straight  decision boundaries (like a single layer of perceptron- SLP)</a:t>
            </a:r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B5A7A3E6-3E53-D648-B188-D648DA2FE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4" y="2535238"/>
            <a:ext cx="4219575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A546C1-D113-3F4A-8D2C-6C5AC700763F}"/>
              </a:ext>
            </a:extLst>
          </p:cNvPr>
          <p:cNvCxnSpPr/>
          <p:nvPr/>
        </p:nvCxnSpPr>
        <p:spPr>
          <a:xfrm>
            <a:off x="3078163" y="3789364"/>
            <a:ext cx="6858000" cy="88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A9BB588-7A17-EE4B-BB29-248BE421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275" y="152400"/>
            <a:ext cx="7772400" cy="1143000"/>
          </a:xfrm>
        </p:spPr>
        <p:txBody>
          <a:bodyPr/>
          <a:lstStyle/>
          <a:p>
            <a:pPr algn="l"/>
            <a:r>
              <a:rPr lang="en-GB" altLang="en-US"/>
              <a:t>Some other ‘by the way’ points</a:t>
            </a:r>
          </a:p>
        </p:txBody>
      </p:sp>
      <p:sp>
        <p:nvSpPr>
          <p:cNvPr id="32771" name="Content Placeholder 3">
            <a:extLst>
              <a:ext uri="{FF2B5EF4-FFF2-40B4-BE49-F238E27FC236}">
                <a16:creationId xmlns:a16="http://schemas.microsoft.com/office/drawing/2014/main" id="{0B59B9A0-3BB2-4549-B74F-1F674000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63" y="1228725"/>
            <a:ext cx="7772400" cy="45418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NNs with a hidden layer use nonlinear </a:t>
            </a:r>
            <a:r>
              <a:rPr lang="en-GB" altLang="en-US" sz="2400" i="1" dirty="0"/>
              <a:t>f</a:t>
            </a:r>
            <a:r>
              <a:rPr lang="en-GB" altLang="en-US" sz="2400" dirty="0"/>
              <a:t>(x) so they can draw complex boundaries, but keep the data unchanged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494156A7-00EE-7740-AB90-739D8FC31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2886076"/>
            <a:ext cx="4005262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2262E617-483F-9B42-964F-3BADF1EECB04}"/>
              </a:ext>
            </a:extLst>
          </p:cNvPr>
          <p:cNvSpPr/>
          <p:nvPr/>
        </p:nvSpPr>
        <p:spPr>
          <a:xfrm>
            <a:off x="1768476" y="3068639"/>
            <a:ext cx="4291013" cy="2001837"/>
          </a:xfrm>
          <a:custGeom>
            <a:avLst/>
            <a:gdLst>
              <a:gd name="connsiteX0" fmla="*/ 0 w 4291013"/>
              <a:gd name="connsiteY0" fmla="*/ 1209040 h 2001520"/>
              <a:gd name="connsiteX1" fmla="*/ 81280 w 4291013"/>
              <a:gd name="connsiteY1" fmla="*/ 1198880 h 2001520"/>
              <a:gd name="connsiteX2" fmla="*/ 101600 w 4291013"/>
              <a:gd name="connsiteY2" fmla="*/ 1259840 h 2001520"/>
              <a:gd name="connsiteX3" fmla="*/ 457200 w 4291013"/>
              <a:gd name="connsiteY3" fmla="*/ 1280160 h 2001520"/>
              <a:gd name="connsiteX4" fmla="*/ 518160 w 4291013"/>
              <a:gd name="connsiteY4" fmla="*/ 1290320 h 2001520"/>
              <a:gd name="connsiteX5" fmla="*/ 568960 w 4291013"/>
              <a:gd name="connsiteY5" fmla="*/ 1310640 h 2001520"/>
              <a:gd name="connsiteX6" fmla="*/ 741680 w 4291013"/>
              <a:gd name="connsiteY6" fmla="*/ 1402080 h 2001520"/>
              <a:gd name="connsiteX7" fmla="*/ 812800 w 4291013"/>
              <a:gd name="connsiteY7" fmla="*/ 1473200 h 2001520"/>
              <a:gd name="connsiteX8" fmla="*/ 894080 w 4291013"/>
              <a:gd name="connsiteY8" fmla="*/ 1524000 h 2001520"/>
              <a:gd name="connsiteX9" fmla="*/ 955040 w 4291013"/>
              <a:gd name="connsiteY9" fmla="*/ 1574800 h 2001520"/>
              <a:gd name="connsiteX10" fmla="*/ 995680 w 4291013"/>
              <a:gd name="connsiteY10" fmla="*/ 1605280 h 2001520"/>
              <a:gd name="connsiteX11" fmla="*/ 1026160 w 4291013"/>
              <a:gd name="connsiteY11" fmla="*/ 1645920 h 2001520"/>
              <a:gd name="connsiteX12" fmla="*/ 1066800 w 4291013"/>
              <a:gd name="connsiteY12" fmla="*/ 1666240 h 2001520"/>
              <a:gd name="connsiteX13" fmla="*/ 1097280 w 4291013"/>
              <a:gd name="connsiteY13" fmla="*/ 1686560 h 2001520"/>
              <a:gd name="connsiteX14" fmla="*/ 1107440 w 4291013"/>
              <a:gd name="connsiteY14" fmla="*/ 1717040 h 2001520"/>
              <a:gd name="connsiteX15" fmla="*/ 1026160 w 4291013"/>
              <a:gd name="connsiteY15" fmla="*/ 1767840 h 2001520"/>
              <a:gd name="connsiteX16" fmla="*/ 975360 w 4291013"/>
              <a:gd name="connsiteY16" fmla="*/ 1818640 h 2001520"/>
              <a:gd name="connsiteX17" fmla="*/ 914400 w 4291013"/>
              <a:gd name="connsiteY17" fmla="*/ 1899920 h 2001520"/>
              <a:gd name="connsiteX18" fmla="*/ 955040 w 4291013"/>
              <a:gd name="connsiteY18" fmla="*/ 1940560 h 2001520"/>
              <a:gd name="connsiteX19" fmla="*/ 1005840 w 4291013"/>
              <a:gd name="connsiteY19" fmla="*/ 1971040 h 2001520"/>
              <a:gd name="connsiteX20" fmla="*/ 1036320 w 4291013"/>
              <a:gd name="connsiteY20" fmla="*/ 1981200 h 2001520"/>
              <a:gd name="connsiteX21" fmla="*/ 1259840 w 4291013"/>
              <a:gd name="connsiteY21" fmla="*/ 2001520 h 2001520"/>
              <a:gd name="connsiteX22" fmla="*/ 1544320 w 4291013"/>
              <a:gd name="connsiteY22" fmla="*/ 1991360 h 2001520"/>
              <a:gd name="connsiteX23" fmla="*/ 1747520 w 4291013"/>
              <a:gd name="connsiteY23" fmla="*/ 1940560 h 2001520"/>
              <a:gd name="connsiteX24" fmla="*/ 1910080 w 4291013"/>
              <a:gd name="connsiteY24" fmla="*/ 1920240 h 2001520"/>
              <a:gd name="connsiteX25" fmla="*/ 2133600 w 4291013"/>
              <a:gd name="connsiteY25" fmla="*/ 1859280 h 2001520"/>
              <a:gd name="connsiteX26" fmla="*/ 2357120 w 4291013"/>
              <a:gd name="connsiteY26" fmla="*/ 1818640 h 2001520"/>
              <a:gd name="connsiteX27" fmla="*/ 2468880 w 4291013"/>
              <a:gd name="connsiteY27" fmla="*/ 1788160 h 2001520"/>
              <a:gd name="connsiteX28" fmla="*/ 2560320 w 4291013"/>
              <a:gd name="connsiteY28" fmla="*/ 1767840 h 2001520"/>
              <a:gd name="connsiteX29" fmla="*/ 2712720 w 4291013"/>
              <a:gd name="connsiteY29" fmla="*/ 1696720 h 2001520"/>
              <a:gd name="connsiteX30" fmla="*/ 2794000 w 4291013"/>
              <a:gd name="connsiteY30" fmla="*/ 1656080 h 2001520"/>
              <a:gd name="connsiteX31" fmla="*/ 2875280 w 4291013"/>
              <a:gd name="connsiteY31" fmla="*/ 1564640 h 2001520"/>
              <a:gd name="connsiteX32" fmla="*/ 2885440 w 4291013"/>
              <a:gd name="connsiteY32" fmla="*/ 1513840 h 2001520"/>
              <a:gd name="connsiteX33" fmla="*/ 2915920 w 4291013"/>
              <a:gd name="connsiteY33" fmla="*/ 1422400 h 2001520"/>
              <a:gd name="connsiteX34" fmla="*/ 2905760 w 4291013"/>
              <a:gd name="connsiteY34" fmla="*/ 1341120 h 2001520"/>
              <a:gd name="connsiteX35" fmla="*/ 2804160 w 4291013"/>
              <a:gd name="connsiteY35" fmla="*/ 1310640 h 2001520"/>
              <a:gd name="connsiteX36" fmla="*/ 2702560 w 4291013"/>
              <a:gd name="connsiteY36" fmla="*/ 1249680 h 2001520"/>
              <a:gd name="connsiteX37" fmla="*/ 2641600 w 4291013"/>
              <a:gd name="connsiteY37" fmla="*/ 1219200 h 2001520"/>
              <a:gd name="connsiteX38" fmla="*/ 2600960 w 4291013"/>
              <a:gd name="connsiteY38" fmla="*/ 1178560 h 2001520"/>
              <a:gd name="connsiteX39" fmla="*/ 2550160 w 4291013"/>
              <a:gd name="connsiteY39" fmla="*/ 1137920 h 2001520"/>
              <a:gd name="connsiteX40" fmla="*/ 2377440 w 4291013"/>
              <a:gd name="connsiteY40" fmla="*/ 1046480 h 2001520"/>
              <a:gd name="connsiteX41" fmla="*/ 2326640 w 4291013"/>
              <a:gd name="connsiteY41" fmla="*/ 1036320 h 2001520"/>
              <a:gd name="connsiteX42" fmla="*/ 2286000 w 4291013"/>
              <a:gd name="connsiteY42" fmla="*/ 1016000 h 2001520"/>
              <a:gd name="connsiteX43" fmla="*/ 2448560 w 4291013"/>
              <a:gd name="connsiteY43" fmla="*/ 944880 h 2001520"/>
              <a:gd name="connsiteX44" fmla="*/ 2529840 w 4291013"/>
              <a:gd name="connsiteY44" fmla="*/ 904240 h 2001520"/>
              <a:gd name="connsiteX45" fmla="*/ 2661920 w 4291013"/>
              <a:gd name="connsiteY45" fmla="*/ 822960 h 2001520"/>
              <a:gd name="connsiteX46" fmla="*/ 2753360 w 4291013"/>
              <a:gd name="connsiteY46" fmla="*/ 782320 h 2001520"/>
              <a:gd name="connsiteX47" fmla="*/ 2956560 w 4291013"/>
              <a:gd name="connsiteY47" fmla="*/ 650240 h 2001520"/>
              <a:gd name="connsiteX48" fmla="*/ 3007360 w 4291013"/>
              <a:gd name="connsiteY48" fmla="*/ 619760 h 2001520"/>
              <a:gd name="connsiteX49" fmla="*/ 3119120 w 4291013"/>
              <a:gd name="connsiteY49" fmla="*/ 568960 h 2001520"/>
              <a:gd name="connsiteX50" fmla="*/ 3159760 w 4291013"/>
              <a:gd name="connsiteY50" fmla="*/ 558800 h 2001520"/>
              <a:gd name="connsiteX51" fmla="*/ 3454400 w 4291013"/>
              <a:gd name="connsiteY51" fmla="*/ 325120 h 2001520"/>
              <a:gd name="connsiteX52" fmla="*/ 3576320 w 4291013"/>
              <a:gd name="connsiteY52" fmla="*/ 264160 h 2001520"/>
              <a:gd name="connsiteX53" fmla="*/ 3688080 w 4291013"/>
              <a:gd name="connsiteY53" fmla="*/ 193040 h 2001520"/>
              <a:gd name="connsiteX54" fmla="*/ 3779520 w 4291013"/>
              <a:gd name="connsiteY54" fmla="*/ 152400 h 2001520"/>
              <a:gd name="connsiteX55" fmla="*/ 3870960 w 4291013"/>
              <a:gd name="connsiteY55" fmla="*/ 101600 h 2001520"/>
              <a:gd name="connsiteX56" fmla="*/ 3921760 w 4291013"/>
              <a:gd name="connsiteY56" fmla="*/ 81280 h 2001520"/>
              <a:gd name="connsiteX57" fmla="*/ 4074160 w 4291013"/>
              <a:gd name="connsiteY57" fmla="*/ 40640 h 2001520"/>
              <a:gd name="connsiteX58" fmla="*/ 4155440 w 4291013"/>
              <a:gd name="connsiteY58" fmla="*/ 30480 h 2001520"/>
              <a:gd name="connsiteX59" fmla="*/ 4206240 w 4291013"/>
              <a:gd name="connsiteY59" fmla="*/ 20320 h 2001520"/>
              <a:gd name="connsiteX60" fmla="*/ 4277360 w 4291013"/>
              <a:gd name="connsiteY60" fmla="*/ 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91013" h="2001520">
                <a:moveTo>
                  <a:pt x="0" y="1209040"/>
                </a:moveTo>
                <a:cubicBezTo>
                  <a:pt x="27093" y="1205653"/>
                  <a:pt x="56858" y="1186669"/>
                  <a:pt x="81280" y="1198880"/>
                </a:cubicBezTo>
                <a:cubicBezTo>
                  <a:pt x="100438" y="1208459"/>
                  <a:pt x="80216" y="1258618"/>
                  <a:pt x="101600" y="1259840"/>
                </a:cubicBezTo>
                <a:lnTo>
                  <a:pt x="457200" y="1280160"/>
                </a:lnTo>
                <a:cubicBezTo>
                  <a:pt x="477520" y="1283547"/>
                  <a:pt x="498286" y="1284900"/>
                  <a:pt x="518160" y="1290320"/>
                </a:cubicBezTo>
                <a:cubicBezTo>
                  <a:pt x="535755" y="1295119"/>
                  <a:pt x="552197" y="1303456"/>
                  <a:pt x="568960" y="1310640"/>
                </a:cubicBezTo>
                <a:cubicBezTo>
                  <a:pt x="630549" y="1337035"/>
                  <a:pt x="688675" y="1359676"/>
                  <a:pt x="741680" y="1402080"/>
                </a:cubicBezTo>
                <a:cubicBezTo>
                  <a:pt x="767860" y="1423024"/>
                  <a:pt x="786620" y="1452256"/>
                  <a:pt x="812800" y="1473200"/>
                </a:cubicBezTo>
                <a:cubicBezTo>
                  <a:pt x="837749" y="1493159"/>
                  <a:pt x="868081" y="1505430"/>
                  <a:pt x="894080" y="1524000"/>
                </a:cubicBezTo>
                <a:cubicBezTo>
                  <a:pt x="915604" y="1539374"/>
                  <a:pt x="934385" y="1558276"/>
                  <a:pt x="955040" y="1574800"/>
                </a:cubicBezTo>
                <a:cubicBezTo>
                  <a:pt x="968263" y="1585378"/>
                  <a:pt x="983706" y="1593306"/>
                  <a:pt x="995680" y="1605280"/>
                </a:cubicBezTo>
                <a:cubicBezTo>
                  <a:pt x="1007654" y="1617254"/>
                  <a:pt x="1013303" y="1634900"/>
                  <a:pt x="1026160" y="1645920"/>
                </a:cubicBezTo>
                <a:cubicBezTo>
                  <a:pt x="1037659" y="1655777"/>
                  <a:pt x="1053650" y="1658726"/>
                  <a:pt x="1066800" y="1666240"/>
                </a:cubicBezTo>
                <a:cubicBezTo>
                  <a:pt x="1077402" y="1672298"/>
                  <a:pt x="1087120" y="1679787"/>
                  <a:pt x="1097280" y="1686560"/>
                </a:cubicBezTo>
                <a:cubicBezTo>
                  <a:pt x="1100667" y="1696720"/>
                  <a:pt x="1114492" y="1708980"/>
                  <a:pt x="1107440" y="1717040"/>
                </a:cubicBezTo>
                <a:cubicBezTo>
                  <a:pt x="1086401" y="1741085"/>
                  <a:pt x="1048752" y="1745248"/>
                  <a:pt x="1026160" y="1767840"/>
                </a:cubicBezTo>
                <a:cubicBezTo>
                  <a:pt x="1009227" y="1784773"/>
                  <a:pt x="990829" y="1800359"/>
                  <a:pt x="975360" y="1818640"/>
                </a:cubicBezTo>
                <a:cubicBezTo>
                  <a:pt x="953484" y="1844493"/>
                  <a:pt x="914400" y="1899920"/>
                  <a:pt x="914400" y="1899920"/>
                </a:cubicBezTo>
                <a:cubicBezTo>
                  <a:pt x="930656" y="1948688"/>
                  <a:pt x="911691" y="1918885"/>
                  <a:pt x="955040" y="1940560"/>
                </a:cubicBezTo>
                <a:cubicBezTo>
                  <a:pt x="972703" y="1949391"/>
                  <a:pt x="988177" y="1962209"/>
                  <a:pt x="1005840" y="1971040"/>
                </a:cubicBezTo>
                <a:cubicBezTo>
                  <a:pt x="1015419" y="1975829"/>
                  <a:pt x="1025930" y="1978603"/>
                  <a:pt x="1036320" y="1981200"/>
                </a:cubicBezTo>
                <a:cubicBezTo>
                  <a:pt x="1115596" y="2001019"/>
                  <a:pt x="1163651" y="1995862"/>
                  <a:pt x="1259840" y="2001520"/>
                </a:cubicBezTo>
                <a:cubicBezTo>
                  <a:pt x="1354667" y="1998133"/>
                  <a:pt x="1450166" y="2003129"/>
                  <a:pt x="1544320" y="1991360"/>
                </a:cubicBezTo>
                <a:cubicBezTo>
                  <a:pt x="1613599" y="1982700"/>
                  <a:pt x="1678241" y="1949220"/>
                  <a:pt x="1747520" y="1940560"/>
                </a:cubicBezTo>
                <a:lnTo>
                  <a:pt x="1910080" y="1920240"/>
                </a:lnTo>
                <a:cubicBezTo>
                  <a:pt x="1984587" y="1899920"/>
                  <a:pt x="2058293" y="1876395"/>
                  <a:pt x="2133600" y="1859280"/>
                </a:cubicBezTo>
                <a:cubicBezTo>
                  <a:pt x="2207445" y="1842497"/>
                  <a:pt x="2283040" y="1834354"/>
                  <a:pt x="2357120" y="1818640"/>
                </a:cubicBezTo>
                <a:cubicBezTo>
                  <a:pt x="2394893" y="1810627"/>
                  <a:pt x="2431419" y="1797525"/>
                  <a:pt x="2468880" y="1788160"/>
                </a:cubicBezTo>
                <a:cubicBezTo>
                  <a:pt x="2499171" y="1780587"/>
                  <a:pt x="2530365" y="1776650"/>
                  <a:pt x="2560320" y="1767840"/>
                </a:cubicBezTo>
                <a:cubicBezTo>
                  <a:pt x="2647282" y="1742263"/>
                  <a:pt x="2635239" y="1738043"/>
                  <a:pt x="2712720" y="1696720"/>
                </a:cubicBezTo>
                <a:cubicBezTo>
                  <a:pt x="2739448" y="1682465"/>
                  <a:pt x="2769095" y="1673322"/>
                  <a:pt x="2794000" y="1656080"/>
                </a:cubicBezTo>
                <a:cubicBezTo>
                  <a:pt x="2826642" y="1633481"/>
                  <a:pt x="2851738" y="1596030"/>
                  <a:pt x="2875280" y="1564640"/>
                </a:cubicBezTo>
                <a:cubicBezTo>
                  <a:pt x="2878667" y="1547707"/>
                  <a:pt x="2879979" y="1530223"/>
                  <a:pt x="2885440" y="1513840"/>
                </a:cubicBezTo>
                <a:cubicBezTo>
                  <a:pt x="2927504" y="1387647"/>
                  <a:pt x="2886803" y="1567986"/>
                  <a:pt x="2915920" y="1422400"/>
                </a:cubicBezTo>
                <a:cubicBezTo>
                  <a:pt x="2912533" y="1395307"/>
                  <a:pt x="2921418" y="1363488"/>
                  <a:pt x="2905760" y="1341120"/>
                </a:cubicBezTo>
                <a:cubicBezTo>
                  <a:pt x="2900513" y="1333624"/>
                  <a:pt x="2820623" y="1314756"/>
                  <a:pt x="2804160" y="1310640"/>
                </a:cubicBezTo>
                <a:cubicBezTo>
                  <a:pt x="2770293" y="1290320"/>
                  <a:pt x="2737885" y="1267343"/>
                  <a:pt x="2702560" y="1249680"/>
                </a:cubicBezTo>
                <a:cubicBezTo>
                  <a:pt x="2682240" y="1239520"/>
                  <a:pt x="2660212" y="1232228"/>
                  <a:pt x="2641600" y="1219200"/>
                </a:cubicBezTo>
                <a:cubicBezTo>
                  <a:pt x="2625905" y="1208214"/>
                  <a:pt x="2615279" y="1191288"/>
                  <a:pt x="2600960" y="1178560"/>
                </a:cubicBezTo>
                <a:cubicBezTo>
                  <a:pt x="2584752" y="1164153"/>
                  <a:pt x="2567925" y="1150356"/>
                  <a:pt x="2550160" y="1137920"/>
                </a:cubicBezTo>
                <a:cubicBezTo>
                  <a:pt x="2514749" y="1113132"/>
                  <a:pt x="2391967" y="1049385"/>
                  <a:pt x="2377440" y="1046480"/>
                </a:cubicBezTo>
                <a:lnTo>
                  <a:pt x="2326640" y="1036320"/>
                </a:lnTo>
                <a:cubicBezTo>
                  <a:pt x="2313093" y="1029547"/>
                  <a:pt x="2279227" y="1029547"/>
                  <a:pt x="2286000" y="1016000"/>
                </a:cubicBezTo>
                <a:cubicBezTo>
                  <a:pt x="2301795" y="984409"/>
                  <a:pt x="2429142" y="954589"/>
                  <a:pt x="2448560" y="944880"/>
                </a:cubicBezTo>
                <a:cubicBezTo>
                  <a:pt x="2475653" y="931333"/>
                  <a:pt x="2503540" y="919269"/>
                  <a:pt x="2529840" y="904240"/>
                </a:cubicBezTo>
                <a:cubicBezTo>
                  <a:pt x="2642513" y="839856"/>
                  <a:pt x="2537180" y="885330"/>
                  <a:pt x="2661920" y="822960"/>
                </a:cubicBezTo>
                <a:cubicBezTo>
                  <a:pt x="2691753" y="808043"/>
                  <a:pt x="2722880" y="795867"/>
                  <a:pt x="2753360" y="782320"/>
                </a:cubicBezTo>
                <a:cubicBezTo>
                  <a:pt x="2874564" y="661116"/>
                  <a:pt x="2746631" y="776197"/>
                  <a:pt x="2956560" y="650240"/>
                </a:cubicBezTo>
                <a:cubicBezTo>
                  <a:pt x="2973493" y="640080"/>
                  <a:pt x="2990024" y="629216"/>
                  <a:pt x="3007360" y="619760"/>
                </a:cubicBezTo>
                <a:cubicBezTo>
                  <a:pt x="3039928" y="601996"/>
                  <a:pt x="3083114" y="580962"/>
                  <a:pt x="3119120" y="568960"/>
                </a:cubicBezTo>
                <a:cubicBezTo>
                  <a:pt x="3132367" y="564544"/>
                  <a:pt x="3146213" y="562187"/>
                  <a:pt x="3159760" y="558800"/>
                </a:cubicBezTo>
                <a:cubicBezTo>
                  <a:pt x="3171384" y="549113"/>
                  <a:pt x="3398421" y="353110"/>
                  <a:pt x="3454400" y="325120"/>
                </a:cubicBezTo>
                <a:cubicBezTo>
                  <a:pt x="3495040" y="304800"/>
                  <a:pt x="3536764" y="286518"/>
                  <a:pt x="3576320" y="264160"/>
                </a:cubicBezTo>
                <a:cubicBezTo>
                  <a:pt x="3614761" y="242432"/>
                  <a:pt x="3649389" y="214320"/>
                  <a:pt x="3688080" y="193040"/>
                </a:cubicBezTo>
                <a:cubicBezTo>
                  <a:pt x="3717306" y="176966"/>
                  <a:pt x="3749235" y="166378"/>
                  <a:pt x="3779520" y="152400"/>
                </a:cubicBezTo>
                <a:cubicBezTo>
                  <a:pt x="3906719" y="93693"/>
                  <a:pt x="3717343" y="178408"/>
                  <a:pt x="3870960" y="101600"/>
                </a:cubicBezTo>
                <a:cubicBezTo>
                  <a:pt x="3887272" y="93444"/>
                  <a:pt x="3904620" y="87513"/>
                  <a:pt x="3921760" y="81280"/>
                </a:cubicBezTo>
                <a:cubicBezTo>
                  <a:pt x="3971240" y="63287"/>
                  <a:pt x="4022023" y="48661"/>
                  <a:pt x="4074160" y="40640"/>
                </a:cubicBezTo>
                <a:cubicBezTo>
                  <a:pt x="4101147" y="36488"/>
                  <a:pt x="4128453" y="34632"/>
                  <a:pt x="4155440" y="30480"/>
                </a:cubicBezTo>
                <a:cubicBezTo>
                  <a:pt x="4172508" y="27854"/>
                  <a:pt x="4189172" y="22946"/>
                  <a:pt x="4206240" y="20320"/>
                </a:cubicBezTo>
                <a:cubicBezTo>
                  <a:pt x="4290122" y="7415"/>
                  <a:pt x="4307204" y="29844"/>
                  <a:pt x="42773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2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E4E5196-9890-4A42-86D9-C9D358DE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275" y="152400"/>
            <a:ext cx="7772400" cy="1143000"/>
          </a:xfrm>
        </p:spPr>
        <p:txBody>
          <a:bodyPr/>
          <a:lstStyle/>
          <a:p>
            <a:pPr algn="l"/>
            <a:r>
              <a:rPr lang="en-GB" altLang="en-US"/>
              <a:t>Some other ‘by the way’ points</a:t>
            </a:r>
          </a:p>
        </p:txBody>
      </p:sp>
      <p:sp>
        <p:nvSpPr>
          <p:cNvPr id="33795" name="Content Placeholder 3">
            <a:extLst>
              <a:ext uri="{FF2B5EF4-FFF2-40B4-BE49-F238E27FC236}">
                <a16:creationId xmlns:a16="http://schemas.microsoft.com/office/drawing/2014/main" id="{D0B02998-6508-6748-A987-B396250A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763" y="1228725"/>
            <a:ext cx="9072562" cy="45418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/>
              <a:t>NNs use nonlinear </a:t>
            </a:r>
            <a:r>
              <a:rPr lang="en-GB" altLang="en-US" sz="2400" i="1"/>
              <a:t>f</a:t>
            </a:r>
            <a:r>
              <a:rPr lang="en-GB" altLang="en-US" sz="2400"/>
              <a:t>(x) so they        SVMs only draw straight lines,     </a:t>
            </a:r>
          </a:p>
          <a:p>
            <a:pPr marL="0" indent="0">
              <a:buNone/>
            </a:pPr>
            <a:r>
              <a:rPr lang="en-GB" altLang="en-US" sz="2400"/>
              <a:t>can draw complex boundaries,        but they transform the data first</a:t>
            </a:r>
          </a:p>
          <a:p>
            <a:pPr marL="0" indent="0">
              <a:buNone/>
            </a:pPr>
            <a:r>
              <a:rPr lang="en-GB" altLang="en-US" sz="2400"/>
              <a:t>but keep the data unchanged           in a way that makes that OK</a:t>
            </a: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B351A4A4-B5A3-AB4E-BD5F-FE57413A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2886076"/>
            <a:ext cx="4005262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B647C9CC-C339-234A-9525-09BD0B0E1382}"/>
              </a:ext>
            </a:extLst>
          </p:cNvPr>
          <p:cNvSpPr/>
          <p:nvPr/>
        </p:nvSpPr>
        <p:spPr>
          <a:xfrm>
            <a:off x="1768476" y="3068639"/>
            <a:ext cx="4291013" cy="2001837"/>
          </a:xfrm>
          <a:custGeom>
            <a:avLst/>
            <a:gdLst>
              <a:gd name="connsiteX0" fmla="*/ 0 w 4291013"/>
              <a:gd name="connsiteY0" fmla="*/ 1209040 h 2001520"/>
              <a:gd name="connsiteX1" fmla="*/ 81280 w 4291013"/>
              <a:gd name="connsiteY1" fmla="*/ 1198880 h 2001520"/>
              <a:gd name="connsiteX2" fmla="*/ 101600 w 4291013"/>
              <a:gd name="connsiteY2" fmla="*/ 1259840 h 2001520"/>
              <a:gd name="connsiteX3" fmla="*/ 457200 w 4291013"/>
              <a:gd name="connsiteY3" fmla="*/ 1280160 h 2001520"/>
              <a:gd name="connsiteX4" fmla="*/ 518160 w 4291013"/>
              <a:gd name="connsiteY4" fmla="*/ 1290320 h 2001520"/>
              <a:gd name="connsiteX5" fmla="*/ 568960 w 4291013"/>
              <a:gd name="connsiteY5" fmla="*/ 1310640 h 2001520"/>
              <a:gd name="connsiteX6" fmla="*/ 741680 w 4291013"/>
              <a:gd name="connsiteY6" fmla="*/ 1402080 h 2001520"/>
              <a:gd name="connsiteX7" fmla="*/ 812800 w 4291013"/>
              <a:gd name="connsiteY7" fmla="*/ 1473200 h 2001520"/>
              <a:gd name="connsiteX8" fmla="*/ 894080 w 4291013"/>
              <a:gd name="connsiteY8" fmla="*/ 1524000 h 2001520"/>
              <a:gd name="connsiteX9" fmla="*/ 955040 w 4291013"/>
              <a:gd name="connsiteY9" fmla="*/ 1574800 h 2001520"/>
              <a:gd name="connsiteX10" fmla="*/ 995680 w 4291013"/>
              <a:gd name="connsiteY10" fmla="*/ 1605280 h 2001520"/>
              <a:gd name="connsiteX11" fmla="*/ 1026160 w 4291013"/>
              <a:gd name="connsiteY11" fmla="*/ 1645920 h 2001520"/>
              <a:gd name="connsiteX12" fmla="*/ 1066800 w 4291013"/>
              <a:gd name="connsiteY12" fmla="*/ 1666240 h 2001520"/>
              <a:gd name="connsiteX13" fmla="*/ 1097280 w 4291013"/>
              <a:gd name="connsiteY13" fmla="*/ 1686560 h 2001520"/>
              <a:gd name="connsiteX14" fmla="*/ 1107440 w 4291013"/>
              <a:gd name="connsiteY14" fmla="*/ 1717040 h 2001520"/>
              <a:gd name="connsiteX15" fmla="*/ 1026160 w 4291013"/>
              <a:gd name="connsiteY15" fmla="*/ 1767840 h 2001520"/>
              <a:gd name="connsiteX16" fmla="*/ 975360 w 4291013"/>
              <a:gd name="connsiteY16" fmla="*/ 1818640 h 2001520"/>
              <a:gd name="connsiteX17" fmla="*/ 914400 w 4291013"/>
              <a:gd name="connsiteY17" fmla="*/ 1899920 h 2001520"/>
              <a:gd name="connsiteX18" fmla="*/ 955040 w 4291013"/>
              <a:gd name="connsiteY18" fmla="*/ 1940560 h 2001520"/>
              <a:gd name="connsiteX19" fmla="*/ 1005840 w 4291013"/>
              <a:gd name="connsiteY19" fmla="*/ 1971040 h 2001520"/>
              <a:gd name="connsiteX20" fmla="*/ 1036320 w 4291013"/>
              <a:gd name="connsiteY20" fmla="*/ 1981200 h 2001520"/>
              <a:gd name="connsiteX21" fmla="*/ 1259840 w 4291013"/>
              <a:gd name="connsiteY21" fmla="*/ 2001520 h 2001520"/>
              <a:gd name="connsiteX22" fmla="*/ 1544320 w 4291013"/>
              <a:gd name="connsiteY22" fmla="*/ 1991360 h 2001520"/>
              <a:gd name="connsiteX23" fmla="*/ 1747520 w 4291013"/>
              <a:gd name="connsiteY23" fmla="*/ 1940560 h 2001520"/>
              <a:gd name="connsiteX24" fmla="*/ 1910080 w 4291013"/>
              <a:gd name="connsiteY24" fmla="*/ 1920240 h 2001520"/>
              <a:gd name="connsiteX25" fmla="*/ 2133600 w 4291013"/>
              <a:gd name="connsiteY25" fmla="*/ 1859280 h 2001520"/>
              <a:gd name="connsiteX26" fmla="*/ 2357120 w 4291013"/>
              <a:gd name="connsiteY26" fmla="*/ 1818640 h 2001520"/>
              <a:gd name="connsiteX27" fmla="*/ 2468880 w 4291013"/>
              <a:gd name="connsiteY27" fmla="*/ 1788160 h 2001520"/>
              <a:gd name="connsiteX28" fmla="*/ 2560320 w 4291013"/>
              <a:gd name="connsiteY28" fmla="*/ 1767840 h 2001520"/>
              <a:gd name="connsiteX29" fmla="*/ 2712720 w 4291013"/>
              <a:gd name="connsiteY29" fmla="*/ 1696720 h 2001520"/>
              <a:gd name="connsiteX30" fmla="*/ 2794000 w 4291013"/>
              <a:gd name="connsiteY30" fmla="*/ 1656080 h 2001520"/>
              <a:gd name="connsiteX31" fmla="*/ 2875280 w 4291013"/>
              <a:gd name="connsiteY31" fmla="*/ 1564640 h 2001520"/>
              <a:gd name="connsiteX32" fmla="*/ 2885440 w 4291013"/>
              <a:gd name="connsiteY32" fmla="*/ 1513840 h 2001520"/>
              <a:gd name="connsiteX33" fmla="*/ 2915920 w 4291013"/>
              <a:gd name="connsiteY33" fmla="*/ 1422400 h 2001520"/>
              <a:gd name="connsiteX34" fmla="*/ 2905760 w 4291013"/>
              <a:gd name="connsiteY34" fmla="*/ 1341120 h 2001520"/>
              <a:gd name="connsiteX35" fmla="*/ 2804160 w 4291013"/>
              <a:gd name="connsiteY35" fmla="*/ 1310640 h 2001520"/>
              <a:gd name="connsiteX36" fmla="*/ 2702560 w 4291013"/>
              <a:gd name="connsiteY36" fmla="*/ 1249680 h 2001520"/>
              <a:gd name="connsiteX37" fmla="*/ 2641600 w 4291013"/>
              <a:gd name="connsiteY37" fmla="*/ 1219200 h 2001520"/>
              <a:gd name="connsiteX38" fmla="*/ 2600960 w 4291013"/>
              <a:gd name="connsiteY38" fmla="*/ 1178560 h 2001520"/>
              <a:gd name="connsiteX39" fmla="*/ 2550160 w 4291013"/>
              <a:gd name="connsiteY39" fmla="*/ 1137920 h 2001520"/>
              <a:gd name="connsiteX40" fmla="*/ 2377440 w 4291013"/>
              <a:gd name="connsiteY40" fmla="*/ 1046480 h 2001520"/>
              <a:gd name="connsiteX41" fmla="*/ 2326640 w 4291013"/>
              <a:gd name="connsiteY41" fmla="*/ 1036320 h 2001520"/>
              <a:gd name="connsiteX42" fmla="*/ 2286000 w 4291013"/>
              <a:gd name="connsiteY42" fmla="*/ 1016000 h 2001520"/>
              <a:gd name="connsiteX43" fmla="*/ 2448560 w 4291013"/>
              <a:gd name="connsiteY43" fmla="*/ 944880 h 2001520"/>
              <a:gd name="connsiteX44" fmla="*/ 2529840 w 4291013"/>
              <a:gd name="connsiteY44" fmla="*/ 904240 h 2001520"/>
              <a:gd name="connsiteX45" fmla="*/ 2661920 w 4291013"/>
              <a:gd name="connsiteY45" fmla="*/ 822960 h 2001520"/>
              <a:gd name="connsiteX46" fmla="*/ 2753360 w 4291013"/>
              <a:gd name="connsiteY46" fmla="*/ 782320 h 2001520"/>
              <a:gd name="connsiteX47" fmla="*/ 2956560 w 4291013"/>
              <a:gd name="connsiteY47" fmla="*/ 650240 h 2001520"/>
              <a:gd name="connsiteX48" fmla="*/ 3007360 w 4291013"/>
              <a:gd name="connsiteY48" fmla="*/ 619760 h 2001520"/>
              <a:gd name="connsiteX49" fmla="*/ 3119120 w 4291013"/>
              <a:gd name="connsiteY49" fmla="*/ 568960 h 2001520"/>
              <a:gd name="connsiteX50" fmla="*/ 3159760 w 4291013"/>
              <a:gd name="connsiteY50" fmla="*/ 558800 h 2001520"/>
              <a:gd name="connsiteX51" fmla="*/ 3454400 w 4291013"/>
              <a:gd name="connsiteY51" fmla="*/ 325120 h 2001520"/>
              <a:gd name="connsiteX52" fmla="*/ 3576320 w 4291013"/>
              <a:gd name="connsiteY52" fmla="*/ 264160 h 2001520"/>
              <a:gd name="connsiteX53" fmla="*/ 3688080 w 4291013"/>
              <a:gd name="connsiteY53" fmla="*/ 193040 h 2001520"/>
              <a:gd name="connsiteX54" fmla="*/ 3779520 w 4291013"/>
              <a:gd name="connsiteY54" fmla="*/ 152400 h 2001520"/>
              <a:gd name="connsiteX55" fmla="*/ 3870960 w 4291013"/>
              <a:gd name="connsiteY55" fmla="*/ 101600 h 2001520"/>
              <a:gd name="connsiteX56" fmla="*/ 3921760 w 4291013"/>
              <a:gd name="connsiteY56" fmla="*/ 81280 h 2001520"/>
              <a:gd name="connsiteX57" fmla="*/ 4074160 w 4291013"/>
              <a:gd name="connsiteY57" fmla="*/ 40640 h 2001520"/>
              <a:gd name="connsiteX58" fmla="*/ 4155440 w 4291013"/>
              <a:gd name="connsiteY58" fmla="*/ 30480 h 2001520"/>
              <a:gd name="connsiteX59" fmla="*/ 4206240 w 4291013"/>
              <a:gd name="connsiteY59" fmla="*/ 20320 h 2001520"/>
              <a:gd name="connsiteX60" fmla="*/ 4277360 w 4291013"/>
              <a:gd name="connsiteY60" fmla="*/ 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91013" h="2001520">
                <a:moveTo>
                  <a:pt x="0" y="1209040"/>
                </a:moveTo>
                <a:cubicBezTo>
                  <a:pt x="27093" y="1205653"/>
                  <a:pt x="56858" y="1186669"/>
                  <a:pt x="81280" y="1198880"/>
                </a:cubicBezTo>
                <a:cubicBezTo>
                  <a:pt x="100438" y="1208459"/>
                  <a:pt x="80216" y="1258618"/>
                  <a:pt x="101600" y="1259840"/>
                </a:cubicBezTo>
                <a:lnTo>
                  <a:pt x="457200" y="1280160"/>
                </a:lnTo>
                <a:cubicBezTo>
                  <a:pt x="477520" y="1283547"/>
                  <a:pt x="498286" y="1284900"/>
                  <a:pt x="518160" y="1290320"/>
                </a:cubicBezTo>
                <a:cubicBezTo>
                  <a:pt x="535755" y="1295119"/>
                  <a:pt x="552197" y="1303456"/>
                  <a:pt x="568960" y="1310640"/>
                </a:cubicBezTo>
                <a:cubicBezTo>
                  <a:pt x="630549" y="1337035"/>
                  <a:pt x="688675" y="1359676"/>
                  <a:pt x="741680" y="1402080"/>
                </a:cubicBezTo>
                <a:cubicBezTo>
                  <a:pt x="767860" y="1423024"/>
                  <a:pt x="786620" y="1452256"/>
                  <a:pt x="812800" y="1473200"/>
                </a:cubicBezTo>
                <a:cubicBezTo>
                  <a:pt x="837749" y="1493159"/>
                  <a:pt x="868081" y="1505430"/>
                  <a:pt x="894080" y="1524000"/>
                </a:cubicBezTo>
                <a:cubicBezTo>
                  <a:pt x="915604" y="1539374"/>
                  <a:pt x="934385" y="1558276"/>
                  <a:pt x="955040" y="1574800"/>
                </a:cubicBezTo>
                <a:cubicBezTo>
                  <a:pt x="968263" y="1585378"/>
                  <a:pt x="983706" y="1593306"/>
                  <a:pt x="995680" y="1605280"/>
                </a:cubicBezTo>
                <a:cubicBezTo>
                  <a:pt x="1007654" y="1617254"/>
                  <a:pt x="1013303" y="1634900"/>
                  <a:pt x="1026160" y="1645920"/>
                </a:cubicBezTo>
                <a:cubicBezTo>
                  <a:pt x="1037659" y="1655777"/>
                  <a:pt x="1053650" y="1658726"/>
                  <a:pt x="1066800" y="1666240"/>
                </a:cubicBezTo>
                <a:cubicBezTo>
                  <a:pt x="1077402" y="1672298"/>
                  <a:pt x="1087120" y="1679787"/>
                  <a:pt x="1097280" y="1686560"/>
                </a:cubicBezTo>
                <a:cubicBezTo>
                  <a:pt x="1100667" y="1696720"/>
                  <a:pt x="1114492" y="1708980"/>
                  <a:pt x="1107440" y="1717040"/>
                </a:cubicBezTo>
                <a:cubicBezTo>
                  <a:pt x="1086401" y="1741085"/>
                  <a:pt x="1048752" y="1745248"/>
                  <a:pt x="1026160" y="1767840"/>
                </a:cubicBezTo>
                <a:cubicBezTo>
                  <a:pt x="1009227" y="1784773"/>
                  <a:pt x="990829" y="1800359"/>
                  <a:pt x="975360" y="1818640"/>
                </a:cubicBezTo>
                <a:cubicBezTo>
                  <a:pt x="953484" y="1844493"/>
                  <a:pt x="914400" y="1899920"/>
                  <a:pt x="914400" y="1899920"/>
                </a:cubicBezTo>
                <a:cubicBezTo>
                  <a:pt x="930656" y="1948688"/>
                  <a:pt x="911691" y="1918885"/>
                  <a:pt x="955040" y="1940560"/>
                </a:cubicBezTo>
                <a:cubicBezTo>
                  <a:pt x="972703" y="1949391"/>
                  <a:pt x="988177" y="1962209"/>
                  <a:pt x="1005840" y="1971040"/>
                </a:cubicBezTo>
                <a:cubicBezTo>
                  <a:pt x="1015419" y="1975829"/>
                  <a:pt x="1025930" y="1978603"/>
                  <a:pt x="1036320" y="1981200"/>
                </a:cubicBezTo>
                <a:cubicBezTo>
                  <a:pt x="1115596" y="2001019"/>
                  <a:pt x="1163651" y="1995862"/>
                  <a:pt x="1259840" y="2001520"/>
                </a:cubicBezTo>
                <a:cubicBezTo>
                  <a:pt x="1354667" y="1998133"/>
                  <a:pt x="1450166" y="2003129"/>
                  <a:pt x="1544320" y="1991360"/>
                </a:cubicBezTo>
                <a:cubicBezTo>
                  <a:pt x="1613599" y="1982700"/>
                  <a:pt x="1678241" y="1949220"/>
                  <a:pt x="1747520" y="1940560"/>
                </a:cubicBezTo>
                <a:lnTo>
                  <a:pt x="1910080" y="1920240"/>
                </a:lnTo>
                <a:cubicBezTo>
                  <a:pt x="1984587" y="1899920"/>
                  <a:pt x="2058293" y="1876395"/>
                  <a:pt x="2133600" y="1859280"/>
                </a:cubicBezTo>
                <a:cubicBezTo>
                  <a:pt x="2207445" y="1842497"/>
                  <a:pt x="2283040" y="1834354"/>
                  <a:pt x="2357120" y="1818640"/>
                </a:cubicBezTo>
                <a:cubicBezTo>
                  <a:pt x="2394893" y="1810627"/>
                  <a:pt x="2431419" y="1797525"/>
                  <a:pt x="2468880" y="1788160"/>
                </a:cubicBezTo>
                <a:cubicBezTo>
                  <a:pt x="2499171" y="1780587"/>
                  <a:pt x="2530365" y="1776650"/>
                  <a:pt x="2560320" y="1767840"/>
                </a:cubicBezTo>
                <a:cubicBezTo>
                  <a:pt x="2647282" y="1742263"/>
                  <a:pt x="2635239" y="1738043"/>
                  <a:pt x="2712720" y="1696720"/>
                </a:cubicBezTo>
                <a:cubicBezTo>
                  <a:pt x="2739448" y="1682465"/>
                  <a:pt x="2769095" y="1673322"/>
                  <a:pt x="2794000" y="1656080"/>
                </a:cubicBezTo>
                <a:cubicBezTo>
                  <a:pt x="2826642" y="1633481"/>
                  <a:pt x="2851738" y="1596030"/>
                  <a:pt x="2875280" y="1564640"/>
                </a:cubicBezTo>
                <a:cubicBezTo>
                  <a:pt x="2878667" y="1547707"/>
                  <a:pt x="2879979" y="1530223"/>
                  <a:pt x="2885440" y="1513840"/>
                </a:cubicBezTo>
                <a:cubicBezTo>
                  <a:pt x="2927504" y="1387647"/>
                  <a:pt x="2886803" y="1567986"/>
                  <a:pt x="2915920" y="1422400"/>
                </a:cubicBezTo>
                <a:cubicBezTo>
                  <a:pt x="2912533" y="1395307"/>
                  <a:pt x="2921418" y="1363488"/>
                  <a:pt x="2905760" y="1341120"/>
                </a:cubicBezTo>
                <a:cubicBezTo>
                  <a:pt x="2900513" y="1333624"/>
                  <a:pt x="2820623" y="1314756"/>
                  <a:pt x="2804160" y="1310640"/>
                </a:cubicBezTo>
                <a:cubicBezTo>
                  <a:pt x="2770293" y="1290320"/>
                  <a:pt x="2737885" y="1267343"/>
                  <a:pt x="2702560" y="1249680"/>
                </a:cubicBezTo>
                <a:cubicBezTo>
                  <a:pt x="2682240" y="1239520"/>
                  <a:pt x="2660212" y="1232228"/>
                  <a:pt x="2641600" y="1219200"/>
                </a:cubicBezTo>
                <a:cubicBezTo>
                  <a:pt x="2625905" y="1208214"/>
                  <a:pt x="2615279" y="1191288"/>
                  <a:pt x="2600960" y="1178560"/>
                </a:cubicBezTo>
                <a:cubicBezTo>
                  <a:pt x="2584752" y="1164153"/>
                  <a:pt x="2567925" y="1150356"/>
                  <a:pt x="2550160" y="1137920"/>
                </a:cubicBezTo>
                <a:cubicBezTo>
                  <a:pt x="2514749" y="1113132"/>
                  <a:pt x="2391967" y="1049385"/>
                  <a:pt x="2377440" y="1046480"/>
                </a:cubicBezTo>
                <a:lnTo>
                  <a:pt x="2326640" y="1036320"/>
                </a:lnTo>
                <a:cubicBezTo>
                  <a:pt x="2313093" y="1029547"/>
                  <a:pt x="2279227" y="1029547"/>
                  <a:pt x="2286000" y="1016000"/>
                </a:cubicBezTo>
                <a:cubicBezTo>
                  <a:pt x="2301795" y="984409"/>
                  <a:pt x="2429142" y="954589"/>
                  <a:pt x="2448560" y="944880"/>
                </a:cubicBezTo>
                <a:cubicBezTo>
                  <a:pt x="2475653" y="931333"/>
                  <a:pt x="2503540" y="919269"/>
                  <a:pt x="2529840" y="904240"/>
                </a:cubicBezTo>
                <a:cubicBezTo>
                  <a:pt x="2642513" y="839856"/>
                  <a:pt x="2537180" y="885330"/>
                  <a:pt x="2661920" y="822960"/>
                </a:cubicBezTo>
                <a:cubicBezTo>
                  <a:pt x="2691753" y="808043"/>
                  <a:pt x="2722880" y="795867"/>
                  <a:pt x="2753360" y="782320"/>
                </a:cubicBezTo>
                <a:cubicBezTo>
                  <a:pt x="2874564" y="661116"/>
                  <a:pt x="2746631" y="776197"/>
                  <a:pt x="2956560" y="650240"/>
                </a:cubicBezTo>
                <a:cubicBezTo>
                  <a:pt x="2973493" y="640080"/>
                  <a:pt x="2990024" y="629216"/>
                  <a:pt x="3007360" y="619760"/>
                </a:cubicBezTo>
                <a:cubicBezTo>
                  <a:pt x="3039928" y="601996"/>
                  <a:pt x="3083114" y="580962"/>
                  <a:pt x="3119120" y="568960"/>
                </a:cubicBezTo>
                <a:cubicBezTo>
                  <a:pt x="3132367" y="564544"/>
                  <a:pt x="3146213" y="562187"/>
                  <a:pt x="3159760" y="558800"/>
                </a:cubicBezTo>
                <a:cubicBezTo>
                  <a:pt x="3171384" y="549113"/>
                  <a:pt x="3398421" y="353110"/>
                  <a:pt x="3454400" y="325120"/>
                </a:cubicBezTo>
                <a:cubicBezTo>
                  <a:pt x="3495040" y="304800"/>
                  <a:pt x="3536764" y="286518"/>
                  <a:pt x="3576320" y="264160"/>
                </a:cubicBezTo>
                <a:cubicBezTo>
                  <a:pt x="3614761" y="242432"/>
                  <a:pt x="3649389" y="214320"/>
                  <a:pt x="3688080" y="193040"/>
                </a:cubicBezTo>
                <a:cubicBezTo>
                  <a:pt x="3717306" y="176966"/>
                  <a:pt x="3749235" y="166378"/>
                  <a:pt x="3779520" y="152400"/>
                </a:cubicBezTo>
                <a:cubicBezTo>
                  <a:pt x="3906719" y="93693"/>
                  <a:pt x="3717343" y="178408"/>
                  <a:pt x="3870960" y="101600"/>
                </a:cubicBezTo>
                <a:cubicBezTo>
                  <a:pt x="3887272" y="93444"/>
                  <a:pt x="3904620" y="87513"/>
                  <a:pt x="3921760" y="81280"/>
                </a:cubicBezTo>
                <a:cubicBezTo>
                  <a:pt x="3971240" y="63287"/>
                  <a:pt x="4022023" y="48661"/>
                  <a:pt x="4074160" y="40640"/>
                </a:cubicBezTo>
                <a:cubicBezTo>
                  <a:pt x="4101147" y="36488"/>
                  <a:pt x="4128453" y="34632"/>
                  <a:pt x="4155440" y="30480"/>
                </a:cubicBezTo>
                <a:cubicBezTo>
                  <a:pt x="4172508" y="27854"/>
                  <a:pt x="4189172" y="22946"/>
                  <a:pt x="4206240" y="20320"/>
                </a:cubicBezTo>
                <a:cubicBezTo>
                  <a:pt x="4290122" y="7415"/>
                  <a:pt x="4307204" y="29844"/>
                  <a:pt x="42773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AE3AD3-2814-7D44-ACFD-A11ECD46AFC4}"/>
              </a:ext>
            </a:extLst>
          </p:cNvPr>
          <p:cNvSpPr/>
          <p:nvPr/>
        </p:nvSpPr>
        <p:spPr>
          <a:xfrm>
            <a:off x="9317039" y="6110289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418C77-47CA-A34D-88A6-3C932C5C3770}"/>
              </a:ext>
            </a:extLst>
          </p:cNvPr>
          <p:cNvSpPr/>
          <p:nvPr/>
        </p:nvSpPr>
        <p:spPr>
          <a:xfrm>
            <a:off x="7121526" y="343376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2E5E13-8D36-3748-9C6F-B5BD434F960D}"/>
              </a:ext>
            </a:extLst>
          </p:cNvPr>
          <p:cNvSpPr/>
          <p:nvPr/>
        </p:nvSpPr>
        <p:spPr>
          <a:xfrm>
            <a:off x="7280276" y="3922713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E27B24-2651-C345-AA18-BA0F5E5FDEA3}"/>
              </a:ext>
            </a:extLst>
          </p:cNvPr>
          <p:cNvSpPr/>
          <p:nvPr/>
        </p:nvSpPr>
        <p:spPr>
          <a:xfrm>
            <a:off x="7650163" y="327025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C8E62E-D5C7-484A-A1F9-2BFE715D072F}"/>
              </a:ext>
            </a:extLst>
          </p:cNvPr>
          <p:cNvSpPr/>
          <p:nvPr/>
        </p:nvSpPr>
        <p:spPr>
          <a:xfrm>
            <a:off x="7437439" y="415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68A62D-17C5-B143-A57E-0CF1E32512C4}"/>
              </a:ext>
            </a:extLst>
          </p:cNvPr>
          <p:cNvSpPr/>
          <p:nvPr/>
        </p:nvSpPr>
        <p:spPr>
          <a:xfrm>
            <a:off x="7940676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B6F558-1BF4-4648-AAED-E0D91CCEFB34}"/>
              </a:ext>
            </a:extLst>
          </p:cNvPr>
          <p:cNvSpPr/>
          <p:nvPr/>
        </p:nvSpPr>
        <p:spPr>
          <a:xfrm>
            <a:off x="6807201" y="40544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2BA45-5AE8-B840-AD6B-7D6953D329DF}"/>
              </a:ext>
            </a:extLst>
          </p:cNvPr>
          <p:cNvSpPr/>
          <p:nvPr/>
        </p:nvSpPr>
        <p:spPr>
          <a:xfrm>
            <a:off x="6608763" y="4283075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7846D5-AF3B-1940-9E1B-4B4F6D2CEEC2}"/>
              </a:ext>
            </a:extLst>
          </p:cNvPr>
          <p:cNvSpPr/>
          <p:nvPr/>
        </p:nvSpPr>
        <p:spPr>
          <a:xfrm>
            <a:off x="7940676" y="4786313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6F70D2-A5EA-784C-A75F-2FD8558419B1}"/>
              </a:ext>
            </a:extLst>
          </p:cNvPr>
          <p:cNvSpPr/>
          <p:nvPr/>
        </p:nvSpPr>
        <p:spPr>
          <a:xfrm>
            <a:off x="6537326" y="57515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FB2C6-193E-194A-BE19-62DB2D216554}"/>
              </a:ext>
            </a:extLst>
          </p:cNvPr>
          <p:cNvSpPr/>
          <p:nvPr/>
        </p:nvSpPr>
        <p:spPr>
          <a:xfrm>
            <a:off x="6451601" y="5153025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2A1EF0-1CC2-0A4E-85A7-2BB98C21F88F}"/>
              </a:ext>
            </a:extLst>
          </p:cNvPr>
          <p:cNvSpPr/>
          <p:nvPr/>
        </p:nvSpPr>
        <p:spPr>
          <a:xfrm>
            <a:off x="7121526" y="5416550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BF51F0-974C-B04A-8FB2-6416B29A30B7}"/>
              </a:ext>
            </a:extLst>
          </p:cNvPr>
          <p:cNvSpPr/>
          <p:nvPr/>
        </p:nvSpPr>
        <p:spPr>
          <a:xfrm>
            <a:off x="9407526" y="323056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9CCFA0-9533-6948-A12B-DD9C34CC0F64}"/>
              </a:ext>
            </a:extLst>
          </p:cNvPr>
          <p:cNvSpPr/>
          <p:nvPr/>
        </p:nvSpPr>
        <p:spPr>
          <a:xfrm>
            <a:off x="9363076" y="3865563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191AFD-02F9-9841-9EC2-3FE961FE6DE3}"/>
              </a:ext>
            </a:extLst>
          </p:cNvPr>
          <p:cNvSpPr/>
          <p:nvPr/>
        </p:nvSpPr>
        <p:spPr>
          <a:xfrm>
            <a:off x="9723439" y="2976563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9B73F2-2DDC-CA49-A5E5-0BEF3E4D87C0}"/>
              </a:ext>
            </a:extLst>
          </p:cNvPr>
          <p:cNvSpPr/>
          <p:nvPr/>
        </p:nvSpPr>
        <p:spPr>
          <a:xfrm>
            <a:off x="10139363" y="37496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A06CA6-8C97-0B4C-8C54-31797796E788}"/>
              </a:ext>
            </a:extLst>
          </p:cNvPr>
          <p:cNvSpPr/>
          <p:nvPr/>
        </p:nvSpPr>
        <p:spPr>
          <a:xfrm>
            <a:off x="9982201" y="2976564"/>
            <a:ext cx="314325" cy="4079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EA8C5D-CB26-D54D-9750-5B70586D417E}"/>
              </a:ext>
            </a:extLst>
          </p:cNvPr>
          <p:cNvSpPr/>
          <p:nvPr/>
        </p:nvSpPr>
        <p:spPr>
          <a:xfrm>
            <a:off x="8804276" y="390525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791091-BAF2-D24A-A22C-627A546481D9}"/>
              </a:ext>
            </a:extLst>
          </p:cNvPr>
          <p:cNvSpPr/>
          <p:nvPr/>
        </p:nvSpPr>
        <p:spPr>
          <a:xfrm>
            <a:off x="8645526" y="328136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3AA4A3-B7A5-EB4D-983A-AED6F4021722}"/>
              </a:ext>
            </a:extLst>
          </p:cNvPr>
          <p:cNvSpPr/>
          <p:nvPr/>
        </p:nvSpPr>
        <p:spPr>
          <a:xfrm>
            <a:off x="7280276" y="48910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A0BD02-3046-044C-8D0A-0D0026CBBF23}"/>
              </a:ext>
            </a:extLst>
          </p:cNvPr>
          <p:cNvSpPr/>
          <p:nvPr/>
        </p:nvSpPr>
        <p:spPr>
          <a:xfrm>
            <a:off x="8097839" y="57038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1D92CC-A942-004A-B2C4-4A79E7CBB7CC}"/>
              </a:ext>
            </a:extLst>
          </p:cNvPr>
          <p:cNvSpPr/>
          <p:nvPr/>
        </p:nvSpPr>
        <p:spPr>
          <a:xfrm>
            <a:off x="8524876" y="52974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54A869-DDD8-3548-A2E9-815FAB172450}"/>
              </a:ext>
            </a:extLst>
          </p:cNvPr>
          <p:cNvSpPr/>
          <p:nvPr/>
        </p:nvSpPr>
        <p:spPr>
          <a:xfrm>
            <a:off x="8890001" y="5884863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D81511-3B73-D443-B71B-D95682138781}"/>
              </a:ext>
            </a:extLst>
          </p:cNvPr>
          <p:cNvSpPr/>
          <p:nvPr/>
        </p:nvSpPr>
        <p:spPr>
          <a:xfrm>
            <a:off x="7670801" y="5153025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0D13F3-A17B-E544-9C12-C73980D9D695}"/>
              </a:ext>
            </a:extLst>
          </p:cNvPr>
          <p:cNvSpPr/>
          <p:nvPr/>
        </p:nvSpPr>
        <p:spPr>
          <a:xfrm>
            <a:off x="9250363" y="347503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0FC79-EA41-6544-BC78-1BDA5F988140}"/>
              </a:ext>
            </a:extLst>
          </p:cNvPr>
          <p:cNvCxnSpPr/>
          <p:nvPr/>
        </p:nvCxnSpPr>
        <p:spPr>
          <a:xfrm flipV="1">
            <a:off x="6070601" y="4359276"/>
            <a:ext cx="4779963" cy="53181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5C0CD5-E607-084D-91DD-2117D20CCCA0}"/>
              </a:ext>
            </a:extLst>
          </p:cNvPr>
          <p:cNvCxnSpPr/>
          <p:nvPr/>
        </p:nvCxnSpPr>
        <p:spPr>
          <a:xfrm flipH="1">
            <a:off x="5984876" y="1147764"/>
            <a:ext cx="263525" cy="5710237"/>
          </a:xfrm>
          <a:prstGeom prst="line">
            <a:avLst/>
          </a:prstGeom>
          <a:ln w="25400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1418" cy="3598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91" y="2238498"/>
            <a:ext cx="6161709" cy="46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29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5B6D5E2C-8DCE-3B46-8FE6-8BE8D48D8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2362201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TextBox 1">
            <a:extLst>
              <a:ext uri="{FF2B5EF4-FFF2-40B4-BE49-F238E27FC236}">
                <a16:creationId xmlns:a16="http://schemas.microsoft.com/office/drawing/2014/main" id="{3D627342-8FE3-BA41-9AE8-6B48ADEB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703264"/>
            <a:ext cx="277672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/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/>
              <a:t>Inputs              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1.4  2.7   1.9         0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3.8  3.4   3.2         0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</a:rPr>
              <a:t>6.4  2.8   1.7         </a:t>
            </a:r>
            <a:r>
              <a:rPr lang="en-GB" altLang="en-US" sz="2400" dirty="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4.1  0.1   0.2         0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etc …</a:t>
            </a:r>
          </a:p>
        </p:txBody>
      </p:sp>
      <p:sp>
        <p:nvSpPr>
          <p:cNvPr id="22532" name="TextBox 2">
            <a:extLst>
              <a:ext uri="{FF2B5EF4-FFF2-40B4-BE49-F238E27FC236}">
                <a16:creationId xmlns:a16="http://schemas.microsoft.com/office/drawing/2014/main" id="{51740F00-64EB-674F-9742-B9F263284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1" y="955676"/>
            <a:ext cx="1965325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chemeClr val="bg1"/>
                </a:solidFill>
              </a:rPr>
              <a:t>And so on ….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BA78F-3079-B940-9DF1-96A9B8F15E66}"/>
              </a:ext>
            </a:extLst>
          </p:cNvPr>
          <p:cNvSpPr/>
          <p:nvPr/>
        </p:nvSpPr>
        <p:spPr>
          <a:xfrm>
            <a:off x="1938338" y="2159001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84132A71-9CB5-F642-986D-A6872D90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6.4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0033C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</a:rPr>
              <a:t>1</a:t>
            </a:r>
            <a:r>
              <a:rPr lang="en-GB" altLang="en-US" sz="2800">
                <a:solidFill>
                  <a:srgbClr val="0033CC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</a:rPr>
              <a:t>error</a:t>
            </a:r>
            <a:r>
              <a:rPr lang="en-GB" altLang="en-US" sz="2400">
                <a:solidFill>
                  <a:srgbClr val="0033CC"/>
                </a:solidFill>
              </a:rPr>
              <a:t>  -0.1</a:t>
            </a:r>
            <a:endParaRPr lang="en-GB" altLang="en-US" sz="2400">
              <a:solidFill>
                <a:srgbClr val="FF0000"/>
              </a:solidFill>
            </a:endParaRPr>
          </a:p>
        </p:txBody>
      </p:sp>
      <p:pic>
        <p:nvPicPr>
          <p:cNvPr id="22535" name="Picture 4" descr="File:Hammer.gif">
            <a:extLst>
              <a:ext uri="{FF2B5EF4-FFF2-40B4-BE49-F238E27FC236}">
                <a16:creationId xmlns:a16="http://schemas.microsoft.com/office/drawing/2014/main" id="{2F11C83C-2182-6447-A1D5-8E6A035E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>
            <a:off x="6729413" y="3152776"/>
            <a:ext cx="82391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4" descr="File:Hammer.gif">
            <a:extLst>
              <a:ext uri="{FF2B5EF4-FFF2-40B4-BE49-F238E27FC236}">
                <a16:creationId xmlns:a16="http://schemas.microsoft.com/office/drawing/2014/main" id="{9A434136-5CF6-4E45-8329-EEDAA6D6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 flipH="1" flipV="1">
            <a:off x="8250238" y="2836864"/>
            <a:ext cx="704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468E1F-13E2-0F4B-9974-FA67A636D27A}"/>
              </a:ext>
            </a:extLst>
          </p:cNvPr>
          <p:cNvSpPr txBox="1"/>
          <p:nvPr/>
        </p:nvSpPr>
        <p:spPr>
          <a:xfrm>
            <a:off x="2581276" y="4816475"/>
            <a:ext cx="5968301" cy="147732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bg1"/>
                </a:solidFill>
                <a:latin typeface="Times New Roman" charset="0"/>
                <a:cs typeface="Arial" charset="0"/>
              </a:rPr>
              <a:t>Repeat this thousands, maybe millions of times – each time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  <a:latin typeface="Times New Roman" charset="0"/>
                <a:cs typeface="Arial" charset="0"/>
              </a:rPr>
              <a:t>taking a random training instance, and making slight 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  <a:latin typeface="Times New Roman" charset="0"/>
                <a:cs typeface="Arial" charset="0"/>
              </a:rPr>
              <a:t>weight adjustments</a:t>
            </a:r>
          </a:p>
          <a:p>
            <a:pPr>
              <a:defRPr/>
            </a:pPr>
            <a:r>
              <a:rPr lang="en-GB" b="1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charset="0"/>
                <a:cs typeface="Arial" charset="0"/>
              </a:rPr>
              <a:t>  </a:t>
            </a:r>
            <a:r>
              <a:rPr lang="en-GB" b="1" i="1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charset="0"/>
                <a:cs typeface="Arial" charset="0"/>
              </a:rPr>
              <a:t>Algorithms for weight adjustment are designed to make</a:t>
            </a:r>
          </a:p>
          <a:p>
            <a:pPr>
              <a:defRPr/>
            </a:pPr>
            <a:r>
              <a:rPr lang="en-GB" b="1" i="1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charset="0"/>
                <a:cs typeface="Arial" charset="0"/>
              </a:rPr>
              <a:t>changes that will reduce the error</a:t>
            </a:r>
            <a:endParaRPr lang="en-GB" b="1" dirty="0">
              <a:solidFill>
                <a:schemeClr val="accent4">
                  <a:lumMod val="95000"/>
                  <a:lumOff val="5000"/>
                </a:schemeClr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D9B02A-5C69-6B47-9923-EA3B14D2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60886"/>
            <a:ext cx="10515600" cy="5397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how the NN weights are adjusted?</a:t>
            </a:r>
          </a:p>
        </p:txBody>
      </p:sp>
    </p:spTree>
    <p:extLst>
      <p:ext uri="{BB962C8B-B14F-4D97-AF65-F5344CB8AC3E}">
        <p14:creationId xmlns:p14="http://schemas.microsoft.com/office/powerpoint/2010/main" val="27743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15" y="99732"/>
            <a:ext cx="7679265" cy="65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4"/>
          <p:cNvSpPr>
            <a:spLocks noGrp="1" noChangeArrowheads="1"/>
          </p:cNvSpPr>
          <p:nvPr>
            <p:ph type="title"/>
          </p:nvPr>
        </p:nvSpPr>
        <p:spPr>
          <a:xfrm>
            <a:off x="3621505" y="123275"/>
            <a:ext cx="7696200" cy="533400"/>
          </a:xfrm>
        </p:spPr>
        <p:txBody>
          <a:bodyPr/>
          <a:lstStyle/>
          <a:p>
            <a:pPr eaLnBrk="1" hangingPunct="1"/>
            <a:r>
              <a:rPr lang="en-US" altLang="ko-KR" sz="2900" dirty="0">
                <a:ea typeface="굴림" panose="020B0600000101010101" pitchFamily="34" charset="-127"/>
              </a:rPr>
              <a:t>Example of Back propagation </a:t>
            </a:r>
          </a:p>
        </p:txBody>
      </p:sp>
      <p:pic>
        <p:nvPicPr>
          <p:cNvPr id="43011" name="Picture 4" descr="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744893"/>
            <a:ext cx="5767219" cy="411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3053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909899"/>
              </p:ext>
            </p:extLst>
          </p:nvPr>
        </p:nvGraphicFramePr>
        <p:xfrm>
          <a:off x="155567" y="3205773"/>
          <a:ext cx="6156929" cy="962356"/>
        </p:xfrm>
        <a:graphic>
          <a:graphicData uri="http://schemas.openxmlformats.org/drawingml/2006/table">
            <a:tbl>
              <a:tblPr/>
              <a:tblGrid>
                <a:gridCol w="55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7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5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5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312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50" name="Text Box 53"/>
          <p:cNvSpPr txBox="1">
            <a:spLocks noChangeArrowheads="1"/>
          </p:cNvSpPr>
          <p:nvPr/>
        </p:nvSpPr>
        <p:spPr bwMode="auto">
          <a:xfrm>
            <a:off x="152400" y="2797813"/>
            <a:ext cx="2971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dirty="0"/>
              <a:t>Initial Input  and weight</a:t>
            </a:r>
          </a:p>
        </p:txBody>
      </p:sp>
      <p:sp>
        <p:nvSpPr>
          <p:cNvPr id="43051" name="Text Box 55"/>
          <p:cNvSpPr txBox="1">
            <a:spLocks noChangeArrowheads="1"/>
          </p:cNvSpPr>
          <p:nvPr/>
        </p:nvSpPr>
        <p:spPr bwMode="auto">
          <a:xfrm>
            <a:off x="457200" y="1630362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52" name="Text Box 56"/>
          <p:cNvSpPr txBox="1">
            <a:spLocks noChangeArrowheads="1"/>
          </p:cNvSpPr>
          <p:nvPr/>
        </p:nvSpPr>
        <p:spPr bwMode="auto">
          <a:xfrm>
            <a:off x="47706" y="1736897"/>
            <a:ext cx="2667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dirty="0"/>
              <a:t>Initialize weights and bias :</a:t>
            </a:r>
          </a:p>
        </p:txBody>
      </p:sp>
      <p:sp>
        <p:nvSpPr>
          <p:cNvPr id="43053" name="Text Box 57"/>
          <p:cNvSpPr txBox="1">
            <a:spLocks noChangeArrowheads="1"/>
          </p:cNvSpPr>
          <p:nvPr/>
        </p:nvSpPr>
        <p:spPr bwMode="auto">
          <a:xfrm>
            <a:off x="0" y="1659829"/>
            <a:ext cx="1387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43054" name="Text Box 58"/>
          <p:cNvSpPr txBox="1">
            <a:spLocks noChangeArrowheads="1"/>
          </p:cNvSpPr>
          <p:nvPr/>
        </p:nvSpPr>
        <p:spPr bwMode="auto">
          <a:xfrm>
            <a:off x="39935" y="624193"/>
            <a:ext cx="45599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dirty="0"/>
              <a:t>Input = 3,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 dirty="0"/>
              <a:t>Hidden Neuron = 2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 dirty="0"/>
              <a:t>Output =1</a:t>
            </a:r>
          </a:p>
        </p:txBody>
      </p:sp>
      <p:sp>
        <p:nvSpPr>
          <p:cNvPr id="43055" name="Text Box 59"/>
          <p:cNvSpPr txBox="1">
            <a:spLocks noChangeArrowheads="1"/>
          </p:cNvSpPr>
          <p:nvPr/>
        </p:nvSpPr>
        <p:spPr bwMode="auto">
          <a:xfrm>
            <a:off x="2257757" y="1738538"/>
            <a:ext cx="40025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dirty="0"/>
              <a:t>To random numbers from -1.0 to 1.0</a:t>
            </a:r>
          </a:p>
        </p:txBody>
      </p:sp>
      <p:graphicFrame>
        <p:nvGraphicFramePr>
          <p:cNvPr id="11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753346"/>
              </p:ext>
            </p:extLst>
          </p:nvPr>
        </p:nvGraphicFramePr>
        <p:xfrm>
          <a:off x="228600" y="4984750"/>
          <a:ext cx="3657600" cy="150431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l-G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l-G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l-G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l-G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l-G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4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-0.4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152400" y="4571123"/>
            <a:ext cx="2971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dirty="0"/>
              <a:t>Initial bias :</a:t>
            </a:r>
          </a:p>
        </p:txBody>
      </p:sp>
    </p:spTree>
    <p:extLst>
      <p:ext uri="{BB962C8B-B14F-4D97-AF65-F5344CB8AC3E}">
        <p14:creationId xmlns:p14="http://schemas.microsoft.com/office/powerpoint/2010/main" val="39377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0" y="533400"/>
            <a:ext cx="7696200" cy="609600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34" charset="-127"/>
              </a:rPr>
              <a:t>Net Input and Output Calculation</a:t>
            </a:r>
          </a:p>
        </p:txBody>
      </p:sp>
      <p:graphicFrame>
        <p:nvGraphicFramePr>
          <p:cNvPr id="217131" name="Group 4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1644140"/>
              </p:ext>
            </p:extLst>
          </p:nvPr>
        </p:nvGraphicFramePr>
        <p:xfrm>
          <a:off x="2286000" y="1905001"/>
          <a:ext cx="7620000" cy="441777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80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en-US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Net Input </a:t>
                      </a:r>
                      <a:r>
                        <a:rPr kumimoji="0" lang="en-US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Output O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 + 0 - 0.5 -0.4 = -0.7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 + 0 + 0.2 + 0.2 =0.1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7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(-0.3)0.332-(0.2)(0.525)+0.1= -0.105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081" name="Object 3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39000" y="4075114"/>
          <a:ext cx="1600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3" imgW="825500" imgH="393700" progId="Equation.3">
                  <p:embed/>
                </p:oleObj>
              </mc:Choice>
              <mc:Fallback>
                <p:oleObj name="Equation" r:id="rId3" imgW="82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075114"/>
                        <a:ext cx="1600200" cy="763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3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239000" y="304800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5" imgW="774364" imgH="393529" progId="Equation.3">
                  <p:embed/>
                </p:oleObj>
              </mc:Choice>
              <mc:Fallback>
                <p:oleObj name="Equation" r:id="rId5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0"/>
                        <a:ext cx="160020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4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239000" y="5121275"/>
          <a:ext cx="1600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7" imgW="863225" imgH="393529" progId="Equation.3">
                  <p:embed/>
                </p:oleObj>
              </mc:Choice>
              <mc:Fallback>
                <p:oleObj name="Equation" r:id="rId7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21275"/>
                        <a:ext cx="1600200" cy="730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4" name="Text Box 44"/>
          <p:cNvSpPr txBox="1">
            <a:spLocks noChangeArrowheads="1"/>
          </p:cNvSpPr>
          <p:nvPr/>
        </p:nvSpPr>
        <p:spPr bwMode="auto">
          <a:xfrm>
            <a:off x="8975725" y="3313113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0.332</a:t>
            </a:r>
          </a:p>
        </p:txBody>
      </p:sp>
      <p:sp>
        <p:nvSpPr>
          <p:cNvPr id="45085" name="Text Box 45"/>
          <p:cNvSpPr txBox="1">
            <a:spLocks noChangeArrowheads="1"/>
          </p:cNvSpPr>
          <p:nvPr/>
        </p:nvSpPr>
        <p:spPr bwMode="auto">
          <a:xfrm>
            <a:off x="8915400" y="4191001"/>
            <a:ext cx="95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0.525</a:t>
            </a:r>
          </a:p>
        </p:txBody>
      </p:sp>
      <p:sp>
        <p:nvSpPr>
          <p:cNvPr id="45086" name="Text Box 46"/>
          <p:cNvSpPr txBox="1">
            <a:spLocks noChangeArrowheads="1"/>
          </p:cNvSpPr>
          <p:nvPr/>
        </p:nvSpPr>
        <p:spPr bwMode="auto">
          <a:xfrm>
            <a:off x="8915400" y="5334001"/>
            <a:ext cx="95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0.475</a:t>
            </a:r>
          </a:p>
        </p:txBody>
      </p:sp>
    </p:spTree>
    <p:extLst>
      <p:ext uri="{BB962C8B-B14F-4D97-AF65-F5344CB8AC3E}">
        <p14:creationId xmlns:p14="http://schemas.microsoft.com/office/powerpoint/2010/main" val="1466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453" y="280737"/>
            <a:ext cx="102616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Calculation of Error at Each Node</a:t>
            </a:r>
          </a:p>
        </p:txBody>
      </p:sp>
      <p:graphicFrame>
        <p:nvGraphicFramePr>
          <p:cNvPr id="222235" name="Group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96883"/>
              </p:ext>
            </p:extLst>
          </p:nvPr>
        </p:nvGraphicFramePr>
        <p:xfrm>
          <a:off x="2001252" y="3088105"/>
          <a:ext cx="8394033" cy="3155081"/>
        </p:xfrm>
        <a:graphic>
          <a:graphicData uri="http://schemas.openxmlformats.org/drawingml/2006/table">
            <a:tbl>
              <a:tblPr/>
              <a:tblGrid>
                <a:gridCol w="2493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Unit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Error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8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0.475(1-0.475)(1-0.475) =0.1311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assume T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 , where is T is target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is the current output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0.525 x (1- 0.525)x 0.1311x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(-0.2) = 0.0065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4    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0.332 x (1-0.332) x 0.1311 x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(-0.3) = -0.0087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432239"/>
              </p:ext>
            </p:extLst>
          </p:nvPr>
        </p:nvGraphicFramePr>
        <p:xfrm>
          <a:off x="2061829" y="1423737"/>
          <a:ext cx="3657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3" imgW="1625600" imgH="228600" progId="Equation.3">
                  <p:embed/>
                </p:oleObj>
              </mc:Choice>
              <mc:Fallback>
                <p:oleObj name="Equation" r:id="rId3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829" y="1423737"/>
                        <a:ext cx="3657600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7875"/>
              </p:ext>
            </p:extLst>
          </p:nvPr>
        </p:nvGraphicFramePr>
        <p:xfrm>
          <a:off x="2061829" y="2280987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5" imgW="3390900" imgH="571500" progId="Equation.3">
                  <p:embed/>
                </p:oleObj>
              </mc:Choice>
              <mc:Fallback>
                <p:oleObj name="Equation" r:id="rId5" imgW="3390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829" y="2280987"/>
                        <a:ext cx="3390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3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0" y="228601"/>
            <a:ext cx="7696200" cy="8382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굴림" panose="020B0600000101010101" pitchFamily="34" charset="-127"/>
              </a:rPr>
              <a:t>Calculation of weights and Bias Updating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368800" y="7620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Let say the Learning Rate l =0.9</a:t>
            </a:r>
          </a:p>
        </p:txBody>
      </p:sp>
      <p:graphicFrame>
        <p:nvGraphicFramePr>
          <p:cNvPr id="224378" name="Group 12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9734335"/>
              </p:ext>
            </p:extLst>
          </p:nvPr>
        </p:nvGraphicFramePr>
        <p:xfrm>
          <a:off x="3256546" y="1600200"/>
          <a:ext cx="8783054" cy="4618038"/>
        </p:xfrm>
        <a:graphic>
          <a:graphicData uri="http://schemas.openxmlformats.org/drawingml/2006/table">
            <a:tbl>
              <a:tblPr/>
              <a:tblGrid>
                <a:gridCol w="439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3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Weight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New Values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 + 0.9(0.1311)(0.332) = -0.261     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 + (0.9)(0.1311)(0.525) = -0.138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 + 0.9(-0.0087)(1) = 0.192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 + (0.9)(-0.0065)(1) = -0.306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……..similarly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………similarly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kumimoji="0" lang="el-G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l-G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 +(0.9)(0.1311)=0.218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……..similarly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………similarly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42">
            <a:extLst>
              <a:ext uri="{FF2B5EF4-FFF2-40B4-BE49-F238E27FC236}">
                <a16:creationId xmlns:a16="http://schemas.microsoft.com/office/drawing/2014/main" id="{3B05A3B1-8BD8-8144-A7C3-890C64F85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83325"/>
              </p:ext>
            </p:extLst>
          </p:nvPr>
        </p:nvGraphicFramePr>
        <p:xfrm>
          <a:off x="325378" y="2946415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2413000" imgH="419100" progId="Equation.3">
                  <p:embed/>
                </p:oleObj>
              </mc:Choice>
              <mc:Fallback>
                <p:oleObj name="Equation" r:id="rId3" imgW="2413000" imgH="419100" progId="Equation.3">
                  <p:embed/>
                  <p:pic>
                    <p:nvPicPr>
                      <p:cNvPr id="4199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78" y="2946415"/>
                        <a:ext cx="24130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018B081-C2F9-7640-B958-5B33CD6F06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3" y="228600"/>
            <a:ext cx="3091163" cy="24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347" y="2139867"/>
            <a:ext cx="6184232" cy="531144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TW" sz="4000" b="1" dirty="0">
                <a:ea typeface="新細明體" panose="02020500000000000000" pitchFamily="18" charset="-120"/>
              </a:rPr>
              <a:t>Developing </a:t>
            </a:r>
            <a:br>
              <a:rPr lang="en-US" altLang="zh-TW" sz="4000" b="1" dirty="0">
                <a:ea typeface="新細明體" panose="02020500000000000000" pitchFamily="18" charset="-120"/>
              </a:rPr>
            </a:br>
            <a:r>
              <a:rPr lang="en-US" altLang="zh-TW" sz="4000" b="1" dirty="0">
                <a:ea typeface="新細明體" panose="02020500000000000000" pitchFamily="18" charset="-120"/>
              </a:rPr>
              <a:t>a Neural Network</a:t>
            </a:r>
            <a:r>
              <a:rPr lang="en-US" altLang="zh-TW" sz="4000" b="1" dirty="0">
                <a:latin typeface="Arial Black" panose="020B0A040201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4000" b="1" dirty="0">
                <a:ea typeface="新細明體" panose="02020500000000000000" pitchFamily="18" charset="-120"/>
              </a:rPr>
              <a:t>Based System</a:t>
            </a:r>
            <a:endParaRPr lang="en-US" altLang="en-US" sz="4000" b="1" dirty="0"/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" t="-1" r="4519" b="8286"/>
          <a:stretch/>
        </p:blipFill>
        <p:spPr bwMode="auto">
          <a:xfrm>
            <a:off x="6521116" y="34344"/>
            <a:ext cx="5474369" cy="668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3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696200" cy="571500"/>
          </a:xfrm>
        </p:spPr>
        <p:txBody>
          <a:bodyPr/>
          <a:lstStyle/>
          <a:p>
            <a:pPr eaLnBrk="1" hangingPunct="1"/>
            <a:r>
              <a:rPr lang="en-US" altLang="ko-KR" sz="2900" dirty="0">
                <a:ea typeface="굴림" panose="020B0600000101010101" pitchFamily="34" charset="-127"/>
              </a:rPr>
              <a:t>Application</a:t>
            </a:r>
            <a:endParaRPr lang="es-ES" altLang="en-US" sz="29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GB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200" dirty="0">
                <a:solidFill>
                  <a:srgbClr val="FF3300"/>
                </a:solidFill>
              </a:rPr>
              <a:t>Forecasting/Market Prediction: f</a:t>
            </a:r>
            <a:r>
              <a:rPr lang="en-US" altLang="ko-KR" sz="2200" dirty="0" err="1">
                <a:solidFill>
                  <a:srgbClr val="FF3300"/>
                </a:solidFill>
                <a:ea typeface="굴림" panose="020B0600000101010101" pitchFamily="34" charset="-127"/>
              </a:rPr>
              <a:t>inance</a:t>
            </a:r>
            <a:r>
              <a:rPr lang="en-US" altLang="ko-KR" sz="2200" dirty="0">
                <a:solidFill>
                  <a:srgbClr val="FF3300"/>
                </a:solidFill>
                <a:ea typeface="굴림" panose="020B0600000101010101" pitchFamily="34" charset="-127"/>
              </a:rPr>
              <a:t> and banking</a:t>
            </a:r>
          </a:p>
          <a:p>
            <a:pPr eaLnBrk="1" hangingPunct="1">
              <a:lnSpc>
                <a:spcPct val="90000"/>
              </a:lnSpc>
            </a:pPr>
            <a:endParaRPr lang="en-GB" altLang="en-US" sz="2200" dirty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2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>
                <a:ea typeface="굴림" panose="020B0600000101010101" pitchFamily="34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ea typeface="굴림" panose="020B0600000101010101" pitchFamily="34" charset="-127"/>
              </a:rPr>
              <a:t>Manufacturing: quality control, fault diagnosis</a:t>
            </a:r>
          </a:p>
          <a:p>
            <a:pPr eaLnBrk="1" hangingPunct="1">
              <a:lnSpc>
                <a:spcPct val="90000"/>
              </a:lnSpc>
            </a:pPr>
            <a:endParaRPr lang="en-US" altLang="ko-KR" sz="2200" dirty="0">
              <a:solidFill>
                <a:schemeClr val="tx2"/>
              </a:solidFill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2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>
                <a:solidFill>
                  <a:srgbClr val="862F14"/>
                </a:solidFill>
                <a:ea typeface="굴림" panose="020B0600000101010101" pitchFamily="34" charset="-127"/>
              </a:rPr>
              <a:t>Medicine: analysis of electrocardiogram data, RNA &amp; DNA sequencing, drug development without animal testing</a:t>
            </a:r>
          </a:p>
          <a:p>
            <a:pPr eaLnBrk="1" hangingPunct="1">
              <a:lnSpc>
                <a:spcPct val="90000"/>
              </a:lnSpc>
            </a:pPr>
            <a:endParaRPr lang="en-GB" altLang="en-US" sz="2200" dirty="0">
              <a:solidFill>
                <a:srgbClr val="862F14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 dirty="0"/>
              <a:t> </a:t>
            </a:r>
            <a:endParaRPr lang="en-GB" altLang="en-US" sz="2200" i="1" dirty="0"/>
          </a:p>
          <a:p>
            <a:pPr eaLnBrk="1" hangingPunct="1">
              <a:lnSpc>
                <a:spcPct val="90000"/>
              </a:lnSpc>
            </a:pPr>
            <a:r>
              <a:rPr lang="en-GB" altLang="en-US" sz="2200" dirty="0"/>
              <a:t> </a:t>
            </a:r>
            <a:r>
              <a:rPr lang="en-GB" altLang="en-US" sz="2200" dirty="0">
                <a:solidFill>
                  <a:srgbClr val="3399FF"/>
                </a:solidFill>
              </a:rPr>
              <a:t>Control: process, robotics</a:t>
            </a:r>
            <a:endParaRPr lang="en-GB" altLang="en-US" sz="2200" i="1" dirty="0">
              <a:solidFill>
                <a:srgbClr val="3399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s-ES" altLang="en-US" sz="2200" dirty="0">
              <a:solidFill>
                <a:srgbClr val="3399FF"/>
              </a:solidFill>
            </a:endParaRPr>
          </a:p>
        </p:txBody>
      </p:sp>
      <p:graphicFrame>
        <p:nvGraphicFramePr>
          <p:cNvPr id="66564" name="Object 4"/>
          <p:cNvGraphicFramePr>
            <a:graphicFrameLocks/>
          </p:cNvGraphicFramePr>
          <p:nvPr/>
        </p:nvGraphicFramePr>
        <p:xfrm>
          <a:off x="9372601" y="4953001"/>
          <a:ext cx="7207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r:id="rId3" imgW="927100" imgH="1270000" progId="">
                  <p:embed/>
                </p:oleObj>
              </mc:Choice>
              <mc:Fallback>
                <p:oleObj r:id="rId3" imgW="927100" imgH="12700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4953001"/>
                        <a:ext cx="7207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9296401" y="1524001"/>
          <a:ext cx="9890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Clip" r:id="rId5" imgW="795528" imgH="766267" progId="MS_ClipArt_Gallery.2">
                  <p:embed/>
                </p:oleObj>
              </mc:Choice>
              <mc:Fallback>
                <p:oleObj name="Clip" r:id="rId5" imgW="795528" imgH="7662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1" y="1524001"/>
                        <a:ext cx="9890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51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6984-CC1B-4273-91D5-EDF3ADC5ADE3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560387"/>
          </a:xfrm>
        </p:spPr>
        <p:txBody>
          <a:bodyPr>
            <a:normAutofit fontScale="90000"/>
          </a:bodyPr>
          <a:lstStyle/>
          <a:p>
            <a:r>
              <a:rPr lang="en-US" altLang="ko-KR" sz="3200" b="1">
                <a:ea typeface="굴림" panose="020B0600000101010101" pitchFamily="34" charset="-127"/>
              </a:rPr>
              <a:t>Time Series Prediction</a:t>
            </a:r>
            <a:r>
              <a:rPr lang="en-US" altLang="ko-KR" sz="3800">
                <a:ea typeface="굴림" panose="020B0600000101010101" pitchFamily="34" charset="-127"/>
              </a:rPr>
              <a:t> </a:t>
            </a:r>
            <a:endParaRPr lang="en-US" altLang="en-US" sz="38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937" y="1143001"/>
            <a:ext cx="9781673" cy="53901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Time series prediction: given an existing data series, we observe or model the data series to make accurate forecasts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 Example time series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Financial (e.g., stocks, exchange rates)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Physically observed (e.g., weather, sunspots, river flow)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Why is it important?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Preventing undesirable events by forecasting the event, identifying the circumstances preceding the event, and taking corrective action so the event can be avoided (e.g., inflationary economic period)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Forecasting undesirable, yet unavoidable, events to preemptively lessen their impact (e.g., solar maximum w/ sunspots)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Profiting from forecasting (e.g., financial markets)</a:t>
            </a:r>
          </a:p>
        </p:txBody>
      </p:sp>
    </p:spTree>
    <p:extLst>
      <p:ext uri="{BB962C8B-B14F-4D97-AF65-F5344CB8AC3E}">
        <p14:creationId xmlns:p14="http://schemas.microsoft.com/office/powerpoint/2010/main" val="24057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7429-2C34-411B-84FD-86A378D5D084}" type="slidenum">
              <a:rPr lang="en-US" altLang="en-US"/>
              <a:pPr/>
              <a:t>59</a:t>
            </a:fld>
            <a:endParaRPr lang="en-US" altLang="en-US"/>
          </a:p>
        </p:txBody>
      </p:sp>
      <p:pic>
        <p:nvPicPr>
          <p:cNvPr id="75784" name="Picture 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5564" y="0"/>
            <a:ext cx="5000625" cy="6858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4081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9" y="178130"/>
            <a:ext cx="12002011" cy="63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73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Mostly Complete Chart of Neural Networks infographic">
            <a:extLst>
              <a:ext uri="{FF2B5EF4-FFF2-40B4-BE49-F238E27FC236}">
                <a16:creationId xmlns:a16="http://schemas.microsoft.com/office/drawing/2014/main" id="{9F157A6D-29B1-6841-A6C0-10E6EA85C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" b="1875"/>
          <a:stretch/>
        </p:blipFill>
        <p:spPr bwMode="auto">
          <a:xfrm>
            <a:off x="3186113" y="-17696"/>
            <a:ext cx="6243637" cy="68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7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0"/>
            <a:ext cx="5598844" cy="6626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4" y="95003"/>
            <a:ext cx="6501363" cy="67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02"/>
            <a:ext cx="6768935" cy="5581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30" y="1056904"/>
            <a:ext cx="6424551" cy="56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82" y="244602"/>
            <a:ext cx="8395852" cy="51559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400523"/>
            <a:ext cx="12192000" cy="1449628"/>
          </a:xfrm>
          <a:prstGeom prst="rect">
            <a:avLst/>
          </a:prstGeom>
          <a:solidFill>
            <a:srgbClr val="CC99FF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solidFill>
                  <a:srgbClr val="FF3300"/>
                </a:solidFill>
                <a:ea typeface="굴림" panose="020B0600000101010101" pitchFamily="34" charset="-127"/>
              </a:rPr>
              <a:t>Neural Network</a:t>
            </a:r>
            <a:r>
              <a:rPr lang="en-US" altLang="ko-KR" sz="1600" dirty="0">
                <a:ea typeface="굴림" panose="020B0600000101010101" pitchFamily="34" charset="-127"/>
              </a:rPr>
              <a:t> is a set of connected INPUT/OUTPUT UNITS, where each connection has a WEIGHT associated with it.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3300"/>
              </a:solidFill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solidFill>
                  <a:srgbClr val="FF3300"/>
                </a:solidFill>
                <a:ea typeface="굴림" panose="020B0600000101010101" pitchFamily="34" charset="-127"/>
              </a:rPr>
              <a:t>Neural Network</a:t>
            </a:r>
            <a:r>
              <a:rPr lang="en-US" altLang="ko-KR" sz="1600" dirty="0">
                <a:ea typeface="굴림" panose="020B0600000101010101" pitchFamily="34" charset="-127"/>
              </a:rPr>
              <a:t> learning is also called CONNECTIONIST learning due to the connections between units.</a:t>
            </a:r>
          </a:p>
          <a:p>
            <a:pPr>
              <a:lnSpc>
                <a:spcPct val="90000"/>
              </a:lnSpc>
            </a:pPr>
            <a:endParaRPr lang="en-US" altLang="ko-KR" sz="1600" b="1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34" charset="-127"/>
              </a:rPr>
              <a:t>Neural Network  </a:t>
            </a:r>
            <a:r>
              <a:rPr lang="en-US" altLang="ko-KR" sz="1600" dirty="0">
                <a:ea typeface="굴림" panose="020B0600000101010101" pitchFamily="34" charset="-127"/>
              </a:rPr>
              <a:t>learns by adjusting the weights so as to be able to correctly classify the training data and hence, after testing phase, to classify unknown data.</a:t>
            </a:r>
          </a:p>
        </p:txBody>
      </p:sp>
    </p:spTree>
    <p:extLst>
      <p:ext uri="{BB962C8B-B14F-4D97-AF65-F5344CB8AC3E}">
        <p14:creationId xmlns:p14="http://schemas.microsoft.com/office/powerpoint/2010/main" val="351846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1789</Words>
  <Application>Microsoft Office PowerPoint</Application>
  <PresentationFormat>Widescreen</PresentationFormat>
  <Paragraphs>396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맑은 고딕</vt:lpstr>
      <vt:lpstr>Arial</vt:lpstr>
      <vt:lpstr>Arial Black</vt:lpstr>
      <vt:lpstr>Calibri</vt:lpstr>
      <vt:lpstr>Calibri Light</vt:lpstr>
      <vt:lpstr>Cavolini</vt:lpstr>
      <vt:lpstr>굴림</vt:lpstr>
      <vt:lpstr>新細明體</vt:lpstr>
      <vt:lpstr>Tahoma</vt:lpstr>
      <vt:lpstr>Times New Roman</vt:lpstr>
      <vt:lpstr>Wingdings</vt:lpstr>
      <vt:lpstr>Office Theme</vt:lpstr>
      <vt:lpstr>Equation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MLP</vt:lpstr>
      <vt:lpstr>   Neural Network  Learning</vt:lpstr>
      <vt:lpstr>PowerPoint Presentation</vt:lpstr>
      <vt:lpstr>Steps in training the MLP</vt:lpstr>
      <vt:lpstr>Terminating Conditions</vt:lpstr>
      <vt:lpstr>PowerPoint Presentation</vt:lpstr>
      <vt:lpstr>Backpropagation Formulas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points are:</vt:lpstr>
      <vt:lpstr>Some other points</vt:lpstr>
      <vt:lpstr>Some other ‘by the way’ points</vt:lpstr>
      <vt:lpstr>Some other ‘by the way’ points</vt:lpstr>
      <vt:lpstr>Some other ‘by the way’ points</vt:lpstr>
      <vt:lpstr>So how the NN weights are adjusted?</vt:lpstr>
      <vt:lpstr>PowerPoint Presentation</vt:lpstr>
      <vt:lpstr>Example of Back propagation </vt:lpstr>
      <vt:lpstr>Net Input and Output Calculation</vt:lpstr>
      <vt:lpstr>Calculation of Error at Each Node</vt:lpstr>
      <vt:lpstr>Calculation of weights and Bias Updating</vt:lpstr>
      <vt:lpstr>Developing  a Neural Network–Based System</vt:lpstr>
      <vt:lpstr>Application</vt:lpstr>
      <vt:lpstr>Time Series Prediction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Rozaida Binti Ghazali</dc:creator>
  <cp:lastModifiedBy>Dr Salama</cp:lastModifiedBy>
  <cp:revision>12</cp:revision>
  <dcterms:created xsi:type="dcterms:W3CDTF">2020-12-09T18:36:04Z</dcterms:created>
  <dcterms:modified xsi:type="dcterms:W3CDTF">2023-10-05T06:23:25Z</dcterms:modified>
</cp:coreProperties>
</file>