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1" r:id="rId5"/>
    <p:sldId id="366" r:id="rId6"/>
    <p:sldId id="258" r:id="rId7"/>
    <p:sldId id="367" r:id="rId8"/>
    <p:sldId id="368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CAG Links" id="{DAF41278-79A8-4D8F-BE41-DBD3BC981782}">
          <p14:sldIdLst>
            <p14:sldId id="363"/>
          </p14:sldIdLst>
        </p14:section>
        <p14:section name="PowerPoint - Basics" id="{674916CE-C5C8-4434-9843-BA1B298F6B6D}">
          <p14:sldIdLst>
            <p14:sldId id="364"/>
          </p14:sldIdLst>
        </p14:section>
        <p14:section name="PowerPoint - Subtitles" id="{39857339-26FD-41B9-9E63-B2B5812A9773}">
          <p14:sldIdLst>
            <p14:sldId id="365"/>
          </p14:sldIdLst>
        </p14:section>
        <p14:section name="PowerPoint - Alt Text / Reading Order" id="{F66D7573-CB7E-47F8-A299-77FDC113F92E}">
          <p14:sldIdLst>
            <p14:sldId id="361"/>
            <p14:sldId id="366"/>
          </p14:sldIdLst>
        </p14:section>
        <p14:section name="PowerPoint - Contrast Checker" id="{F847130E-F9E8-4088-B3A9-38E5438F2067}">
          <p14:sldIdLst>
            <p14:sldId id="258"/>
          </p14:sldIdLst>
        </p14:section>
        <p14:section name="Contrast Checker" id="{67702B87-8D5A-4894-B193-DF26669DE3F5}">
          <p14:sldIdLst>
            <p14:sldId id="367"/>
          </p14:sldIdLst>
        </p14:section>
        <p14:section name="Color Blindness" id="{F9C2D65D-0C85-4BA9-AA48-394A173230C2}">
          <p14:sldIdLst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5" autoAdjust="0"/>
    <p:restoredTop sz="94663" autoAdjust="0"/>
  </p:normalViewPr>
  <p:slideViewPr>
    <p:cSldViewPr snapToGrid="0">
      <p:cViewPr varScale="1">
        <p:scale>
          <a:sx n="111" d="100"/>
          <a:sy n="111" d="100"/>
        </p:scale>
        <p:origin x="57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8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1627-17DB-4555-B906-99024D27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E62EF-854D-47F9-87D9-D39D0342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C191-40C1-4B88-B927-6DC3AF73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838C-F2BC-438A-BB9C-1030E794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54BC-840C-42E8-A611-76C1345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43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45FA-1056-463E-BF5C-63944630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C84B-22AF-4979-A044-06D311E5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4290-2B3E-4A19-BD28-48E7DD7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4BC4-F1F9-482C-91C4-2B416F4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CA77-D47C-4A3B-93BD-661CBDFA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37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1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7AE-921F-4344-ABE0-B309432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A85D-B247-4574-83E2-8B7B0448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05B8-49A9-457D-A3B4-3AC39BF5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E48F-7249-4C54-AD1E-E4FE4A3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15BA-A5EE-4C63-AC99-0E459C41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45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639-6020-4852-AE17-07D79B78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9A9B-699E-40A7-9946-0F99A521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DAF0-4271-4705-9A71-E309B222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98C3-6F8C-4A38-8849-AB22E9CA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D5E9D-7B74-444D-B474-108C8E07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24B7-20C0-4F1F-A381-A2D29E99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7491F-2166-4954-A7DF-0F3FE7D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F14DD-9D42-4599-A3D7-4C722562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38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6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1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0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8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1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3950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022CE-3FC1-FE6E-8151-05608A04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W3.org links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30628-C8E2-4698-A969-485CCE77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website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https://www.w3.org/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WCAG  Accessibility Standards/Guidelines  Updates</a:t>
            </a:r>
          </a:p>
          <a:p>
            <a:r>
              <a:rPr lang="en-US" dirty="0">
                <a:sym typeface="Wingdings" panose="05000000000000000000" pitchFamily="2" charset="2"/>
              </a:rPr>
              <a:t>WCAG  Accessibility  Teach and Advocate  Make Presentations and Meetings Accessible (Basics &amp; During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24135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C5CE-D9B4-25B3-1F68-DFA294AF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859"/>
            <a:ext cx="5257800" cy="435133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>
                <a:sym typeface="Wingdings" panose="05000000000000000000" pitchFamily="2" charset="2"/>
              </a:rPr>
              <a:t> Accessibility</a:t>
            </a:r>
          </a:p>
          <a:p>
            <a:r>
              <a:rPr lang="en-US" dirty="0">
                <a:sym typeface="Wingdings" panose="05000000000000000000" pitchFamily="2" charset="2"/>
              </a:rPr>
              <a:t>You can turn it on and off</a:t>
            </a:r>
          </a:p>
          <a:p>
            <a:r>
              <a:rPr lang="en-US" dirty="0">
                <a:sym typeface="Wingdings" panose="05000000000000000000" pitchFamily="2" charset="2"/>
              </a:rPr>
              <a:t>Good Help section</a:t>
            </a:r>
          </a:p>
          <a:p>
            <a:r>
              <a:rPr lang="en-US" dirty="0">
                <a:sym typeface="Wingdings" panose="05000000000000000000" pitchFamily="2" charset="2"/>
              </a:rPr>
              <a:t>Use the color filter system tool</a:t>
            </a:r>
            <a:endParaRPr lang="pl-PL" dirty="0"/>
          </a:p>
        </p:txBody>
      </p:sp>
      <p:pic>
        <p:nvPicPr>
          <p:cNvPr id="7" name="Picture 6" descr="A picture showcasing that the Accessibility checker is available both on Windows and Mac">
            <a:extLst>
              <a:ext uri="{FF2B5EF4-FFF2-40B4-BE49-F238E27FC236}">
                <a16:creationId xmlns:a16="http://schemas.microsoft.com/office/drawing/2014/main" id="{534A67CD-DB1C-8843-C77C-A1C0159E9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5942" y="965859"/>
            <a:ext cx="4137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B80-95EC-C1FC-4131-14FF5C99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just a preview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FB4A-E748-4BB9-7AB6-2B92C1E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to me trying to speak English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09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 descr="The first box explains what a pictogram is.&#10;">
            <a:extLst>
              <a:ext uri="{FF2B5EF4-FFF2-40B4-BE49-F238E27FC236}">
                <a16:creationId xmlns:a16="http://schemas.microsoft.com/office/drawing/2014/main" id="{0FE63B7B-A80A-0A00-2D5B-ACCD5672B4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807719" y="766618"/>
            <a:ext cx="9975245" cy="1048818"/>
            <a:chOff x="0" y="259080"/>
            <a:chExt cx="9975245" cy="1687740"/>
          </a:xfrm>
        </p:grpSpPr>
        <p:sp>
          <p:nvSpPr>
            <p:cNvPr id="10" name="BG">
              <a:extLst>
                <a:ext uri="{FF2B5EF4-FFF2-40B4-BE49-F238E27FC236}">
                  <a16:creationId xmlns:a16="http://schemas.microsoft.com/office/drawing/2014/main" id="{8BAF60ED-E072-B333-CAFD-73FADBD49292}"/>
                </a:ext>
              </a:extLst>
            </p:cNvPr>
            <p:cNvSpPr/>
            <p:nvPr/>
          </p:nvSpPr>
          <p:spPr>
            <a:xfrm>
              <a:off x="0" y="259080"/>
              <a:ext cx="9975245" cy="16877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Txt">
              <a:extLst>
                <a:ext uri="{FF2B5EF4-FFF2-40B4-BE49-F238E27FC236}">
                  <a16:creationId xmlns:a16="http://schemas.microsoft.com/office/drawing/2014/main" id="{E4BD95A0-8835-6205-DE5E-F62D3A9592CB}"/>
                </a:ext>
              </a:extLst>
            </p:cNvPr>
            <p:cNvSpPr txBox="1"/>
            <p:nvPr/>
          </p:nvSpPr>
          <p:spPr>
            <a:xfrm>
              <a:off x="601317" y="833159"/>
              <a:ext cx="9126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1. A pictogram is a chart that uses pictures to represent data.</a:t>
              </a:r>
              <a:endParaRPr lang="pl-PL" dirty="0"/>
            </a:p>
          </p:txBody>
        </p:sp>
      </p:grpSp>
      <p:grpSp>
        <p:nvGrpSpPr>
          <p:cNvPr id="15" name="Group 3">
            <a:extLst>
              <a:ext uri="{FF2B5EF4-FFF2-40B4-BE49-F238E27FC236}">
                <a16:creationId xmlns:a16="http://schemas.microsoft.com/office/drawing/2014/main" id="{B3494233-FF2C-4BA6-BA9D-DA601367DD38}"/>
              </a:ext>
            </a:extLst>
          </p:cNvPr>
          <p:cNvGrpSpPr/>
          <p:nvPr/>
        </p:nvGrpSpPr>
        <p:grpSpPr>
          <a:xfrm>
            <a:off x="807719" y="4766513"/>
            <a:ext cx="9975245" cy="1048818"/>
            <a:chOff x="0" y="4602120"/>
            <a:chExt cx="9975245" cy="1687740"/>
          </a:xfrm>
        </p:grpSpPr>
        <p:sp>
          <p:nvSpPr>
            <p:cNvPr id="12" name="BG">
              <a:extLst>
                <a:ext uri="{FF2B5EF4-FFF2-40B4-BE49-F238E27FC236}">
                  <a16:creationId xmlns:a16="http://schemas.microsoft.com/office/drawing/2014/main" id="{E53EC387-D4D8-6475-EC97-B89A6E058746}"/>
                </a:ext>
              </a:extLst>
            </p:cNvPr>
            <p:cNvSpPr/>
            <p:nvPr/>
          </p:nvSpPr>
          <p:spPr>
            <a:xfrm>
              <a:off x="0" y="4602120"/>
              <a:ext cx="9975245" cy="16877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Txt">
              <a:extLst>
                <a:ext uri="{FF2B5EF4-FFF2-40B4-BE49-F238E27FC236}">
                  <a16:creationId xmlns:a16="http://schemas.microsoft.com/office/drawing/2014/main" id="{E10F05F7-E201-729F-F161-D2696F52E8B9}"/>
                </a:ext>
              </a:extLst>
            </p:cNvPr>
            <p:cNvSpPr txBox="1"/>
            <p:nvPr/>
          </p:nvSpPr>
          <p:spPr>
            <a:xfrm>
              <a:off x="601317" y="5122824"/>
              <a:ext cx="9243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  <a:effectLst/>
                </a:rPr>
                <a:t>3. Two basic ways to use pictograms</a:t>
              </a:r>
              <a:endParaRPr lang="en-US" i="0" dirty="0">
                <a:solidFill>
                  <a:srgbClr val="3C3C3C"/>
                </a:solidFill>
                <a:effectLst/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29B79A06-CBED-DB34-7E18-5E9E8D61F250}"/>
              </a:ext>
            </a:extLst>
          </p:cNvPr>
          <p:cNvGrpSpPr/>
          <p:nvPr/>
        </p:nvGrpSpPr>
        <p:grpSpPr>
          <a:xfrm>
            <a:off x="807719" y="2714710"/>
            <a:ext cx="9975245" cy="1048818"/>
            <a:chOff x="171118" y="2430600"/>
            <a:chExt cx="9975245" cy="1687740"/>
          </a:xfrm>
        </p:grpSpPr>
        <p:sp>
          <p:nvSpPr>
            <p:cNvPr id="11" name="BG">
              <a:extLst>
                <a:ext uri="{FF2B5EF4-FFF2-40B4-BE49-F238E27FC236}">
                  <a16:creationId xmlns:a16="http://schemas.microsoft.com/office/drawing/2014/main" id="{068DA88A-5C75-3D7B-0B52-C4724DF81B78}"/>
                </a:ext>
              </a:extLst>
            </p:cNvPr>
            <p:cNvSpPr/>
            <p:nvPr/>
          </p:nvSpPr>
          <p:spPr>
            <a:xfrm>
              <a:off x="171118" y="2430600"/>
              <a:ext cx="9975245" cy="16877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Txt">
              <a:extLst>
                <a:ext uri="{FF2B5EF4-FFF2-40B4-BE49-F238E27FC236}">
                  <a16:creationId xmlns:a16="http://schemas.microsoft.com/office/drawing/2014/main" id="{3E68373E-4B16-FC96-E044-6DFEEEDFE272}"/>
                </a:ext>
              </a:extLst>
            </p:cNvPr>
            <p:cNvSpPr txBox="1"/>
            <p:nvPr/>
          </p:nvSpPr>
          <p:spPr>
            <a:xfrm>
              <a:off x="772435" y="2956037"/>
              <a:ext cx="9359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2. Pictograms can </a:t>
              </a:r>
              <a:r>
                <a:rPr lang="en-US" u="sng" dirty="0"/>
                <a:t>make your data more memorable</a:t>
              </a:r>
              <a:r>
                <a:rPr lang="en-US" dirty="0"/>
                <a:t>. </a:t>
              </a:r>
              <a:endParaRPr lang="en-US" b="0" i="0" dirty="0">
                <a:solidFill>
                  <a:srgbClr val="3C3C3C"/>
                </a:solidFill>
                <a:effectLst/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1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DCE2E-5F05-1A9F-67C7-1A231670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710" y="350982"/>
            <a:ext cx="4617027" cy="3078018"/>
          </a:xfrm>
          <a:prstGeom prst="rect">
            <a:avLst/>
          </a:prstGeom>
        </p:spPr>
      </p:pic>
      <p:pic>
        <p:nvPicPr>
          <p:cNvPr id="4" name="Picture 3" descr="One wing of a plane on a blue sky">
            <a:extLst>
              <a:ext uri="{FF2B5EF4-FFF2-40B4-BE49-F238E27FC236}">
                <a16:creationId xmlns:a16="http://schemas.microsoft.com/office/drawing/2014/main" id="{DC16D562-490B-0DB4-3750-80374D4C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1756" y="344160"/>
            <a:ext cx="4617027" cy="30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76EB6C-3069-21B7-BC04-49A8FF4C8048}"/>
              </a:ext>
            </a:extLst>
          </p:cNvPr>
          <p:cNvSpPr/>
          <p:nvPr/>
        </p:nvSpPr>
        <p:spPr>
          <a:xfrm>
            <a:off x="518160" y="2438340"/>
            <a:ext cx="10866120" cy="38786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Text one is there!</a:t>
            </a:r>
            <a:endParaRPr lang="pl-PL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3492-E9E6-31AC-3110-3F14C8A4CC06}"/>
              </a:ext>
            </a:extLst>
          </p:cNvPr>
          <p:cNvSpPr txBox="1"/>
          <p:nvPr/>
        </p:nvSpPr>
        <p:spPr>
          <a:xfrm>
            <a:off x="1593004" y="541050"/>
            <a:ext cx="9005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Text one is there!</a:t>
            </a:r>
            <a:endParaRPr lang="pl-PL" sz="9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1D65-0EE2-B89B-D27D-CE28D2A9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Just watch the Lecture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1D65-0EE2-B89B-D27D-CE28D2A9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Just watch the Lecture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6806"/>
      </p:ext>
    </p:extLst>
  </p:cSld>
  <p:clrMapOvr>
    <a:masterClrMapping/>
  </p:clrMapOvr>
</p:sld>
</file>

<file path=ppt/theme/theme1.xml><?xml version="1.0" encoding="utf-8"?>
<a:theme xmlns:a="http://schemas.openxmlformats.org/drawingml/2006/main" name="ADDITIO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DITIONAL" id="{50460FA4-3E91-4176-B1D9-8A6D7340B86C}" vid="{F5470DEF-42BF-4515-B185-CAA72F4940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187</TotalTime>
  <Words>127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ADDITIONAL</vt:lpstr>
      <vt:lpstr>W3.org links</vt:lpstr>
      <vt:lpstr>PowerPoint Presentation</vt:lpstr>
      <vt:lpstr>This is just a preview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WC.org links</dc:title>
  <dc:creator>Andrew P</dc:creator>
  <cp:lastModifiedBy>Andrew P</cp:lastModifiedBy>
  <cp:revision>4</cp:revision>
  <dcterms:created xsi:type="dcterms:W3CDTF">2022-08-03T07:52:56Z</dcterms:created>
  <dcterms:modified xsi:type="dcterms:W3CDTF">2023-08-09T06:45:48Z</dcterms:modified>
</cp:coreProperties>
</file>