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E15"/>
    <a:srgbClr val="311F25"/>
    <a:srgbClr val="933E22"/>
    <a:srgbClr val="CD511F"/>
    <a:srgbClr val="000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752582825941105E-2"/>
          <c:y val="1.1353547182348038E-2"/>
          <c:w val="0.9403615229256439"/>
          <c:h val="0.936021394623477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ln w="38100" cap="rnd">
              <a:solidFill>
                <a:srgbClr val="F65E1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52-45B1-9580-B021B74C4E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ln w="28575" cap="rnd">
              <a:solidFill>
                <a:srgbClr val="311F25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52-45B1-9580-B021B74C4E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rgbClr val="933E2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52-45B1-9580-B021B74C4E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169439"/>
        <c:axId val="332169855"/>
      </c:lineChart>
      <c:catAx>
        <c:axId val="332169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855"/>
        <c:crosses val="autoZero"/>
        <c:auto val="1"/>
        <c:lblAlgn val="ctr"/>
        <c:lblOffset val="100"/>
        <c:noMultiLvlLbl val="0"/>
      </c:catAx>
      <c:valAx>
        <c:axId val="332169855"/>
        <c:scaling>
          <c:orientation val="minMax"/>
          <c:min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33216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41D-4CBF-A7F8-289096DA9C1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41D-4CBF-A7F8-289096DA9C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6500</c:v>
                </c:pt>
                <c:pt idx="1">
                  <c:v>6700</c:v>
                </c:pt>
                <c:pt idx="2">
                  <c:v>6200</c:v>
                </c:pt>
                <c:pt idx="3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5000</c:v>
                </c:pt>
                <c:pt idx="1">
                  <c:v>3550</c:v>
                </c:pt>
                <c:pt idx="2">
                  <c:v>4020</c:v>
                </c:pt>
                <c:pt idx="3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5530</c:v>
                </c:pt>
                <c:pt idx="1">
                  <c:v>4800</c:v>
                </c:pt>
                <c:pt idx="2">
                  <c:v>4400</c:v>
                </c:pt>
                <c:pt idx="3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0689890210942"/>
          <c:y val="4.6326685526620226E-2"/>
          <c:w val="0.88182572179583618"/>
          <c:h val="0.88988651336152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T-Shirt</c:v>
                </c:pt>
              </c:strCache>
            </c:strRef>
          </c:tx>
          <c:spPr>
            <a:solidFill>
              <a:srgbClr val="F65E1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-18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Sheet1!$B$5</c:f>
              <c:numCache>
                <c:formatCode>General</c:formatCode>
                <c:ptCount val="1"/>
                <c:pt idx="0">
                  <c:v>7400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D-4CBF-A7F8-289096DA9C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Hoodies</c:v>
                </c:pt>
              </c:strCache>
            </c:strRef>
          </c:tx>
          <c:spPr>
            <a:solidFill>
              <a:srgbClr val="933E22"/>
            </a:solidFill>
            <a:ln>
              <a:noFill/>
            </a:ln>
            <a:effectLst/>
          </c:spPr>
          <c:invertIfNegative val="0"/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Sheet1!$C$5</c:f>
              <c:numCache>
                <c:formatCode>General</c:formatCode>
                <c:ptCount val="1"/>
                <c:pt idx="0">
                  <c:v>4020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1D-4CBF-A7F8-289096DA9C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Socks</c:v>
                </c:pt>
              </c:strCache>
            </c:strRef>
          </c:tx>
          <c:spPr>
            <a:solidFill>
              <a:srgbClr val="311F25"/>
            </a:solidFill>
            <a:ln>
              <a:noFill/>
            </a:ln>
            <a:effectLst/>
          </c:spPr>
          <c:invertIfNegative val="0"/>
          <c:cat>
            <c:numRef>
              <c:f>Sheet1!$A$5</c:f>
              <c:numCache>
                <c:formatCode>General</c:formatCode>
                <c:ptCount val="1"/>
                <c:pt idx="0">
                  <c:v>2027</c:v>
                </c:pt>
              </c:numCache>
            </c:numRef>
          </c:cat>
          <c:val>
            <c:numRef>
              <c:f>Sheet1!$D$5</c:f>
              <c:numCache>
                <c:formatCode>General</c:formatCode>
                <c:ptCount val="1"/>
                <c:pt idx="0">
                  <c:v>4900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1D-4CBF-A7F8-289096DA9C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900735"/>
        <c:axId val="742908223"/>
      </c:barChart>
      <c:catAx>
        <c:axId val="742900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8223"/>
        <c:crosses val="autoZero"/>
        <c:auto val="1"/>
        <c:lblAlgn val="ctr"/>
        <c:lblOffset val="100"/>
        <c:noMultiLvlLbl val="0"/>
      </c:catAx>
      <c:valAx>
        <c:axId val="74290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65E15">
                  <a:alpha val="14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-18"/>
                <a:ea typeface="+mn-ea"/>
                <a:cs typeface="+mn-cs"/>
              </a:defRPr>
            </a:pPr>
            <a:endParaRPr lang="en-US"/>
          </a:p>
        </c:txPr>
        <c:crossAx val="742900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6ED4844-FEC9-4963-8968-5B85B8656B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59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1E36-3AE6-402C-A1F8-90C27865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80D-5AA9-44DB-8B2D-3314BB26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8025-3022-429F-9A41-9EF621F75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9361A-45DD-48A6-BEE7-D96AADD5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BA6E-C19A-451C-A97A-C6AEF90C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1AFE4-7D9F-4B26-A272-BD7B20C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8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8E17-0CDE-4A66-A4D2-7F92BA73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AAB30-B850-4127-AA71-364EA9080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6F0EF-0200-4EC9-B0A9-D1AA6E59A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44D8-E504-4C69-A538-2B14528A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81E0-B7FB-478E-9700-180B81A7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76FB-496E-43C9-A536-656AFE0A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470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1692-B6B2-45EA-890D-C52F4694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D1F4-561A-4B89-AEFB-ADE311CB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EE49-DE6C-4BAF-90F8-8DD64603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7EB9-8AD8-4CE8-91FE-CC68BDC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5CD1-D362-44E5-92E6-042B25AB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80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819D-A2D3-42FA-BFCB-D1526F3FE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0B29-1511-40F0-B29B-1E2872D1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4793-1035-416A-8E4C-6839E752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A46-B6AA-474A-9DBC-4085F1FE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95FB-D7D8-48D4-B4BD-C1256C7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8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6CE0-7DCC-4F5E-87EB-21E1F949E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FD48-4110-4726-A874-14ED7D430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416D-C7C5-4C61-994B-C38575A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76816-1360-4B15-A67A-5A644AC3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E5AE-7FEC-44CC-874A-DFE4C9C2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2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1C2D-9AE4-41FD-AEBE-24CDA63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D4DEF6C-FAC1-4DAA-8C83-0687AFEFEB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3900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9BC5A89-A77A-4105-AA98-1622DD30EC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17695" y="3733801"/>
            <a:ext cx="3356610" cy="2477134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E20ADE99-BE3C-41BD-B3E7-FD1323E4F2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1490" y="3733801"/>
            <a:ext cx="3356610" cy="247713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633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56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37EF-7C5F-4C10-A54E-989695AF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5593-1E49-4914-86B9-1E4AAB16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0315-6A4A-43DC-8889-C28D7BB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8036D-BC8F-49F8-B8CD-997099C4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6FE-23C4-4A7C-9F4A-5479A6E8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9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D8FF-43A3-4682-80D6-EB0EAC69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13039-B1D9-44DF-9776-0E7774FA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11A3E-F655-4D8B-A634-C3DE5C1E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9CE7-4DF4-4266-BB54-E1F5CF2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489-A279-423F-96B2-A71BD6A2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6B95-0910-4A34-8B5A-D52BC9B3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F0EB-43C7-4A7B-AFFF-E026059C6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98B4-15F4-4574-8365-F4D94DD20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127C7-AE27-4639-A026-A31746F5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14C9-6A6E-4A19-A8FE-43BE515D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CA49-6C47-4483-974D-6D0A3A7E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26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396F-9894-4453-9611-053B93AC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B93-D423-416A-9DF8-666A250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37EC-98FA-495E-9CA9-EBA16419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96945-5935-4E20-9232-0D60E8C1F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9DF64-3690-46AD-8CFD-EDF3B880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EDDFC-267E-4C2B-8CAC-409A7A56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216E6-C542-4273-8AE2-CFF02C8A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F7379-5DED-4DCE-A9BC-8403E3AD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A8D1-0289-4E9D-A4FE-E5FBF9DF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5430D-EC9A-45B4-AA7A-E4A67586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90C4A-1CC6-4356-974D-F970F5E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7C1D-7B94-4498-ADDC-5AA4CC10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568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49166-BF02-4794-B420-0F5C87BC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1A5F9-9E71-4EF6-BE04-A59714C5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8F521-9020-49FB-A089-2FDBB59E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9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CB818-CE9B-4AF2-B1C8-1BE0DA0B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4997-248A-410B-8284-3D331CF6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C13A-E4C6-43C5-A88E-59B0F40B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B6FE8-6CD4-4DD5-ADBC-EA20A493C753}" type="datetimeFigureOut">
              <a:rPr lang="pl-PL" smtClean="0"/>
              <a:t>08.08.2023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0A50-0ADB-490E-9F0B-A685F5D13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08C89-49E2-4E28-962F-5C2688A22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75F5E-28BD-4CD2-AE2B-AF38C87E4F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7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in a living room&#10;&#10;Description automatically generated with low confidence">
            <a:extLst>
              <a:ext uri="{FF2B5EF4-FFF2-40B4-BE49-F238E27FC236}">
                <a16:creationId xmlns:a16="http://schemas.microsoft.com/office/drawing/2014/main" id="{6BE2A123-B81D-43DE-B100-040A398564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03B74-EFA4-4626-A4A6-1C24D3F19893}"/>
              </a:ext>
            </a:extLst>
          </p:cNvPr>
          <p:cNvSpPr/>
          <p:nvPr/>
        </p:nvSpPr>
        <p:spPr>
          <a:xfrm>
            <a:off x="1341120" y="1371600"/>
            <a:ext cx="5326380" cy="4114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BF3A9-3293-4DFC-99E9-6F12F2D51601}"/>
              </a:ext>
            </a:extLst>
          </p:cNvPr>
          <p:cNvSpPr/>
          <p:nvPr/>
        </p:nvSpPr>
        <p:spPr>
          <a:xfrm>
            <a:off x="2061210" y="4179570"/>
            <a:ext cx="2110740" cy="571500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Montserrat" panose="00000500000000000000" pitchFamily="2" charset="-18"/>
              </a:rPr>
              <a:t>LEARN MORE</a:t>
            </a:r>
            <a:endParaRPr lang="pl-PL" sz="1600" b="1" dirty="0">
              <a:latin typeface="Montserrat" panose="00000500000000000000" pitchFamily="2" charset="-1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1224-165F-40AF-AB2E-480FA581BDFC}"/>
              </a:ext>
            </a:extLst>
          </p:cNvPr>
          <p:cNvSpPr txBox="1"/>
          <p:nvPr/>
        </p:nvSpPr>
        <p:spPr>
          <a:xfrm>
            <a:off x="1920240" y="207826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</a:t>
            </a:r>
          </a:p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12922-8232-43F5-BD19-09EF1030473B}"/>
              </a:ext>
            </a:extLst>
          </p:cNvPr>
          <p:cNvSpPr/>
          <p:nvPr/>
        </p:nvSpPr>
        <p:spPr>
          <a:xfrm>
            <a:off x="2130334" y="1177289"/>
            <a:ext cx="1873976" cy="194311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59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BC84E0CA-8A0B-4627-B198-D2129DCEBB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2" b="25402"/>
          <a:stretch>
            <a:fillRect/>
          </a:stretch>
        </p:blipFill>
        <p:spPr/>
      </p:pic>
      <p:pic>
        <p:nvPicPr>
          <p:cNvPr id="11" name="Picture Placeholder 10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8737AFCF-B19F-4BC6-8625-EE520903D19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pic>
        <p:nvPicPr>
          <p:cNvPr id="13" name="Picture Placeholder 12" descr="A person's legs in socks&#10;&#10;Description automatically generated with low confidence">
            <a:extLst>
              <a:ext uri="{FF2B5EF4-FFF2-40B4-BE49-F238E27FC236}">
                <a16:creationId xmlns:a16="http://schemas.microsoft.com/office/drawing/2014/main" id="{AB37E2D2-A788-4DCE-93BE-03D3D55D0C4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479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08A4A-3582-4522-986A-D763666CF666}"/>
              </a:ext>
            </a:extLst>
          </p:cNvPr>
          <p:cNvSpPr txBox="1"/>
          <p:nvPr/>
        </p:nvSpPr>
        <p:spPr>
          <a:xfrm>
            <a:off x="723900" y="102763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ABCB4-8480-4C6A-A6ED-D904D608FF6C}"/>
              </a:ext>
            </a:extLst>
          </p:cNvPr>
          <p:cNvSpPr txBox="1"/>
          <p:nvPr/>
        </p:nvSpPr>
        <p:spPr>
          <a:xfrm>
            <a:off x="723900" y="177696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Montserrat" panose="00000500000000000000" pitchFamily="2" charset="-18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495ADF-A8A2-415A-86D5-0691267BB80B}"/>
              </a:ext>
            </a:extLst>
          </p:cNvPr>
          <p:cNvGrpSpPr/>
          <p:nvPr/>
        </p:nvGrpSpPr>
        <p:grpSpPr>
          <a:xfrm>
            <a:off x="723900" y="5341620"/>
            <a:ext cx="3356610" cy="869315"/>
            <a:chOff x="723900" y="5341620"/>
            <a:chExt cx="3356610" cy="869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8262F9-410A-4AB6-90B2-D4F011422885}"/>
                </a:ext>
              </a:extLst>
            </p:cNvPr>
            <p:cNvSpPr/>
            <p:nvPr/>
          </p:nvSpPr>
          <p:spPr>
            <a:xfrm>
              <a:off x="72390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24F212-1450-4290-B898-0C59B7032BAA}"/>
                </a:ext>
              </a:extLst>
            </p:cNvPr>
            <p:cNvSpPr txBox="1"/>
            <p:nvPr/>
          </p:nvSpPr>
          <p:spPr>
            <a:xfrm>
              <a:off x="847089" y="5376167"/>
              <a:ext cx="1555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T-shirts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C06FB1-AE41-4CF2-899F-84541C15C090}"/>
                </a:ext>
              </a:extLst>
            </p:cNvPr>
            <p:cNvSpPr txBox="1"/>
            <p:nvPr/>
          </p:nvSpPr>
          <p:spPr>
            <a:xfrm>
              <a:off x="847089" y="5714721"/>
              <a:ext cx="2320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Best selling product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B7170E-5A76-4D29-A683-DD282D0EE6FD}"/>
              </a:ext>
            </a:extLst>
          </p:cNvPr>
          <p:cNvGrpSpPr/>
          <p:nvPr/>
        </p:nvGrpSpPr>
        <p:grpSpPr>
          <a:xfrm>
            <a:off x="4417695" y="5341620"/>
            <a:ext cx="3356610" cy="869315"/>
            <a:chOff x="4417695" y="5341620"/>
            <a:chExt cx="3356610" cy="8693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EEB8D3-C3B6-422A-A379-3FDE80EAA17A}"/>
                </a:ext>
              </a:extLst>
            </p:cNvPr>
            <p:cNvSpPr/>
            <p:nvPr/>
          </p:nvSpPr>
          <p:spPr>
            <a:xfrm>
              <a:off x="4417695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EF76BC-C600-487A-BD78-8AC1716D4896}"/>
                </a:ext>
              </a:extLst>
            </p:cNvPr>
            <p:cNvSpPr txBox="1"/>
            <p:nvPr/>
          </p:nvSpPr>
          <p:spPr>
            <a:xfrm>
              <a:off x="4472302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Sweatshirts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C24950-D93C-4EF4-B4DE-41D8427EDFF2}"/>
                </a:ext>
              </a:extLst>
            </p:cNvPr>
            <p:cNvSpPr txBox="1"/>
            <p:nvPr/>
          </p:nvSpPr>
          <p:spPr>
            <a:xfrm>
              <a:off x="4472302" y="5717896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One of our staple products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CC9FAC-350F-4E61-97BE-5BD84A84A68E}"/>
              </a:ext>
            </a:extLst>
          </p:cNvPr>
          <p:cNvGrpSpPr/>
          <p:nvPr/>
        </p:nvGrpSpPr>
        <p:grpSpPr>
          <a:xfrm>
            <a:off x="8111490" y="5341620"/>
            <a:ext cx="3356610" cy="869315"/>
            <a:chOff x="8111490" y="5341620"/>
            <a:chExt cx="3356610" cy="869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B522A-CBAD-4420-9274-0783B91C6847}"/>
                </a:ext>
              </a:extLst>
            </p:cNvPr>
            <p:cNvSpPr/>
            <p:nvPr/>
          </p:nvSpPr>
          <p:spPr>
            <a:xfrm>
              <a:off x="8111490" y="5341620"/>
              <a:ext cx="3356610" cy="869315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solidFill>
                  <a:srgbClr val="000F25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C9584C-25F6-404D-9525-16871FD24CC8}"/>
                </a:ext>
              </a:extLst>
            </p:cNvPr>
            <p:cNvSpPr txBox="1"/>
            <p:nvPr/>
          </p:nvSpPr>
          <p:spPr>
            <a:xfrm>
              <a:off x="8111490" y="5376167"/>
              <a:ext cx="1928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Socks</a:t>
              </a:r>
              <a:endParaRPr lang="pl-PL" sz="1600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66E878-BA11-4459-862F-022997330A50}"/>
                </a:ext>
              </a:extLst>
            </p:cNvPr>
            <p:cNvSpPr txBox="1"/>
            <p:nvPr/>
          </p:nvSpPr>
          <p:spPr>
            <a:xfrm>
              <a:off x="8111490" y="5714720"/>
              <a:ext cx="2934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Supplementary sales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92F9DE-1DDB-4AE8-A959-2EC58E8ED37F}"/>
              </a:ext>
            </a:extLst>
          </p:cNvPr>
          <p:cNvGrpSpPr/>
          <p:nvPr/>
        </p:nvGrpSpPr>
        <p:grpSpPr>
          <a:xfrm>
            <a:off x="8111490" y="384809"/>
            <a:ext cx="3356610" cy="2561591"/>
            <a:chOff x="8111490" y="384809"/>
            <a:chExt cx="3356610" cy="2561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B97A60-0365-44FA-8693-D0701C412584}"/>
                </a:ext>
              </a:extLst>
            </p:cNvPr>
            <p:cNvSpPr/>
            <p:nvPr/>
          </p:nvSpPr>
          <p:spPr>
            <a:xfrm>
              <a:off x="8111490" y="384809"/>
              <a:ext cx="3356610" cy="2561591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C4E6B9-1E34-4F2E-8587-8A3D7191C611}"/>
                </a:ext>
              </a:extLst>
            </p:cNvPr>
            <p:cNvSpPr txBox="1"/>
            <p:nvPr/>
          </p:nvSpPr>
          <p:spPr>
            <a:xfrm>
              <a:off x="9316719" y="659906"/>
              <a:ext cx="192278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  <a:latin typeface="Montserrat ExtraBold" panose="00000900000000000000" pitchFamily="2" charset="-18"/>
                </a:rPr>
                <a:t>18</a:t>
              </a:r>
              <a:endParaRPr lang="pl-PL" sz="6600" dirty="0">
                <a:solidFill>
                  <a:schemeClr val="bg1"/>
                </a:solidFill>
                <a:latin typeface="Montserrat ExtraBold" panose="00000900000000000000" pitchFamily="2" charset="-1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4BBA6A-937B-46DD-978F-730F6B78E387}"/>
                </a:ext>
              </a:extLst>
            </p:cNvPr>
            <p:cNvSpPr txBox="1"/>
            <p:nvPr/>
          </p:nvSpPr>
          <p:spPr>
            <a:xfrm>
              <a:off x="8253095" y="1776964"/>
              <a:ext cx="3032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New markets reached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2026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187550E-F3C5-4F31-8393-2BCDE361B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144" y="783281"/>
              <a:ext cx="869315" cy="869315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CA349A8-C2A1-4764-9DEE-5240EECF763E}"/>
              </a:ext>
            </a:extLst>
          </p:cNvPr>
          <p:cNvSpPr txBox="1"/>
          <p:nvPr/>
        </p:nvSpPr>
        <p:spPr>
          <a:xfrm>
            <a:off x="784222" y="58483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813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30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566B9-B910-4A31-AC1B-F7625F2919F4}"/>
              </a:ext>
            </a:extLst>
          </p:cNvPr>
          <p:cNvSpPr txBox="1"/>
          <p:nvPr/>
        </p:nvSpPr>
        <p:spPr>
          <a:xfrm>
            <a:off x="2526031" y="94635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Welcome to SuperClothes.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AF006-BD8A-42FC-BF12-4E7480D171E5}"/>
              </a:ext>
            </a:extLst>
          </p:cNvPr>
          <p:cNvSpPr txBox="1"/>
          <p:nvPr/>
        </p:nvSpPr>
        <p:spPr>
          <a:xfrm>
            <a:off x="2810510" y="1695684"/>
            <a:ext cx="6570980" cy="116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Lorem ipsum dolor sit amet, consectetur adipiscing elit, sed do eiusmod tempor incididunt ut labore et dolore magna aliqua. Ut enim ad minim veniam, quis nostrud exercitation</a:t>
            </a:r>
            <a:r>
              <a:rPr lang="en-US" sz="1600" b="0" i="0" dirty="0">
                <a:solidFill>
                  <a:srgbClr val="000F25"/>
                </a:solidFill>
                <a:effectLst/>
                <a:latin typeface="Open Sans" panose="020B0606030504020204" pitchFamily="34" charset="0"/>
              </a:rPr>
              <a:t>.</a:t>
            </a:r>
            <a:endParaRPr lang="pl-PL" sz="1600" dirty="0">
              <a:solidFill>
                <a:srgbClr val="000F25"/>
              </a:solidFill>
              <a:latin typeface="Montserrat" panose="00000500000000000000" pitchFamily="2" charset="-1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EE5D7-9104-41D7-8D3C-A6F555EECE06}"/>
              </a:ext>
            </a:extLst>
          </p:cNvPr>
          <p:cNvSpPr txBox="1"/>
          <p:nvPr/>
        </p:nvSpPr>
        <p:spPr>
          <a:xfrm>
            <a:off x="4251960" y="503550"/>
            <a:ext cx="368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65E15"/>
                </a:solidFill>
                <a:latin typeface="Montserrat ExtraBold" panose="00000900000000000000" pitchFamily="2" charset="-18"/>
              </a:rPr>
              <a:t>PROGRESS</a:t>
            </a:r>
            <a:endParaRPr lang="pl-PL" sz="2000" dirty="0">
              <a:solidFill>
                <a:srgbClr val="F65E1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06946-A16F-4021-8926-7D07FAB11F5F}"/>
              </a:ext>
            </a:extLst>
          </p:cNvPr>
          <p:cNvSpPr/>
          <p:nvPr/>
        </p:nvSpPr>
        <p:spPr>
          <a:xfrm>
            <a:off x="1591994" y="5342690"/>
            <a:ext cx="9008012" cy="2641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65E15"/>
              </a:gs>
              <a:gs pos="100000">
                <a:srgbClr val="000F2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B4F27D-48E5-488F-B91C-2D119602DA35}"/>
              </a:ext>
            </a:extLst>
          </p:cNvPr>
          <p:cNvGrpSpPr/>
          <p:nvPr/>
        </p:nvGrpSpPr>
        <p:grpSpPr>
          <a:xfrm>
            <a:off x="4002127" y="3231781"/>
            <a:ext cx="1840330" cy="2918124"/>
            <a:chOff x="4002127" y="3231781"/>
            <a:chExt cx="1840330" cy="2918124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F2C54575-FE6C-42DE-8E3B-86511C231A8C}"/>
                </a:ext>
              </a:extLst>
            </p:cNvPr>
            <p:cNvSpPr/>
            <p:nvPr/>
          </p:nvSpPr>
          <p:spPr>
            <a:xfrm rot="5400000">
              <a:off x="4024214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CD51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D5F7168-8A26-41A3-A841-4D4435343B90}"/>
                </a:ext>
              </a:extLst>
            </p:cNvPr>
            <p:cNvSpPr/>
            <p:nvPr/>
          </p:nvSpPr>
          <p:spPr>
            <a:xfrm rot="5400000">
              <a:off x="4636666" y="5189468"/>
              <a:ext cx="571252" cy="571252"/>
            </a:xfrm>
            <a:prstGeom prst="ellipse">
              <a:avLst/>
            </a:prstGeom>
            <a:solidFill>
              <a:srgbClr val="CD511F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D0DFDB-169B-468E-8FAA-96EA6E2DC4F6}"/>
                </a:ext>
              </a:extLst>
            </p:cNvPr>
            <p:cNvSpPr txBox="1"/>
            <p:nvPr/>
          </p:nvSpPr>
          <p:spPr>
            <a:xfrm>
              <a:off x="4316998" y="574979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Q1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553F66-1608-45A0-B624-CEEAE4D2EDED}"/>
                </a:ext>
              </a:extLst>
            </p:cNvPr>
            <p:cNvSpPr txBox="1"/>
            <p:nvPr/>
          </p:nvSpPr>
          <p:spPr>
            <a:xfrm>
              <a:off x="4117261" y="3276442"/>
              <a:ext cx="1514518" cy="1158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New collections,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hoodies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B3D93C-33CC-42A9-826B-025424881569}"/>
              </a:ext>
            </a:extLst>
          </p:cNvPr>
          <p:cNvGrpSpPr/>
          <p:nvPr/>
        </p:nvGrpSpPr>
        <p:grpSpPr>
          <a:xfrm>
            <a:off x="6349544" y="3231781"/>
            <a:ext cx="1840330" cy="2975186"/>
            <a:chOff x="6349544" y="3231781"/>
            <a:chExt cx="1840330" cy="2975186"/>
          </a:xfrm>
        </p:grpSpPr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3E589304-C8E4-49D9-8DEE-8790A72EE51A}"/>
                </a:ext>
              </a:extLst>
            </p:cNvPr>
            <p:cNvSpPr/>
            <p:nvPr/>
          </p:nvSpPr>
          <p:spPr>
            <a:xfrm rot="5400000">
              <a:off x="6371631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5BAA4C-7549-4472-A0FB-EDCEE19455AE}"/>
                </a:ext>
              </a:extLst>
            </p:cNvPr>
            <p:cNvSpPr/>
            <p:nvPr/>
          </p:nvSpPr>
          <p:spPr>
            <a:xfrm rot="5400000">
              <a:off x="6984083" y="5189468"/>
              <a:ext cx="571252" cy="571252"/>
            </a:xfrm>
            <a:prstGeom prst="ellipse">
              <a:avLst/>
            </a:prstGeom>
            <a:solidFill>
              <a:srgbClr val="933E2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6A96B2-9946-4E41-9161-1AF292576517}"/>
                </a:ext>
              </a:extLst>
            </p:cNvPr>
            <p:cNvSpPr txBox="1"/>
            <p:nvPr/>
          </p:nvSpPr>
          <p:spPr>
            <a:xfrm>
              <a:off x="6699528" y="5806857"/>
              <a:ext cx="12618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Q3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AE4416-5987-4AAB-924C-6BC522DC94A6}"/>
                </a:ext>
              </a:extLst>
            </p:cNvPr>
            <p:cNvSpPr txBox="1"/>
            <p:nvPr/>
          </p:nvSpPr>
          <p:spPr>
            <a:xfrm>
              <a:off x="6512450" y="3334246"/>
              <a:ext cx="1514518" cy="1025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Market</a:t>
              </a:r>
            </a:p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Existing collections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7CF5C6-E08C-4261-B750-84BA06471E4B}"/>
              </a:ext>
            </a:extLst>
          </p:cNvPr>
          <p:cNvGrpSpPr/>
          <p:nvPr/>
        </p:nvGrpSpPr>
        <p:grpSpPr>
          <a:xfrm>
            <a:off x="8696960" y="3242058"/>
            <a:ext cx="1840330" cy="2971082"/>
            <a:chOff x="8696960" y="3242058"/>
            <a:chExt cx="1840330" cy="2971082"/>
          </a:xfrm>
        </p:grpSpPr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25DBE995-33B3-42E0-BA1B-8A9B65B82271}"/>
                </a:ext>
              </a:extLst>
            </p:cNvPr>
            <p:cNvSpPr/>
            <p:nvPr/>
          </p:nvSpPr>
          <p:spPr>
            <a:xfrm rot="5400000">
              <a:off x="8719047" y="3219971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86DE07-86E4-47AD-B8BC-B9FE1484BDF0}"/>
                </a:ext>
              </a:extLst>
            </p:cNvPr>
            <p:cNvSpPr/>
            <p:nvPr/>
          </p:nvSpPr>
          <p:spPr>
            <a:xfrm rot="5400000">
              <a:off x="9331499" y="5199745"/>
              <a:ext cx="571252" cy="571252"/>
            </a:xfrm>
            <a:prstGeom prst="ellipse">
              <a:avLst/>
            </a:prstGeom>
            <a:solidFill>
              <a:srgbClr val="311F2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A6DAE4-ED6E-4D21-B925-7A5F5356D4CA}"/>
                </a:ext>
              </a:extLst>
            </p:cNvPr>
            <p:cNvSpPr txBox="1"/>
            <p:nvPr/>
          </p:nvSpPr>
          <p:spPr>
            <a:xfrm>
              <a:off x="9118686" y="5813030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2027’</a:t>
              </a:r>
              <a:r>
                <a:rPr lang="en-US" sz="2000" dirty="0">
                  <a:solidFill>
                    <a:srgbClr val="000F25"/>
                  </a:solidFill>
                  <a:latin typeface="Montserrat" panose="00000500000000000000" pitchFamily="2" charset="-18"/>
                </a:rPr>
                <a:t>Q4</a:t>
              </a:r>
              <a:endParaRPr lang="pl-PL" sz="2000" dirty="0">
                <a:solidFill>
                  <a:srgbClr val="000F25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E87DB6-28D4-4E23-BC0E-F37872B0E7B1}"/>
                </a:ext>
              </a:extLst>
            </p:cNvPr>
            <p:cNvSpPr txBox="1"/>
            <p:nvPr/>
          </p:nvSpPr>
          <p:spPr>
            <a:xfrm>
              <a:off x="8908711" y="3461107"/>
              <a:ext cx="1514518" cy="78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Christmas collection</a:t>
              </a:r>
              <a:endParaRPr lang="pl-PL" sz="16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BE158-0D47-493B-BEDC-D54D18E18373}"/>
              </a:ext>
            </a:extLst>
          </p:cNvPr>
          <p:cNvGrpSpPr/>
          <p:nvPr/>
        </p:nvGrpSpPr>
        <p:grpSpPr>
          <a:xfrm>
            <a:off x="1654710" y="3231781"/>
            <a:ext cx="1840330" cy="2975186"/>
            <a:chOff x="1654710" y="3231781"/>
            <a:chExt cx="1840330" cy="2975186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5DED0C3-6E63-427E-92F3-341FDAE115AD}"/>
                </a:ext>
              </a:extLst>
            </p:cNvPr>
            <p:cNvSpPr/>
            <p:nvPr/>
          </p:nvSpPr>
          <p:spPr>
            <a:xfrm rot="5400000">
              <a:off x="1676797" y="3209694"/>
              <a:ext cx="1796156" cy="1840330"/>
            </a:xfrm>
            <a:prstGeom prst="homePlate">
              <a:avLst>
                <a:gd name="adj" fmla="val 43388"/>
              </a:avLst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0EE0C-0218-40A2-918F-8E8FBC0E0BB3}"/>
                </a:ext>
              </a:extLst>
            </p:cNvPr>
            <p:cNvSpPr/>
            <p:nvPr/>
          </p:nvSpPr>
          <p:spPr>
            <a:xfrm rot="5400000">
              <a:off x="2289249" y="5189468"/>
              <a:ext cx="571252" cy="571252"/>
            </a:xfrm>
            <a:prstGeom prst="ellipse">
              <a:avLst/>
            </a:prstGeom>
            <a:solidFill>
              <a:srgbClr val="F65E15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3BF885-4DC4-417F-A311-4F5237D74203}"/>
                </a:ext>
              </a:extLst>
            </p:cNvPr>
            <p:cNvSpPr txBox="1"/>
            <p:nvPr/>
          </p:nvSpPr>
          <p:spPr>
            <a:xfrm>
              <a:off x="2157132" y="5806857"/>
              <a:ext cx="8354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0F25"/>
                  </a:solidFill>
                  <a:latin typeface="Montserrat ExtraBold" panose="00000900000000000000" pitchFamily="2" charset="-18"/>
                </a:rPr>
                <a:t>2026</a:t>
              </a:r>
              <a:endParaRPr lang="pl-PL" sz="2000" b="1" dirty="0">
                <a:solidFill>
                  <a:srgbClr val="000F25"/>
                </a:solidFill>
                <a:latin typeface="Montserrat ExtraBold" panose="00000900000000000000" pitchFamily="2" charset="-18"/>
              </a:endParaRPr>
            </a:p>
          </p:txBody>
        </p:sp>
        <p:pic>
          <p:nvPicPr>
            <p:cNvPr id="27" name="Graphic 26" descr="Shirt with solid fill">
              <a:extLst>
                <a:ext uri="{FF2B5EF4-FFF2-40B4-BE49-F238E27FC236}">
                  <a16:creationId xmlns:a16="http://schemas.microsoft.com/office/drawing/2014/main" id="{F18A7652-6C44-4D2D-B6A7-29582417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0265" y="3461107"/>
              <a:ext cx="862561" cy="862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7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6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4" decel="53333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8" grpId="0"/>
          <p:bldP spid="9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88720" y="1721158"/>
            <a:ext cx="6802400" cy="4248556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9661703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24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1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-568548" y="-1802368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-888588" y="-1129165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-121920" y="-482073"/>
            <a:ext cx="11414760" cy="7129285"/>
            <a:chOff x="1188720" y="1721158"/>
            <a:chExt cx="5537200" cy="42485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88720" y="1721158"/>
              <a:ext cx="5537200" cy="4248556"/>
              <a:chOff x="767114" y="759130"/>
              <a:chExt cx="6540047" cy="5726444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018252"/>
                  </p:ext>
                </p:extLst>
              </p:nvPr>
            </p:nvGraphicFramePr>
            <p:xfrm>
              <a:off x="967129" y="1066907"/>
              <a:ext cx="6058704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67114" y="759130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12417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8928" y="2502086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12937091" y="7663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12937091" y="26233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12937091" y="44749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85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5E3A3-3465-4C92-9094-5C2B93D0AEDA}"/>
              </a:ext>
            </a:extLst>
          </p:cNvPr>
          <p:cNvSpPr txBox="1"/>
          <p:nvPr/>
        </p:nvSpPr>
        <p:spPr>
          <a:xfrm>
            <a:off x="782732" y="392380"/>
            <a:ext cx="71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0F25"/>
                </a:solidFill>
                <a:latin typeface="Montserrat ExtraBold" panose="00000900000000000000" pitchFamily="2" charset="-18"/>
              </a:rPr>
              <a:t>Sales comparison</a:t>
            </a:r>
            <a:endParaRPr lang="pl-PL" sz="3600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789DF-34B3-4C32-A872-108E26B1AEBA}"/>
              </a:ext>
            </a:extLst>
          </p:cNvPr>
          <p:cNvSpPr txBox="1"/>
          <p:nvPr/>
        </p:nvSpPr>
        <p:spPr>
          <a:xfrm>
            <a:off x="782732" y="1052529"/>
            <a:ext cx="7927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65E15"/>
                </a:solidFill>
                <a:latin typeface="Montserrat" panose="00000500000000000000" pitchFamily="2" charset="-18"/>
              </a:rPr>
              <a:t>Newly launched T-shirt models allowed increased sales in 2026 and 2027</a:t>
            </a:r>
            <a:endParaRPr lang="pl-PL" sz="1500" b="1" dirty="0">
              <a:solidFill>
                <a:srgbClr val="F65E15"/>
              </a:solidFill>
              <a:latin typeface="Montserrat" panose="00000500000000000000" pitchFamily="2" charset="-1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5F863-91CE-41D2-8E26-818D4CF68FF3}"/>
              </a:ext>
            </a:extLst>
          </p:cNvPr>
          <p:cNvGrpSpPr/>
          <p:nvPr/>
        </p:nvGrpSpPr>
        <p:grpSpPr>
          <a:xfrm>
            <a:off x="1161009" y="1714231"/>
            <a:ext cx="6830109" cy="4255483"/>
            <a:chOff x="1166164" y="1714231"/>
            <a:chExt cx="5559756" cy="42554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CEE637-BCBD-448F-8814-8F78FAFB54FE}"/>
                </a:ext>
              </a:extLst>
            </p:cNvPr>
            <p:cNvGrpSpPr/>
            <p:nvPr/>
          </p:nvGrpSpPr>
          <p:grpSpPr>
            <a:xfrm>
              <a:off x="1166164" y="1714231"/>
              <a:ext cx="5559756" cy="4255483"/>
              <a:chOff x="740474" y="749793"/>
              <a:chExt cx="6566687" cy="5735781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9B51DDB-F184-4299-91A8-35184FE4C4D7}"/>
                  </a:ext>
                </a:extLst>
              </p:cNvPr>
              <p:cNvGraphicFramePr/>
              <p:nvPr/>
            </p:nvGraphicFramePr>
            <p:xfrm>
              <a:off x="967129" y="1066908"/>
              <a:ext cx="6058704" cy="541866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49D067-0778-44D1-B926-12792953AC4F}"/>
                  </a:ext>
                </a:extLst>
              </p:cNvPr>
              <p:cNvSpPr txBox="1"/>
              <p:nvPr/>
            </p:nvSpPr>
            <p:spPr>
              <a:xfrm>
                <a:off x="740474" y="749793"/>
                <a:ext cx="990599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units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3FA232-CE61-4522-8FEF-B96EB8E99294}"/>
                  </a:ext>
                </a:extLst>
              </p:cNvPr>
              <p:cNvSpPr txBox="1"/>
              <p:nvPr/>
            </p:nvSpPr>
            <p:spPr>
              <a:xfrm>
                <a:off x="6316561" y="6040145"/>
                <a:ext cx="99060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65E15"/>
                    </a:solidFill>
                    <a:latin typeface="Montserrat ExtraBold" panose="00000900000000000000" pitchFamily="2" charset="-18"/>
                  </a:rPr>
                  <a:t>year</a:t>
                </a:r>
                <a:endParaRPr lang="pl-PL" sz="1400" b="1" dirty="0">
                  <a:solidFill>
                    <a:srgbClr val="F65E15"/>
                  </a:solidFill>
                  <a:latin typeface="Montserrat ExtraBold" panose="00000900000000000000" pitchFamily="2" charset="-18"/>
                </a:endParaRPr>
              </a:p>
            </p:txBody>
          </p:sp>
        </p:grpSp>
        <p:pic>
          <p:nvPicPr>
            <p:cNvPr id="12" name="Graphic 11" descr="Sock with solid fill">
              <a:extLst>
                <a:ext uri="{FF2B5EF4-FFF2-40B4-BE49-F238E27FC236}">
                  <a16:creationId xmlns:a16="http://schemas.microsoft.com/office/drawing/2014/main" id="{7523B7EE-61C1-4563-9946-99119D894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3265" y="3790582"/>
              <a:ext cx="297559" cy="359292"/>
            </a:xfrm>
            <a:prstGeom prst="rect">
              <a:avLst/>
            </a:prstGeom>
          </p:spPr>
        </p:pic>
        <p:pic>
          <p:nvPicPr>
            <p:cNvPr id="14" name="Graphic 13" descr="Ugly Sweater with solid fill">
              <a:extLst>
                <a:ext uri="{FF2B5EF4-FFF2-40B4-BE49-F238E27FC236}">
                  <a16:creationId xmlns:a16="http://schemas.microsoft.com/office/drawing/2014/main" id="{2B5C299E-49C7-4D73-A498-1CC85F32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2815" y="3251668"/>
              <a:ext cx="399694" cy="482617"/>
            </a:xfrm>
            <a:prstGeom prst="rect">
              <a:avLst/>
            </a:prstGeom>
          </p:spPr>
        </p:pic>
        <p:pic>
          <p:nvPicPr>
            <p:cNvPr id="16" name="Graphic 15" descr="Shirt outline">
              <a:extLst>
                <a:ext uri="{FF2B5EF4-FFF2-40B4-BE49-F238E27FC236}">
                  <a16:creationId xmlns:a16="http://schemas.microsoft.com/office/drawing/2014/main" id="{B6FE432B-CE1C-4625-8144-3C31C6048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64266" y="2698935"/>
              <a:ext cx="340989" cy="411733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4E81EA-34AE-4F13-B019-6E038225DE77}"/>
              </a:ext>
            </a:extLst>
          </p:cNvPr>
          <p:cNvGrpSpPr/>
          <p:nvPr/>
        </p:nvGrpSpPr>
        <p:grpSpPr>
          <a:xfrm>
            <a:off x="8710531" y="715545"/>
            <a:ext cx="2199205" cy="1761266"/>
            <a:chOff x="8622282" y="520861"/>
            <a:chExt cx="2199205" cy="176126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5FAF3-896E-4175-B951-A103BF1A2205}"/>
                </a:ext>
              </a:extLst>
            </p:cNvPr>
            <p:cNvSpPr/>
            <p:nvPr/>
          </p:nvSpPr>
          <p:spPr>
            <a:xfrm>
              <a:off x="8622282" y="520861"/>
              <a:ext cx="2199205" cy="1761266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2" name="Graphic 21" descr="Shirt outline">
              <a:extLst>
                <a:ext uri="{FF2B5EF4-FFF2-40B4-BE49-F238E27FC236}">
                  <a16:creationId xmlns:a16="http://schemas.microsoft.com/office/drawing/2014/main" id="{D29E1B9D-7CC8-45DE-8533-5DA361D6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53442" y="731570"/>
              <a:ext cx="936883" cy="80107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7AC9F4-CFD2-436D-8982-C49A5A7373FC}"/>
                </a:ext>
              </a:extLst>
            </p:cNvPr>
            <p:cNvSpPr txBox="1"/>
            <p:nvPr/>
          </p:nvSpPr>
          <p:spPr>
            <a:xfrm>
              <a:off x="8622282" y="1628226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+19%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428B35-0322-4677-9B33-AA07F4D625E0}"/>
              </a:ext>
            </a:extLst>
          </p:cNvPr>
          <p:cNvGrpSpPr/>
          <p:nvPr/>
        </p:nvGrpSpPr>
        <p:grpSpPr>
          <a:xfrm>
            <a:off x="8710531" y="2572576"/>
            <a:ext cx="2199205" cy="1761266"/>
            <a:chOff x="8622282" y="2501118"/>
            <a:chExt cx="2199205" cy="176126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54CB7E-F70B-4CCE-A263-68C496AA78D5}"/>
                </a:ext>
              </a:extLst>
            </p:cNvPr>
            <p:cNvSpPr/>
            <p:nvPr/>
          </p:nvSpPr>
          <p:spPr>
            <a:xfrm>
              <a:off x="8622282" y="2501118"/>
              <a:ext cx="2199205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21" name="Graphic 20" descr="Ugly Sweater with solid fill">
              <a:extLst>
                <a:ext uri="{FF2B5EF4-FFF2-40B4-BE49-F238E27FC236}">
                  <a16:creationId xmlns:a16="http://schemas.microsoft.com/office/drawing/2014/main" id="{4834D6B0-E985-4202-9045-2A174CBD8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18908" y="2727483"/>
              <a:ext cx="1005949" cy="86013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6A8AEE-1402-40D1-8657-64AE5390266A}"/>
                </a:ext>
              </a:extLst>
            </p:cNvPr>
            <p:cNvSpPr txBox="1"/>
            <p:nvPr/>
          </p:nvSpPr>
          <p:spPr>
            <a:xfrm>
              <a:off x="8622282" y="3608483"/>
              <a:ext cx="2199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+11%</a:t>
              </a:r>
              <a:endParaRPr lang="pl-PL" sz="2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456C6F-9880-4F84-A8F0-DB2526E80B97}"/>
              </a:ext>
            </a:extLst>
          </p:cNvPr>
          <p:cNvGrpSpPr/>
          <p:nvPr/>
        </p:nvGrpSpPr>
        <p:grpSpPr>
          <a:xfrm>
            <a:off x="8710531" y="4424139"/>
            <a:ext cx="2199205" cy="1761266"/>
            <a:chOff x="8622282" y="4481375"/>
            <a:chExt cx="2199205" cy="17612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A7E0CC-69B9-4EB3-8928-7BD354571F75}"/>
                </a:ext>
              </a:extLst>
            </p:cNvPr>
            <p:cNvSpPr/>
            <p:nvPr/>
          </p:nvSpPr>
          <p:spPr>
            <a:xfrm>
              <a:off x="8622282" y="4481375"/>
              <a:ext cx="219920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73FFE-8133-44B8-B744-C96115A19A4D}"/>
                </a:ext>
              </a:extLst>
            </p:cNvPr>
            <p:cNvSpPr txBox="1"/>
            <p:nvPr/>
          </p:nvSpPr>
          <p:spPr>
            <a:xfrm>
              <a:off x="8622282" y="5588740"/>
              <a:ext cx="219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equal</a:t>
              </a:r>
              <a:endParaRPr lang="pl-PL" sz="20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pic>
          <p:nvPicPr>
            <p:cNvPr id="20" name="Graphic 19" descr="Sock with solid fill">
              <a:extLst>
                <a:ext uri="{FF2B5EF4-FFF2-40B4-BE49-F238E27FC236}">
                  <a16:creationId xmlns:a16="http://schemas.microsoft.com/office/drawing/2014/main" id="{E8F1A60C-C65F-4C3F-A4B1-53B172D3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87974" y="4742514"/>
              <a:ext cx="936883" cy="801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00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#2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308437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T-Shirts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Sweatshirts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Socks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Action Title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58300-5DAB-4E93-A14D-ED5282A8BFD3}"/>
              </a:ext>
            </a:extLst>
          </p:cNvPr>
          <p:cNvSpPr/>
          <p:nvPr/>
        </p:nvSpPr>
        <p:spPr>
          <a:xfrm>
            <a:off x="8778240" y="1168651"/>
            <a:ext cx="2971800" cy="4957829"/>
          </a:xfrm>
          <a:prstGeom prst="rect">
            <a:avLst/>
          </a:prstGeom>
          <a:noFill/>
          <a:ln w="76200">
            <a:solidFill>
              <a:srgbClr val="F65E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1A5DB36-D490-4E31-AFB5-6505E1EE44A2}"/>
              </a:ext>
            </a:extLst>
          </p:cNvPr>
          <p:cNvSpPr/>
          <p:nvPr/>
        </p:nvSpPr>
        <p:spPr>
          <a:xfrm>
            <a:off x="7979744" y="2722944"/>
            <a:ext cx="313110" cy="8647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810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75618B-01EB-4B36-8BB7-AB5B8E48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732373"/>
              </p:ext>
            </p:extLst>
          </p:nvPr>
        </p:nvGraphicFramePr>
        <p:xfrm>
          <a:off x="5238829" y="1168651"/>
          <a:ext cx="6455288" cy="4741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62FC78D-5DD8-41DE-95CB-C4FC6E2DFDE8}"/>
              </a:ext>
            </a:extLst>
          </p:cNvPr>
          <p:cNvGrpSpPr/>
          <p:nvPr/>
        </p:nvGrpSpPr>
        <p:grpSpPr>
          <a:xfrm>
            <a:off x="706322" y="1360069"/>
            <a:ext cx="3738678" cy="2600434"/>
            <a:chOff x="8351448" y="1402623"/>
            <a:chExt cx="3842620" cy="2600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207D16-6896-4422-A61B-2A4F64C7EAE2}"/>
                </a:ext>
              </a:extLst>
            </p:cNvPr>
            <p:cNvSpPr/>
            <p:nvPr/>
          </p:nvSpPr>
          <p:spPr>
            <a:xfrm>
              <a:off x="8351448" y="1402623"/>
              <a:ext cx="3794874" cy="2600434"/>
            </a:xfrm>
            <a:prstGeom prst="rect">
              <a:avLst/>
            </a:prstGeom>
            <a:solidFill>
              <a:srgbClr val="F65E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7" name="Graphic 6" descr="Shirt outline">
              <a:extLst>
                <a:ext uri="{FF2B5EF4-FFF2-40B4-BE49-F238E27FC236}">
                  <a16:creationId xmlns:a16="http://schemas.microsoft.com/office/drawing/2014/main" id="{BE22B3D6-B89B-41EF-A6C9-3731C3C3E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26140" y="1631683"/>
              <a:ext cx="936883" cy="80107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C4915A-6689-4DF5-B71B-235F3E9E0C85}"/>
                </a:ext>
              </a:extLst>
            </p:cNvPr>
            <p:cNvSpPr txBox="1"/>
            <p:nvPr/>
          </p:nvSpPr>
          <p:spPr>
            <a:xfrm>
              <a:off x="8376280" y="2530612"/>
              <a:ext cx="38177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In 2027 T-shirts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Made up 45%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of total units sold!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EA1F1-9A28-49A2-9195-0A8E1AB3BC82}"/>
              </a:ext>
            </a:extLst>
          </p:cNvPr>
          <p:cNvGrpSpPr/>
          <p:nvPr/>
        </p:nvGrpSpPr>
        <p:grpSpPr>
          <a:xfrm>
            <a:off x="706322" y="4158808"/>
            <a:ext cx="1793278" cy="1761266"/>
            <a:chOff x="8622283" y="2501118"/>
            <a:chExt cx="1793278" cy="176126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8E8CB-09D6-4826-BBD4-318600D1A69D}"/>
                </a:ext>
              </a:extLst>
            </p:cNvPr>
            <p:cNvSpPr/>
            <p:nvPr/>
          </p:nvSpPr>
          <p:spPr>
            <a:xfrm>
              <a:off x="8622283" y="2501118"/>
              <a:ext cx="1793278" cy="1761266"/>
            </a:xfrm>
            <a:prstGeom prst="rect">
              <a:avLst/>
            </a:prstGeom>
            <a:solidFill>
              <a:srgbClr val="933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pic>
          <p:nvPicPr>
            <p:cNvPr id="11" name="Graphic 10" descr="Ugly Sweater with solid fill">
              <a:extLst>
                <a:ext uri="{FF2B5EF4-FFF2-40B4-BE49-F238E27FC236}">
                  <a16:creationId xmlns:a16="http://schemas.microsoft.com/office/drawing/2014/main" id="{95FC3735-099B-407B-B897-07E45E553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14246" y="2696821"/>
              <a:ext cx="1005949" cy="8601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34F486-F7E0-485D-A2C8-FADC4DB15FD4}"/>
                </a:ext>
              </a:extLst>
            </p:cNvPr>
            <p:cNvSpPr txBox="1"/>
            <p:nvPr/>
          </p:nvSpPr>
          <p:spPr>
            <a:xfrm>
              <a:off x="8678504" y="3587616"/>
              <a:ext cx="16808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2</a:t>
              </a:r>
              <a:r>
                <a:rPr lang="en-US" sz="1400" baseline="300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nd</a:t>
              </a:r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-18"/>
                </a:rPr>
                <a:t> best-selling product</a:t>
              </a:r>
              <a:endParaRPr lang="pl-PL" sz="14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DD679D-6452-47DE-828D-9F7BEEBCF713}"/>
              </a:ext>
            </a:extLst>
          </p:cNvPr>
          <p:cNvGrpSpPr/>
          <p:nvPr/>
        </p:nvGrpSpPr>
        <p:grpSpPr>
          <a:xfrm>
            <a:off x="2674830" y="4158808"/>
            <a:ext cx="1723715" cy="1761266"/>
            <a:chOff x="2370030" y="4148648"/>
            <a:chExt cx="1723715" cy="17612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B46DDA-F17E-41F4-A0C3-C286BFDD96FA}"/>
                </a:ext>
              </a:extLst>
            </p:cNvPr>
            <p:cNvSpPr/>
            <p:nvPr/>
          </p:nvSpPr>
          <p:spPr>
            <a:xfrm>
              <a:off x="2370030" y="4148648"/>
              <a:ext cx="1723715" cy="1761266"/>
            </a:xfrm>
            <a:prstGeom prst="rect">
              <a:avLst/>
            </a:prstGeom>
            <a:solidFill>
              <a:srgbClr val="311F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600" b="1" dirty="0">
                <a:latin typeface="Montserrat" panose="00000500000000000000" pitchFamily="2" charset="-18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6380CA-2795-4D3D-9711-8F1CE460C9CB}"/>
                </a:ext>
              </a:extLst>
            </p:cNvPr>
            <p:cNvGrpSpPr/>
            <p:nvPr/>
          </p:nvGrpSpPr>
          <p:grpSpPr>
            <a:xfrm>
              <a:off x="2427838" y="4349346"/>
              <a:ext cx="1608098" cy="1262343"/>
              <a:chOff x="2427838" y="4349346"/>
              <a:chExt cx="1608098" cy="12623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CBE619-31AC-4099-BBE3-F83354C71EDB}"/>
                  </a:ext>
                </a:extLst>
              </p:cNvPr>
              <p:cNvSpPr txBox="1"/>
              <p:nvPr/>
            </p:nvSpPr>
            <p:spPr>
              <a:xfrm>
                <a:off x="2427838" y="5303912"/>
                <a:ext cx="1608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Montserrat" panose="00000500000000000000" pitchFamily="2" charset="-18"/>
                  </a:rPr>
                  <a:t>No promotion!</a:t>
                </a:r>
                <a:endParaRPr lang="pl-PL" sz="1400" dirty="0">
                  <a:solidFill>
                    <a:schemeClr val="bg1"/>
                  </a:solidFill>
                  <a:latin typeface="Montserrat" panose="00000500000000000000" pitchFamily="2" charset="-18"/>
                </a:endParaRPr>
              </a:p>
            </p:txBody>
          </p:sp>
          <p:pic>
            <p:nvPicPr>
              <p:cNvPr id="16" name="Graphic 15" descr="Sock with solid fill">
                <a:extLst>
                  <a:ext uri="{FF2B5EF4-FFF2-40B4-BE49-F238E27FC236}">
                    <a16:creationId xmlns:a16="http://schemas.microsoft.com/office/drawing/2014/main" id="{2F9D0DAB-8A2F-4A8D-B404-823A6797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6860" y="4349346"/>
                <a:ext cx="936883" cy="801078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8BF410-7FA9-4CAC-B91D-9331CCCDDCB0}"/>
              </a:ext>
            </a:extLst>
          </p:cNvPr>
          <p:cNvSpPr txBox="1"/>
          <p:nvPr/>
        </p:nvSpPr>
        <p:spPr>
          <a:xfrm>
            <a:off x="818081" y="380791"/>
            <a:ext cx="1087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F25"/>
                </a:solidFill>
                <a:latin typeface="Montserrat ExtraBold" panose="00000900000000000000" pitchFamily="2" charset="-18"/>
              </a:rPr>
              <a:t>T-Shirts helped to increase sales on sweatshirts and socks in 2026 and 2027</a:t>
            </a:r>
            <a:endParaRPr lang="pl-PL" dirty="0">
              <a:solidFill>
                <a:srgbClr val="000F25"/>
              </a:solidFill>
              <a:latin typeface="Montserrat ExtraBold" panose="000009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50141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C593684-E499-4593-AD31-6F742376C1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49E829-1907-43F2-9D8C-144503ED3F81}"/>
              </a:ext>
            </a:extLst>
          </p:cNvPr>
          <p:cNvSpPr/>
          <p:nvPr/>
        </p:nvSpPr>
        <p:spPr>
          <a:xfrm>
            <a:off x="0" y="0"/>
            <a:ext cx="3688080" cy="68579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63500" dir="2700000" algn="tl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C3A44-A1F6-4C8F-BFE1-6B0486840B88}"/>
              </a:ext>
            </a:extLst>
          </p:cNvPr>
          <p:cNvSpPr/>
          <p:nvPr/>
        </p:nvSpPr>
        <p:spPr>
          <a:xfrm>
            <a:off x="1071880" y="826587"/>
            <a:ext cx="6954522" cy="5204823"/>
          </a:xfrm>
          <a:prstGeom prst="rect">
            <a:avLst/>
          </a:prstGeom>
          <a:solidFill>
            <a:srgbClr val="F65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9F62E-10F0-459D-A6D2-F2CCEACEA989}"/>
              </a:ext>
            </a:extLst>
          </p:cNvPr>
          <p:cNvSpPr txBox="1"/>
          <p:nvPr/>
        </p:nvSpPr>
        <p:spPr>
          <a:xfrm>
            <a:off x="1828798" y="1385970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Montserrat ExtraBold" panose="00000900000000000000" pitchFamily="2" charset="-18"/>
              </a:rPr>
              <a:t>Contact Us:</a:t>
            </a:r>
            <a:endParaRPr lang="pl-PL" sz="3600" dirty="0">
              <a:solidFill>
                <a:schemeClr val="bg1"/>
              </a:solidFill>
              <a:latin typeface="Montserrat ExtraBold" panose="00000900000000000000" pitchFamily="2" charset="-1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B85E73-8DBF-4FE4-B42C-C20AC6A17FAD}"/>
              </a:ext>
            </a:extLst>
          </p:cNvPr>
          <p:cNvGrpSpPr/>
          <p:nvPr/>
        </p:nvGrpSpPr>
        <p:grpSpPr>
          <a:xfrm>
            <a:off x="1939360" y="4546055"/>
            <a:ext cx="3976986" cy="914400"/>
            <a:chOff x="1939360" y="4546055"/>
            <a:chExt cx="3976986" cy="914400"/>
          </a:xfrm>
        </p:grpSpPr>
        <p:pic>
          <p:nvPicPr>
            <p:cNvPr id="13" name="Graphic 12" descr="Envelope with solid fill">
              <a:extLst>
                <a:ext uri="{FF2B5EF4-FFF2-40B4-BE49-F238E27FC236}">
                  <a16:creationId xmlns:a16="http://schemas.microsoft.com/office/drawing/2014/main" id="{9419C02F-6ED3-4372-B0F5-33FDA914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9360" y="4546055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616EEE-9A53-44CF-8285-E3F881B15C9E}"/>
                </a:ext>
              </a:extLst>
            </p:cNvPr>
            <p:cNvSpPr txBox="1"/>
            <p:nvPr/>
          </p:nvSpPr>
          <p:spPr>
            <a:xfrm>
              <a:off x="2891154" y="4571642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E-mail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9DE40F-A675-4DD7-937B-C2D82650A5F6}"/>
                </a:ext>
              </a:extLst>
            </p:cNvPr>
            <p:cNvSpPr txBox="1"/>
            <p:nvPr/>
          </p:nvSpPr>
          <p:spPr>
            <a:xfrm>
              <a:off x="2850514" y="4936610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marketing@superclothes.com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DEA6BA-408A-4E6C-830A-6331AD608ED1}"/>
              </a:ext>
            </a:extLst>
          </p:cNvPr>
          <p:cNvGrpSpPr/>
          <p:nvPr/>
        </p:nvGrpSpPr>
        <p:grpSpPr>
          <a:xfrm>
            <a:off x="1939360" y="3387578"/>
            <a:ext cx="4057029" cy="914400"/>
            <a:chOff x="1939360" y="3306553"/>
            <a:chExt cx="4057029" cy="914400"/>
          </a:xfrm>
        </p:grpSpPr>
        <p:pic>
          <p:nvPicPr>
            <p:cNvPr id="9" name="Graphic 8" descr="Call center with solid fill">
              <a:extLst>
                <a:ext uri="{FF2B5EF4-FFF2-40B4-BE49-F238E27FC236}">
                  <a16:creationId xmlns:a16="http://schemas.microsoft.com/office/drawing/2014/main" id="{347D8E5D-97B6-451D-A346-F728D964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9360" y="330655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37B928-849F-4453-A24A-10CA5D6ECC47}"/>
                </a:ext>
              </a:extLst>
            </p:cNvPr>
            <p:cNvSpPr txBox="1"/>
            <p:nvPr/>
          </p:nvSpPr>
          <p:spPr>
            <a:xfrm>
              <a:off x="2891154" y="3384767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Phone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0E88C-561B-4074-AED8-1CB591FA9A8E}"/>
                </a:ext>
              </a:extLst>
            </p:cNvPr>
            <p:cNvSpPr txBox="1"/>
            <p:nvPr/>
          </p:nvSpPr>
          <p:spPr>
            <a:xfrm>
              <a:off x="2930557" y="3806211"/>
              <a:ext cx="3065832" cy="339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+111-111-111-5678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815DC32-F6B5-411E-8BF7-E78D7A4F9537}"/>
              </a:ext>
            </a:extLst>
          </p:cNvPr>
          <p:cNvGrpSpPr/>
          <p:nvPr/>
        </p:nvGrpSpPr>
        <p:grpSpPr>
          <a:xfrm>
            <a:off x="1939360" y="2193534"/>
            <a:ext cx="3926840" cy="1005214"/>
            <a:chOff x="1939360" y="2193534"/>
            <a:chExt cx="3926840" cy="1005214"/>
          </a:xfrm>
        </p:grpSpPr>
        <p:pic>
          <p:nvPicPr>
            <p:cNvPr id="11" name="Graphic 10" descr="Address Book with solid fill">
              <a:extLst>
                <a:ext uri="{FF2B5EF4-FFF2-40B4-BE49-F238E27FC236}">
                  <a16:creationId xmlns:a16="http://schemas.microsoft.com/office/drawing/2014/main" id="{F4181BB2-EDDE-4DCA-9549-D2F4A37D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39360" y="2284348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E33BF8-B217-477E-B7DC-490DFCCE9B30}"/>
                </a:ext>
              </a:extLst>
            </p:cNvPr>
            <p:cNvSpPr txBox="1"/>
            <p:nvPr/>
          </p:nvSpPr>
          <p:spPr>
            <a:xfrm>
              <a:off x="2811111" y="2193534"/>
              <a:ext cx="2335530" cy="46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i="0" dirty="0">
                  <a:solidFill>
                    <a:schemeClr val="bg1"/>
                  </a:solidFill>
                  <a:effectLst/>
                  <a:latin typeface="Montserrat" panose="00000500000000000000" pitchFamily="2" charset="-18"/>
                </a:rPr>
                <a:t>Address</a:t>
              </a:r>
              <a:endParaRPr lang="pl-PL" b="1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0349B-3CCA-4022-8B13-254ED0279D81}"/>
                </a:ext>
              </a:extLst>
            </p:cNvPr>
            <p:cNvSpPr txBox="1"/>
            <p:nvPr/>
          </p:nvSpPr>
          <p:spPr>
            <a:xfrm>
              <a:off x="2800368" y="2577098"/>
              <a:ext cx="3065832" cy="61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SuperClothes Ltd., Apartment 123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 err="1">
                  <a:solidFill>
                    <a:schemeClr val="bg1"/>
                  </a:solidFill>
                  <a:latin typeface="Open Sans" panose="020B0606030504020204" pitchFamily="34" charset="0"/>
                </a:rPr>
                <a:t>LosAngeles</a:t>
              </a:r>
              <a:r>
                <a:rPr lang="en-US" sz="1200" dirty="0">
                  <a:solidFill>
                    <a:schemeClr val="bg1"/>
                  </a:solidFill>
                  <a:latin typeface="Open Sans" panose="020B0606030504020204" pitchFamily="34" charset="0"/>
                </a:rPr>
                <a:t>, LA123467</a:t>
              </a:r>
              <a:endParaRPr lang="pl-PL" sz="1200" dirty="0">
                <a:solidFill>
                  <a:schemeClr val="bg1"/>
                </a:solidFill>
                <a:latin typeface="Montserrat" panose="00000500000000000000" pitchFamily="2" charset="-1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4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29000" decel="37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261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Pach</dc:creator>
  <cp:lastModifiedBy>Andrew P</cp:lastModifiedBy>
  <cp:revision>26</cp:revision>
  <dcterms:created xsi:type="dcterms:W3CDTF">2021-05-10T07:39:42Z</dcterms:created>
  <dcterms:modified xsi:type="dcterms:W3CDTF">2023-08-08T07:00:26Z</dcterms:modified>
</cp:coreProperties>
</file>