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35" autoAdjust="0"/>
  </p:normalViewPr>
  <p:slideViewPr>
    <p:cSldViewPr snapToGrid="0">
      <p:cViewPr varScale="1">
        <p:scale>
          <a:sx n="71" d="100"/>
          <a:sy n="71" d="100"/>
        </p:scale>
        <p:origin x="10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lczman Szilvia Lídia" userId="4d4eb70a-51fa-479c-bc0a-b4a8b2ab0fde" providerId="ADAL" clId="{A7DFB8AA-1907-4FF1-9655-C016A1DE41E0}"/>
    <pc:docChg chg="modSld">
      <pc:chgData name="Halczman Szilvia Lídia" userId="4d4eb70a-51fa-479c-bc0a-b4a8b2ab0fde" providerId="ADAL" clId="{A7DFB8AA-1907-4FF1-9655-C016A1DE41E0}" dt="2023-03-02T18:48:39.629" v="3" actId="1076"/>
      <pc:docMkLst>
        <pc:docMk/>
      </pc:docMkLst>
      <pc:sldChg chg="modSp mod">
        <pc:chgData name="Halczman Szilvia Lídia" userId="4d4eb70a-51fa-479c-bc0a-b4a8b2ab0fde" providerId="ADAL" clId="{A7DFB8AA-1907-4FF1-9655-C016A1DE41E0}" dt="2023-03-02T18:29:23.740" v="2" actId="113"/>
        <pc:sldMkLst>
          <pc:docMk/>
          <pc:sldMk cId="3984453884" sldId="259"/>
        </pc:sldMkLst>
        <pc:spChg chg="mod">
          <ac:chgData name="Halczman Szilvia Lídia" userId="4d4eb70a-51fa-479c-bc0a-b4a8b2ab0fde" providerId="ADAL" clId="{A7DFB8AA-1907-4FF1-9655-C016A1DE41E0}" dt="2023-03-02T18:29:23.740" v="2" actId="113"/>
          <ac:spMkLst>
            <pc:docMk/>
            <pc:sldMk cId="3984453884" sldId="259"/>
            <ac:spMk id="3" creationId="{00000000-0000-0000-0000-000000000000}"/>
          </ac:spMkLst>
        </pc:spChg>
      </pc:sldChg>
      <pc:sldChg chg="modSp mod">
        <pc:chgData name="Halczman Szilvia Lídia" userId="4d4eb70a-51fa-479c-bc0a-b4a8b2ab0fde" providerId="ADAL" clId="{A7DFB8AA-1907-4FF1-9655-C016A1DE41E0}" dt="2023-03-02T18:48:39.629" v="3" actId="1076"/>
        <pc:sldMkLst>
          <pc:docMk/>
          <pc:sldMk cId="2910490411" sldId="275"/>
        </pc:sldMkLst>
        <pc:picChg chg="mod">
          <ac:chgData name="Halczman Szilvia Lídia" userId="4d4eb70a-51fa-479c-bc0a-b4a8b2ab0fde" providerId="ADAL" clId="{A7DFB8AA-1907-4FF1-9655-C016A1DE41E0}" dt="2023-03-02T18:48:39.629" v="3" actId="1076"/>
          <ac:picMkLst>
            <pc:docMk/>
            <pc:sldMk cId="2910490411" sldId="275"/>
            <ac:picMk id="7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 dirty="0"/>
              <a:t>Bicikli eladások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1333990669487101E-2"/>
          <c:y val="0.17865796582557514"/>
          <c:w val="0.85050891591650002"/>
          <c:h val="0.76782192114939463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Darabszám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Munka1!$A$2:$A$10</c:f>
              <c:numCache>
                <c:formatCode>General</c:formatCode>
                <c:ptCount val="9"/>
                <c:pt idx="0">
                  <c:v>1980</c:v>
                </c:pt>
                <c:pt idx="1">
                  <c:v>1985</c:v>
                </c:pt>
                <c:pt idx="2">
                  <c:v>1990</c:v>
                </c:pt>
                <c:pt idx="3">
                  <c:v>1995</c:v>
                </c:pt>
                <c:pt idx="4">
                  <c:v>2000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  <c:pt idx="8">
                  <c:v>2020</c:v>
                </c:pt>
              </c:numCache>
            </c:numRef>
          </c:cat>
          <c:val>
            <c:numRef>
              <c:f>Munka1!$B$2:$B$10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25</c:v>
                </c:pt>
                <c:pt idx="5">
                  <c:v>5</c:v>
                </c:pt>
                <c:pt idx="6">
                  <c:v>4</c:v>
                </c:pt>
                <c:pt idx="7">
                  <c:v>7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E5-4D2A-82AE-0CD95FA7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96657423"/>
        <c:axId val="1296658255"/>
        <c:axId val="1102657583"/>
      </c:bar3DChart>
      <c:catAx>
        <c:axId val="129665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296658255"/>
        <c:crosses val="autoZero"/>
        <c:auto val="1"/>
        <c:lblAlgn val="ctr"/>
        <c:lblOffset val="100"/>
        <c:noMultiLvlLbl val="0"/>
      </c:catAx>
      <c:valAx>
        <c:axId val="1296658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296657423"/>
        <c:crosses val="autoZero"/>
        <c:crossBetween val="between"/>
      </c:valAx>
      <c:serAx>
        <c:axId val="1102657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296658255"/>
        <c:crosses val="autoZero"/>
      </c:serAx>
      <c:spPr>
        <a:blipFill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u-HU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sz="3600" b="1" dirty="0">
                <a:solidFill>
                  <a:schemeClr val="tx1"/>
                </a:solidFill>
              </a:rPr>
              <a:t>Kerékpárok eladása</a:t>
            </a:r>
            <a:endParaRPr lang="en-US" sz="36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Darabszám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Munka1!$A$2:$A$10</c:f>
              <c:numCache>
                <c:formatCode>General</c:formatCode>
                <c:ptCount val="9"/>
                <c:pt idx="0">
                  <c:v>1980</c:v>
                </c:pt>
                <c:pt idx="1">
                  <c:v>1985</c:v>
                </c:pt>
                <c:pt idx="2">
                  <c:v>1990</c:v>
                </c:pt>
                <c:pt idx="3">
                  <c:v>1995</c:v>
                </c:pt>
                <c:pt idx="4">
                  <c:v>2000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  <c:pt idx="8">
                  <c:v>2020</c:v>
                </c:pt>
              </c:numCache>
            </c:numRef>
          </c:cat>
          <c:val>
            <c:numRef>
              <c:f>Munka1!$B$2:$B$10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25</c:v>
                </c:pt>
                <c:pt idx="5">
                  <c:v>5</c:v>
                </c:pt>
                <c:pt idx="6">
                  <c:v>4</c:v>
                </c:pt>
                <c:pt idx="7">
                  <c:v>7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36-458F-86DE-7A629203D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27"/>
        <c:axId val="1546202127"/>
        <c:axId val="1546192975"/>
      </c:barChart>
      <c:catAx>
        <c:axId val="1546202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546192975"/>
        <c:crosses val="autoZero"/>
        <c:auto val="1"/>
        <c:lblAlgn val="ctr"/>
        <c:lblOffset val="100"/>
        <c:noMultiLvlLbl val="0"/>
      </c:catAx>
      <c:valAx>
        <c:axId val="154619297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4620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87316-8FCF-407F-A2A1-FC375560BD01}" type="datetimeFigureOut">
              <a:rPr lang="hu-HU" smtClean="0"/>
              <a:t>2023. 03. 02.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3A0F8-AC0D-4760-B5BC-68C1F38539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11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Egyensúly, üres tér,</a:t>
            </a:r>
            <a:r>
              <a:rPr lang="hu-HU" baseline="0" dirty="0"/>
              <a:t> aszimmetrikus</a:t>
            </a:r>
          </a:p>
          <a:p>
            <a:r>
              <a:rPr lang="hu-HU" baseline="0" dirty="0"/>
              <a:t>Rácsok és harmadolási tartomány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3A0F8-AC0D-4760-B5BC-68C1F3853950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0919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Kontraszt: különbözőség kiemelése</a:t>
            </a:r>
          </a:p>
          <a:p>
            <a:r>
              <a:rPr lang="hu-HU" dirty="0"/>
              <a:t>Ismétlés: ismétlődő elemek egységet alkotnak</a:t>
            </a:r>
          </a:p>
          <a:p>
            <a:r>
              <a:rPr lang="hu-HU" dirty="0"/>
              <a:t>Igazítás: láthatatlan vonal mentén helyezzük el az elemeket</a:t>
            </a:r>
          </a:p>
          <a:p>
            <a:r>
              <a:rPr lang="hu-HU" dirty="0"/>
              <a:t>Tartomány: az összetartozó elemeket térközzel különítsük el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3A0F8-AC0D-4760-B5BC-68C1F3853950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8944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Pecha</a:t>
            </a:r>
            <a:r>
              <a:rPr lang="hu-HU" dirty="0"/>
              <a:t> </a:t>
            </a:r>
            <a:r>
              <a:rPr lang="hu-HU" dirty="0" err="1"/>
              <a:t>kucha</a:t>
            </a:r>
            <a:r>
              <a:rPr lang="hu-HU" dirty="0"/>
              <a:t> 20 dia, 20mp/dia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3A0F8-AC0D-4760-B5BC-68C1F3853950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917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y55sGyRp6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Prezentációs technikák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https://mersz.hu/dokumentum/dj56uket__1/</a:t>
            </a:r>
          </a:p>
        </p:txBody>
      </p:sp>
    </p:spTree>
    <p:extLst>
      <p:ext uri="{BB962C8B-B14F-4D97-AF65-F5344CB8AC3E}">
        <p14:creationId xmlns:p14="http://schemas.microsoft.com/office/powerpoint/2010/main" val="317554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Milyen a jó előadó?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782619"/>
            <a:ext cx="8596668" cy="4258744"/>
          </a:xfrm>
        </p:spPr>
        <p:txBody>
          <a:bodyPr>
            <a:normAutofit/>
          </a:bodyPr>
          <a:lstStyle/>
          <a:p>
            <a:r>
              <a:rPr lang="hu-HU" sz="2200" dirty="0"/>
              <a:t>Alaposan </a:t>
            </a:r>
            <a:r>
              <a:rPr lang="hu-HU" sz="2200" b="1" dirty="0"/>
              <a:t>felkészült</a:t>
            </a:r>
            <a:r>
              <a:rPr lang="hu-HU" sz="2200" dirty="0"/>
              <a:t>, mély ismeretei vannak a témát illetően. </a:t>
            </a:r>
          </a:p>
          <a:p>
            <a:r>
              <a:rPr lang="hu-HU" sz="2200" b="1" dirty="0"/>
              <a:t>Ismeri közönségét</a:t>
            </a:r>
            <a:r>
              <a:rPr lang="hu-HU" sz="2200" dirty="0"/>
              <a:t>, a prezentációt nekik állítja össze. </a:t>
            </a:r>
          </a:p>
          <a:p>
            <a:r>
              <a:rPr lang="hu-HU" sz="2200" b="1" dirty="0"/>
              <a:t>Megragadja a hallgatóság figyelmét</a:t>
            </a:r>
            <a:r>
              <a:rPr lang="hu-HU" sz="2200" dirty="0"/>
              <a:t> már a prezentáció legelején, világosan közli gondolatait, majd erőteljesen lezárja a prezentációt.</a:t>
            </a:r>
          </a:p>
          <a:p>
            <a:r>
              <a:rPr lang="hu-HU" sz="2200" dirty="0"/>
              <a:t>Soha nem memorizálja szóról szóra a prezentáció szövegét, s </a:t>
            </a:r>
            <a:r>
              <a:rPr lang="hu-HU" sz="2200" b="1" dirty="0"/>
              <a:t>nem olvassa jegyzeteit</a:t>
            </a:r>
            <a:r>
              <a:rPr lang="hu-HU" sz="2200" dirty="0"/>
              <a:t>. </a:t>
            </a:r>
          </a:p>
          <a:p>
            <a:r>
              <a:rPr lang="hu-HU" sz="2200" dirty="0"/>
              <a:t>Bizonyítékok használatával teremti meg </a:t>
            </a:r>
            <a:r>
              <a:rPr lang="hu-HU" sz="2200" b="1" dirty="0"/>
              <a:t>hitelesség</a:t>
            </a:r>
            <a:r>
              <a:rPr lang="hu-HU" sz="2200" dirty="0"/>
              <a:t>ét</a:t>
            </a:r>
          </a:p>
        </p:txBody>
      </p:sp>
    </p:spTree>
    <p:extLst>
      <p:ext uri="{BB962C8B-B14F-4D97-AF65-F5344CB8AC3E}">
        <p14:creationId xmlns:p14="http://schemas.microsoft.com/office/powerpoint/2010/main" val="254054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Non-verbális kommunikáció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200" dirty="0"/>
              <a:t>Nagyon fontos a beszéd mellett a nonverbális kifejezésmód is, ezek támasztják alá a mondanivalót, ettől válik valaki hitelessé.</a:t>
            </a:r>
          </a:p>
          <a:p>
            <a:r>
              <a:rPr lang="hu-HU" sz="2200" dirty="0"/>
              <a:t>A testtartás, a mozgás, a gesztusok, az arckifejezés, illetve a szemkontaktus nagymértékben befolyásolják </a:t>
            </a:r>
            <a:r>
              <a:rPr lang="hu-HU" sz="2200" dirty="0" err="1"/>
              <a:t>prezentációnk</a:t>
            </a:r>
            <a:r>
              <a:rPr lang="hu-HU" sz="2200" dirty="0"/>
              <a:t> sikerességét.</a:t>
            </a:r>
          </a:p>
        </p:txBody>
      </p:sp>
    </p:spTree>
    <p:extLst>
      <p:ext uri="{BB962C8B-B14F-4D97-AF65-F5344CB8AC3E}">
        <p14:creationId xmlns:p14="http://schemas.microsoft.com/office/powerpoint/2010/main" val="329400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vegyünk figyelembe?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735716"/>
            <a:ext cx="8596668" cy="3880773"/>
          </a:xfrm>
        </p:spPr>
        <p:txBody>
          <a:bodyPr>
            <a:normAutofit/>
          </a:bodyPr>
          <a:lstStyle/>
          <a:p>
            <a:r>
              <a:rPr lang="hu-HU" sz="2400" dirty="0"/>
              <a:t>Figyeljük, hogy </a:t>
            </a:r>
            <a:r>
              <a:rPr lang="hu-HU" sz="2400" b="1" dirty="0"/>
              <a:t>mennyi idő áll rendelkezésünkre</a:t>
            </a:r>
            <a:r>
              <a:rPr lang="hu-HU" sz="2400" dirty="0"/>
              <a:t>! Ezt az időt töltsük ki, de ne lépjük túl! </a:t>
            </a:r>
          </a:p>
          <a:p>
            <a:r>
              <a:rPr lang="hu-HU" sz="2400" b="1" dirty="0"/>
              <a:t>Kövessük a hallgatók reakcióit</a:t>
            </a:r>
            <a:r>
              <a:rPr lang="hu-HU" sz="2400" dirty="0"/>
              <a:t>, jelzéseit: figyelnek-e, értik-e azt, amiről beszélünk? </a:t>
            </a:r>
          </a:p>
          <a:p>
            <a:r>
              <a:rPr lang="hu-HU" sz="2400" dirty="0"/>
              <a:t>Hagyjunk időt az előadás után a hallgatóság </a:t>
            </a:r>
            <a:r>
              <a:rPr lang="hu-HU" sz="2400" b="1" dirty="0"/>
              <a:t>kérdés</a:t>
            </a:r>
            <a:r>
              <a:rPr lang="hu-HU" sz="2400" dirty="0"/>
              <a:t>einek,  véleményének elmondására! </a:t>
            </a:r>
          </a:p>
          <a:p>
            <a:r>
              <a:rPr lang="hu-HU" sz="2400" dirty="0"/>
              <a:t>Feltétlen fordítsunk figyelmet </a:t>
            </a:r>
            <a:r>
              <a:rPr lang="hu-HU" sz="2400" b="1" dirty="0"/>
              <a:t>külső megjelenés</a:t>
            </a:r>
            <a:r>
              <a:rPr lang="hu-HU" sz="2400" dirty="0"/>
              <a:t>ünkre!</a:t>
            </a:r>
          </a:p>
        </p:txBody>
      </p:sp>
    </p:spTree>
    <p:extLst>
      <p:ext uri="{BB962C8B-B14F-4D97-AF65-F5344CB8AC3E}">
        <p14:creationId xmlns:p14="http://schemas.microsoft.com/office/powerpoint/2010/main" val="183760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készítsünk jó prezentációt?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072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dirty="0"/>
              <a:t>3 alapelv:</a:t>
            </a:r>
          </a:p>
          <a:p>
            <a:r>
              <a:rPr lang="hu-HU" sz="3200" b="1" dirty="0"/>
              <a:t>Visszafogottság</a:t>
            </a:r>
            <a:r>
              <a:rPr lang="hu-HU" sz="3200" dirty="0"/>
              <a:t> a felkészülésben</a:t>
            </a:r>
          </a:p>
          <a:p>
            <a:r>
              <a:rPr lang="hu-HU" sz="3200" b="1" dirty="0"/>
              <a:t>Egyszerűség</a:t>
            </a:r>
            <a:r>
              <a:rPr lang="hu-HU" sz="3200" dirty="0"/>
              <a:t> a tervezésben</a:t>
            </a:r>
          </a:p>
          <a:p>
            <a:r>
              <a:rPr lang="hu-HU" sz="3200" b="1" dirty="0"/>
              <a:t>Természetesség</a:t>
            </a:r>
            <a:r>
              <a:rPr lang="hu-HU" sz="3200" dirty="0"/>
              <a:t> a kivitelezésben</a:t>
            </a:r>
          </a:p>
        </p:txBody>
      </p:sp>
    </p:spTree>
    <p:extLst>
      <p:ext uri="{BB962C8B-B14F-4D97-AF65-F5344CB8AC3E}">
        <p14:creationId xmlns:p14="http://schemas.microsoft.com/office/powerpoint/2010/main" val="101643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 faktor, mai nélkülözhetetlen a sikerhez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01673" y="1781314"/>
            <a:ext cx="8596668" cy="4110962"/>
          </a:xfrm>
        </p:spPr>
        <p:txBody>
          <a:bodyPr>
            <a:normAutofit/>
          </a:bodyPr>
          <a:lstStyle/>
          <a:p>
            <a:r>
              <a:rPr lang="hu-HU" sz="3200" b="1" dirty="0"/>
              <a:t>Dizájn</a:t>
            </a:r>
            <a:r>
              <a:rPr lang="hu-HU" sz="3200" dirty="0"/>
              <a:t>: nem csak a funkció</a:t>
            </a:r>
          </a:p>
          <a:p>
            <a:r>
              <a:rPr lang="hu-HU" sz="3200" b="1" dirty="0"/>
              <a:t>Történet</a:t>
            </a:r>
            <a:r>
              <a:rPr lang="hu-HU" sz="3200" dirty="0"/>
              <a:t>: nem csak a téma</a:t>
            </a:r>
          </a:p>
          <a:p>
            <a:r>
              <a:rPr lang="hu-HU" sz="3200" b="1" dirty="0"/>
              <a:t>Összkép</a:t>
            </a:r>
            <a:r>
              <a:rPr lang="hu-HU" sz="3200" dirty="0"/>
              <a:t>: nem csak a részletek</a:t>
            </a:r>
          </a:p>
          <a:p>
            <a:r>
              <a:rPr lang="hu-HU" sz="3200" b="1" dirty="0"/>
              <a:t>Empátia</a:t>
            </a:r>
            <a:r>
              <a:rPr lang="hu-HU" sz="3200" dirty="0"/>
              <a:t>: nem csak a logika</a:t>
            </a:r>
          </a:p>
          <a:p>
            <a:r>
              <a:rPr lang="hu-HU" sz="3200" b="1" dirty="0"/>
              <a:t>Játékosság</a:t>
            </a:r>
            <a:r>
              <a:rPr lang="hu-HU" sz="3200" dirty="0"/>
              <a:t>: nem csak a komolyság</a:t>
            </a:r>
          </a:p>
          <a:p>
            <a:r>
              <a:rPr lang="hu-HU" sz="3200" b="1" dirty="0"/>
              <a:t>Értelem</a:t>
            </a:r>
            <a:r>
              <a:rPr lang="hu-HU" sz="3200" dirty="0"/>
              <a:t>: nem csak az ismeretátadás</a:t>
            </a:r>
          </a:p>
        </p:txBody>
      </p:sp>
    </p:spTree>
    <p:extLst>
      <p:ext uri="{BB962C8B-B14F-4D97-AF65-F5344CB8AC3E}">
        <p14:creationId xmlns:p14="http://schemas.microsoft.com/office/powerpoint/2010/main" val="1247787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chemeClr val="accent2">
                    <a:lumMod val="75000"/>
                  </a:schemeClr>
                </a:solidFill>
              </a:rPr>
              <a:t>Előadás előtt feltétlenül meg kell kérdeznünk: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47056" y="2160589"/>
            <a:ext cx="8326945" cy="4289907"/>
          </a:xfrm>
        </p:spPr>
        <p:txBody>
          <a:bodyPr>
            <a:norm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Mennyi időnk van?</a:t>
            </a:r>
          </a:p>
          <a:p>
            <a:r>
              <a:rPr lang="hu-HU" sz="2800" dirty="0">
                <a:solidFill>
                  <a:schemeClr val="bg1"/>
                </a:solidFill>
              </a:rPr>
              <a:t>Hol fogunk előadni?</a:t>
            </a:r>
          </a:p>
          <a:p>
            <a:r>
              <a:rPr lang="hu-HU" sz="2800" dirty="0">
                <a:solidFill>
                  <a:schemeClr val="bg1"/>
                </a:solidFill>
              </a:rPr>
              <a:t>A nap melyik szakán?</a:t>
            </a:r>
          </a:p>
          <a:p>
            <a:r>
              <a:rPr lang="hu-HU" sz="2800" dirty="0">
                <a:solidFill>
                  <a:schemeClr val="bg1"/>
                </a:solidFill>
              </a:rPr>
              <a:t>Kikből áll a hallgatóság?</a:t>
            </a:r>
          </a:p>
          <a:p>
            <a:r>
              <a:rPr lang="hu-HU" sz="2800" dirty="0">
                <a:solidFill>
                  <a:schemeClr val="bg1"/>
                </a:solidFill>
              </a:rPr>
              <a:t>Vajon honnan jönnek?</a:t>
            </a:r>
          </a:p>
          <a:p>
            <a:r>
              <a:rPr lang="hu-HU" sz="2800" dirty="0">
                <a:solidFill>
                  <a:schemeClr val="bg1"/>
                </a:solidFill>
              </a:rPr>
              <a:t>Mit várhatnak tőlem, tőlünk?</a:t>
            </a:r>
          </a:p>
          <a:p>
            <a:r>
              <a:rPr lang="hu-HU" sz="2800" dirty="0">
                <a:solidFill>
                  <a:schemeClr val="bg1"/>
                </a:solidFill>
              </a:rPr>
              <a:t>Miért éppen mi fogunk beszélni?</a:t>
            </a:r>
          </a:p>
        </p:txBody>
      </p:sp>
    </p:spTree>
    <p:extLst>
      <p:ext uri="{BB962C8B-B14F-4D97-AF65-F5344CB8AC3E}">
        <p14:creationId xmlns:p14="http://schemas.microsoft.com/office/powerpoint/2010/main" val="157473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chemeClr val="accent2">
                    <a:lumMod val="75000"/>
                  </a:schemeClr>
                </a:solidFill>
              </a:rPr>
              <a:t>Előadás előtt feltétlenül meg kell kérdeznünk: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Milyen reakciót várunk a közönségtől?</a:t>
            </a:r>
          </a:p>
          <a:p>
            <a:r>
              <a:rPr lang="hu-HU" sz="2800" dirty="0">
                <a:solidFill>
                  <a:schemeClr val="bg1"/>
                </a:solidFill>
              </a:rPr>
              <a:t>Milyen vizuális médium a legmegfelelőbb az adott helyzetben , az adott hallgatóság számára?</a:t>
            </a:r>
          </a:p>
          <a:p>
            <a:r>
              <a:rPr lang="hu-HU" sz="2800" dirty="0">
                <a:solidFill>
                  <a:schemeClr val="bg1"/>
                </a:solidFill>
              </a:rPr>
              <a:t>Mi az </a:t>
            </a:r>
            <a:r>
              <a:rPr lang="hu-HU" sz="2800" dirty="0" err="1">
                <a:solidFill>
                  <a:schemeClr val="bg1"/>
                </a:solidFill>
              </a:rPr>
              <a:t>előadónk</a:t>
            </a:r>
            <a:r>
              <a:rPr lang="hu-HU" sz="2800" dirty="0">
                <a:solidFill>
                  <a:schemeClr val="bg1"/>
                </a:solidFill>
              </a:rPr>
              <a:t> fő célja?</a:t>
            </a:r>
          </a:p>
          <a:p>
            <a:r>
              <a:rPr lang="hu-HU" sz="2800" dirty="0">
                <a:solidFill>
                  <a:schemeClr val="bg1"/>
                </a:solidFill>
              </a:rPr>
              <a:t>Mi a történet, amit átadhatok?</a:t>
            </a:r>
          </a:p>
          <a:p>
            <a:r>
              <a:rPr lang="hu-HU" sz="3600" b="1" dirty="0">
                <a:solidFill>
                  <a:schemeClr val="bg1"/>
                </a:solidFill>
              </a:rPr>
              <a:t>Mi a legeslegfontosabb üzenetünk?</a:t>
            </a:r>
          </a:p>
        </p:txBody>
      </p:sp>
    </p:spTree>
    <p:extLst>
      <p:ext uri="{BB962C8B-B14F-4D97-AF65-F5344CB8AC3E}">
        <p14:creationId xmlns:p14="http://schemas.microsoft.com/office/powerpoint/2010/main" val="3150366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Mitől emlékezetes az üzenet?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10138" y="1769165"/>
            <a:ext cx="7663863" cy="4272197"/>
          </a:xfrm>
        </p:spPr>
        <p:txBody>
          <a:bodyPr>
            <a:normAutofit/>
          </a:bodyPr>
          <a:lstStyle/>
          <a:p>
            <a:r>
              <a:rPr lang="hu-HU" sz="2800" dirty="0"/>
              <a:t>Egyszerűség</a:t>
            </a:r>
          </a:p>
          <a:p>
            <a:r>
              <a:rPr lang="hu-HU" sz="2800" dirty="0"/>
              <a:t>Váratlanság</a:t>
            </a:r>
          </a:p>
          <a:p>
            <a:r>
              <a:rPr lang="hu-HU" sz="2800" dirty="0"/>
              <a:t>Konkrét fogalmazás</a:t>
            </a:r>
          </a:p>
          <a:p>
            <a:r>
              <a:rPr lang="hu-HU" sz="2800" dirty="0"/>
              <a:t>Hitelesség</a:t>
            </a:r>
          </a:p>
          <a:p>
            <a:r>
              <a:rPr lang="hu-HU" sz="2800" dirty="0"/>
              <a:t>Érzelmek megmozdítása</a:t>
            </a:r>
          </a:p>
          <a:p>
            <a:r>
              <a:rPr lang="hu-HU" sz="2800" dirty="0"/>
              <a:t>Történet</a:t>
            </a:r>
          </a:p>
        </p:txBody>
      </p:sp>
    </p:spTree>
    <p:extLst>
      <p:ext uri="{BB962C8B-B14F-4D97-AF65-F5344CB8AC3E}">
        <p14:creationId xmlns:p14="http://schemas.microsoft.com/office/powerpoint/2010/main" val="377381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801871"/>
              </p:ext>
            </p:extLst>
          </p:nvPr>
        </p:nvGraphicFramePr>
        <p:xfrm>
          <a:off x="677863" y="609600"/>
          <a:ext cx="8596312" cy="5432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57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407750"/>
              </p:ext>
            </p:extLst>
          </p:nvPr>
        </p:nvGraphicFramePr>
        <p:xfrm>
          <a:off x="677863" y="554636"/>
          <a:ext cx="8885862" cy="5621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32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800" dirty="0"/>
              <a:t> </a:t>
            </a:r>
            <a:r>
              <a:rPr lang="hu-HU" sz="3200" dirty="0"/>
              <a:t>Mi a prezentáció?</a:t>
            </a:r>
          </a:p>
          <a:p>
            <a:r>
              <a:rPr lang="hu-HU" sz="3200" dirty="0"/>
              <a:t> Hogyan készítsük el? </a:t>
            </a:r>
          </a:p>
          <a:p>
            <a:r>
              <a:rPr lang="hu-HU" sz="3200" dirty="0"/>
              <a:t> Mik a kritériumok? </a:t>
            </a:r>
          </a:p>
          <a:p>
            <a:r>
              <a:rPr lang="hu-HU" sz="3200" dirty="0"/>
              <a:t> Rendszerek</a:t>
            </a:r>
          </a:p>
          <a:p>
            <a:pPr marL="0" indent="0">
              <a:buNone/>
            </a:pPr>
            <a:endParaRPr lang="hu-HU" sz="3200" dirty="0"/>
          </a:p>
          <a:p>
            <a:pPr marL="0" indent="0">
              <a:buNone/>
            </a:pPr>
            <a:endParaRPr lang="hu-HU" sz="3200" dirty="0"/>
          </a:p>
          <a:p>
            <a:pPr marL="0" indent="0">
              <a:buNone/>
            </a:pPr>
            <a:r>
              <a:rPr lang="hu-HU" sz="1600" dirty="0"/>
              <a:t>Forrás: https://www.slideshare.net/hornyakmiklos1/2-ora-prezentacio?from_action=save</a:t>
            </a:r>
          </a:p>
          <a:p>
            <a:pPr marL="0" indent="0">
              <a:buNone/>
            </a:pP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560885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1-7-7 szabály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687287"/>
            <a:ext cx="8596668" cy="4354076"/>
          </a:xfrm>
        </p:spPr>
        <p:txBody>
          <a:bodyPr/>
          <a:lstStyle/>
          <a:p>
            <a:r>
              <a:rPr lang="hu-HU" sz="2800" dirty="0"/>
              <a:t>Diánként csak egy fő gondolatot </a:t>
            </a:r>
            <a:r>
              <a:rPr lang="hu-HU" sz="2800" dirty="0" err="1"/>
              <a:t>érintsünk</a:t>
            </a:r>
            <a:endParaRPr lang="hu-HU" sz="2800" dirty="0"/>
          </a:p>
          <a:p>
            <a:r>
              <a:rPr lang="hu-HU" sz="2800" dirty="0"/>
              <a:t>Ne írjunk hét sornál több szöveget</a:t>
            </a:r>
          </a:p>
          <a:p>
            <a:r>
              <a:rPr lang="hu-HU" sz="2800" dirty="0"/>
              <a:t>Egy sor maximum hét szóból álljon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2949821"/>
            <a:ext cx="4169229" cy="416922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00" y="3359879"/>
            <a:ext cx="2647571" cy="264757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11" y="3429000"/>
            <a:ext cx="2647571" cy="264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90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2" y="1319591"/>
            <a:ext cx="5538409" cy="553840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95056" y="977900"/>
            <a:ext cx="5669036" cy="1264558"/>
          </a:xfrm>
        </p:spPr>
        <p:txBody>
          <a:bodyPr>
            <a:normAutofit fontScale="90000"/>
          </a:bodyPr>
          <a:lstStyle/>
          <a:p>
            <a:r>
              <a:rPr lang="hu-HU" sz="4800" b="1" dirty="0"/>
              <a:t>Képdominancia-elve</a:t>
            </a:r>
          </a:p>
        </p:txBody>
      </p:sp>
      <p:cxnSp>
        <p:nvCxnSpPr>
          <p:cNvPr id="6" name="Egyenes összekötő 5"/>
          <p:cNvCxnSpPr/>
          <p:nvPr/>
        </p:nvCxnSpPr>
        <p:spPr>
          <a:xfrm flipV="1">
            <a:off x="108857" y="1992086"/>
            <a:ext cx="12083143" cy="21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/>
          <p:nvPr/>
        </p:nvCxnSpPr>
        <p:spPr>
          <a:xfrm flipV="1">
            <a:off x="0" y="4528457"/>
            <a:ext cx="12192000" cy="43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>
            <a:endCxn id="4" idx="2"/>
          </p:cNvCxnSpPr>
          <p:nvPr/>
        </p:nvCxnSpPr>
        <p:spPr>
          <a:xfrm>
            <a:off x="3348566" y="108857"/>
            <a:ext cx="1" cy="6749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flipH="1">
            <a:off x="8273143" y="108857"/>
            <a:ext cx="10886" cy="6749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40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Négyesfogat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3000" y="1654629"/>
            <a:ext cx="8131002" cy="4386733"/>
          </a:xfrm>
        </p:spPr>
        <p:txBody>
          <a:bodyPr>
            <a:normAutofit/>
          </a:bodyPr>
          <a:lstStyle/>
          <a:p>
            <a:r>
              <a:rPr lang="hu-HU" sz="3200" dirty="0"/>
              <a:t>Kontraszt</a:t>
            </a:r>
          </a:p>
          <a:p>
            <a:r>
              <a:rPr lang="hu-HU" sz="3200" dirty="0"/>
              <a:t>Ismétlődés</a:t>
            </a:r>
          </a:p>
          <a:p>
            <a:r>
              <a:rPr lang="hu-HU" sz="3200" dirty="0"/>
              <a:t>Igazítás</a:t>
            </a:r>
          </a:p>
          <a:p>
            <a:r>
              <a:rPr lang="hu-HU" sz="3200" dirty="0"/>
              <a:t>Távolság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520" y="1990166"/>
            <a:ext cx="4784253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22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prezentáció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763487"/>
            <a:ext cx="8596668" cy="4277876"/>
          </a:xfrm>
        </p:spPr>
        <p:txBody>
          <a:bodyPr/>
          <a:lstStyle/>
          <a:p>
            <a:r>
              <a:rPr lang="hu-HU" sz="2800" dirty="0"/>
              <a:t>Felkészülés és gyakorlás (</a:t>
            </a:r>
            <a:r>
              <a:rPr lang="hu-HU" sz="2800" dirty="0" err="1"/>
              <a:t>pecha</a:t>
            </a:r>
            <a:r>
              <a:rPr lang="hu-HU" sz="2800" dirty="0"/>
              <a:t> </a:t>
            </a:r>
            <a:r>
              <a:rPr lang="hu-HU" sz="2800" dirty="0" err="1"/>
              <a:t>kucha</a:t>
            </a:r>
            <a:r>
              <a:rPr lang="hu-HU" sz="2800" dirty="0"/>
              <a:t>, lift teszt)</a:t>
            </a:r>
          </a:p>
          <a:p>
            <a:r>
              <a:rPr lang="hu-HU" sz="2800" dirty="0"/>
              <a:t>Ismerjük jól az anyagot</a:t>
            </a:r>
          </a:p>
          <a:p>
            <a:r>
              <a:rPr lang="hu-HU" sz="2800" dirty="0"/>
              <a:t>„csak” előadjunk</a:t>
            </a:r>
          </a:p>
          <a:p>
            <a:r>
              <a:rPr lang="hu-HU" sz="2800" dirty="0"/>
              <a:t>Éljünk benne az előadásban</a:t>
            </a:r>
          </a:p>
          <a:p>
            <a:endParaRPr lang="hu-HU" sz="2800" dirty="0"/>
          </a:p>
          <a:p>
            <a:pPr marL="0" indent="0">
              <a:buNone/>
            </a:pPr>
            <a:r>
              <a:rPr lang="hu-HU" dirty="0">
                <a:hlinkClick r:id="rId3"/>
              </a:rPr>
              <a:t>https://</a:t>
            </a:r>
            <a:r>
              <a:rPr lang="hu-HU" i="1" dirty="0">
                <a:hlinkClick r:id="rId3"/>
              </a:rPr>
              <a:t>www.youtube.com/watch?v=py55sGyRp6s</a:t>
            </a:r>
            <a:endParaRPr lang="hu-HU" i="1" dirty="0"/>
          </a:p>
        </p:txBody>
      </p:sp>
      <p:sp>
        <p:nvSpPr>
          <p:cNvPr id="4" name="Szövegdoboz 3"/>
          <p:cNvSpPr txBox="1"/>
          <p:nvPr/>
        </p:nvSpPr>
        <p:spPr>
          <a:xfrm>
            <a:off x="2046514" y="6193971"/>
            <a:ext cx="6868886" cy="664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Garr</a:t>
            </a:r>
            <a:r>
              <a:rPr lang="hu-HU" dirty="0"/>
              <a:t> Reynolds: </a:t>
            </a:r>
            <a:r>
              <a:rPr lang="hu-HU" dirty="0" err="1"/>
              <a:t>PreZENtáció</a:t>
            </a:r>
            <a:r>
              <a:rPr lang="hu-HU" dirty="0"/>
              <a:t>, HVG könyvek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054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Disznajtor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75734" y="1172298"/>
            <a:ext cx="8596668" cy="4360284"/>
          </a:xfrm>
        </p:spPr>
        <p:txBody>
          <a:bodyPr>
            <a:noAutofit/>
          </a:bodyPr>
          <a:lstStyle/>
          <a:p>
            <a:r>
              <a:rPr lang="hu-HU" sz="2000" dirty="0"/>
              <a:t>A </a:t>
            </a:r>
            <a:r>
              <a:rPr lang="hu-HU" sz="2000" dirty="0" err="1"/>
              <a:t>diszotor</a:t>
            </a:r>
            <a:r>
              <a:rPr lang="hu-HU" sz="2000" dirty="0"/>
              <a:t>, </a:t>
            </a:r>
            <a:r>
              <a:rPr lang="hu-HU" sz="2000" dirty="0" err="1"/>
              <a:t>magyarországon</a:t>
            </a:r>
            <a:r>
              <a:rPr lang="hu-HU" sz="2000" dirty="0"/>
              <a:t> rendszerint télen a karácsony </a:t>
            </a:r>
            <a:r>
              <a:rPr lang="hu-HU" sz="2000" dirty="0" err="1"/>
              <a:t>elötti</a:t>
            </a:r>
            <a:r>
              <a:rPr lang="hu-HU" sz="2000" dirty="0"/>
              <a:t>, </a:t>
            </a:r>
            <a:r>
              <a:rPr lang="hu-HU" sz="2000" dirty="0" err="1"/>
              <a:t>iletvea</a:t>
            </a:r>
            <a:r>
              <a:rPr lang="hu-HU" sz="2000" dirty="0"/>
              <a:t> januári hideg napokban a parasztháztartások egyik </a:t>
            </a:r>
            <a:r>
              <a:rPr lang="hu-HU" sz="2000" dirty="0" err="1"/>
              <a:t>legnépszerübb</a:t>
            </a:r>
            <a:r>
              <a:rPr lang="hu-HU" sz="2000" dirty="0"/>
              <a:t> tradíciója, a </a:t>
            </a:r>
            <a:r>
              <a:rPr lang="hu-HU" sz="2000" dirty="0" err="1"/>
              <a:t>disznovágásvagy</a:t>
            </a:r>
            <a:r>
              <a:rPr lang="hu-HU" sz="2000" dirty="0"/>
              <a:t> disznóölés a háznál nevelt sertés, a </a:t>
            </a:r>
            <a:r>
              <a:rPr lang="hu-HU" sz="2000" dirty="0" err="1"/>
              <a:t>hazisertés</a:t>
            </a:r>
            <a:r>
              <a:rPr lang="hu-HU" sz="2000" dirty="0"/>
              <a:t> hagyományos levágása, a hús feldolgozása, és az ezt követő hagyományos vacsora. A falusi népszokások közül az egyik legtöbb embert megmozgató közöségi esemény volt. </a:t>
            </a:r>
            <a:r>
              <a:rPr lang="hu-HU" sz="2000" dirty="0" err="1"/>
              <a:t>altalában</a:t>
            </a:r>
            <a:r>
              <a:rPr lang="hu-HU" sz="2000" dirty="0"/>
              <a:t> a disznóhizlalás befejezését a hideg téli időszakra </a:t>
            </a:r>
            <a:r>
              <a:rPr lang="hu-HU" sz="2000" dirty="0" err="1"/>
              <a:t>idozítették</a:t>
            </a:r>
            <a:r>
              <a:rPr lang="hu-HU" sz="2000" dirty="0"/>
              <a:t>, hogy a romlékony hús egy részét lefagyasztva hosszabb </a:t>
            </a:r>
            <a:r>
              <a:rPr lang="hu-HU" sz="2000" dirty="0" err="1"/>
              <a:t>idejig</a:t>
            </a:r>
            <a:r>
              <a:rPr lang="hu-HU" sz="2000" dirty="0"/>
              <a:t> is eltarthassák. Folyamata: A nem ipari keretek között végzett disznóvágás nagy mennyiségű húst d a </a:t>
            </a:r>
            <a:r>
              <a:rPr lang="hu-HU" sz="2000" dirty="0" err="1"/>
              <a:t>csakádi</a:t>
            </a:r>
            <a:r>
              <a:rPr lang="hu-HU" sz="2000" dirty="0"/>
              <a:t> közösségnek. Műveletsora két nagy csoportra bontható. Az elsőben a disznó letisztítása és szétbontása történik meg, a másodikban egymással párhuzamosan haladva a különféle élelmiszer-készítő és tartósító műveletekre kerül sor.</a:t>
            </a:r>
          </a:p>
        </p:txBody>
      </p:sp>
    </p:spTree>
    <p:extLst>
      <p:ext uri="{BB962C8B-B14F-4D97-AF65-F5344CB8AC3E}">
        <p14:creationId xmlns:p14="http://schemas.microsoft.com/office/powerpoint/2010/main" val="229712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 prezentáció?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sz="2400" dirty="0"/>
              <a:t>A prezentáció olyan kommunikációs helyzet, amelyben egy konkrét tartalom, üzenet közönséghez való eljuttatása a cél. Ebben a helyzetben legalább annyira fontos az  előadó </a:t>
            </a:r>
            <a:r>
              <a:rPr lang="hu-HU" sz="2400" b="1" dirty="0"/>
              <a:t>témában való jártassága</a:t>
            </a:r>
            <a:r>
              <a:rPr lang="hu-HU" sz="2400" dirty="0"/>
              <a:t>, </a:t>
            </a:r>
            <a:r>
              <a:rPr lang="hu-HU" sz="2400" b="1" dirty="0"/>
              <a:t>felkészültsége</a:t>
            </a:r>
            <a:r>
              <a:rPr lang="hu-HU" sz="2400" dirty="0"/>
              <a:t>, mint a </a:t>
            </a:r>
            <a:r>
              <a:rPr lang="hu-HU" sz="2400" b="1" dirty="0"/>
              <a:t>prezentációs készségek és technikák</a:t>
            </a:r>
            <a:r>
              <a:rPr lang="hu-HU" sz="2400" dirty="0"/>
              <a:t> hatékony alkalmazása.</a:t>
            </a:r>
          </a:p>
        </p:txBody>
      </p:sp>
    </p:spTree>
    <p:extLst>
      <p:ext uri="{BB962C8B-B14F-4D97-AF65-F5344CB8AC3E}">
        <p14:creationId xmlns:p14="http://schemas.microsoft.com/office/powerpoint/2010/main" val="398445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Milyen minőségben, kihez szólunk?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653309"/>
            <a:ext cx="8596668" cy="4388053"/>
          </a:xfrm>
        </p:spPr>
        <p:txBody>
          <a:bodyPr>
            <a:noAutofit/>
          </a:bodyPr>
          <a:lstStyle/>
          <a:p>
            <a:r>
              <a:rPr lang="hu-HU" sz="2400" dirty="0"/>
              <a:t>Mindig tisztázni kell, hogy </a:t>
            </a:r>
            <a:r>
              <a:rPr lang="hu-HU" sz="2400" b="1" dirty="0"/>
              <a:t>milyen minőségben </a:t>
            </a:r>
            <a:r>
              <a:rPr lang="hu-HU" sz="2400" dirty="0"/>
              <a:t>(hivatalos/magánszemélyként) </a:t>
            </a:r>
            <a:r>
              <a:rPr lang="hu-HU" sz="2400" b="1" dirty="0"/>
              <a:t>szólalunk meg</a:t>
            </a:r>
            <a:r>
              <a:rPr lang="hu-HU" sz="2400" dirty="0"/>
              <a:t>.</a:t>
            </a:r>
          </a:p>
          <a:p>
            <a:r>
              <a:rPr lang="hu-HU" sz="2400" b="1" dirty="0"/>
              <a:t>Kinek adunk elő</a:t>
            </a:r>
            <a:r>
              <a:rPr lang="hu-HU" sz="2400" dirty="0"/>
              <a:t>? Szakmai közönség -&gt; szakszavak használhatók, témához nem értők -&gt; kerüljük a szakkifejezéseket/magyarázzuk meg a jelentésüket</a:t>
            </a:r>
          </a:p>
          <a:p>
            <a:r>
              <a:rPr lang="hu-HU" sz="2400" dirty="0"/>
              <a:t>Sokkal többet kell tudnunk az adott témáról, mint amennyit felhasználunk a beszédéhez. </a:t>
            </a:r>
            <a:br>
              <a:rPr lang="hu-HU" sz="2400" dirty="0"/>
            </a:br>
            <a:r>
              <a:rPr lang="hu-HU" sz="2400" b="1" dirty="0"/>
              <a:t>Jéghegy analógia</a:t>
            </a:r>
            <a:r>
              <a:rPr lang="hu-HU" sz="2400" dirty="0"/>
              <a:t>: a prezentáció csak a témával kapcsolatos ismereteink tíz százaléka legyen, a többi megmutatására például remek lehetőség a kérdezés-felelet szakasz.</a:t>
            </a:r>
          </a:p>
        </p:txBody>
      </p:sp>
    </p:spTree>
    <p:extLst>
      <p:ext uri="{BB962C8B-B14F-4D97-AF65-F5344CB8AC3E}">
        <p14:creationId xmlns:p14="http://schemas.microsoft.com/office/powerpoint/2010/main" val="234985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8291"/>
          </a:xfrm>
        </p:spPr>
        <p:txBody>
          <a:bodyPr/>
          <a:lstStyle/>
          <a:p>
            <a:r>
              <a:rPr lang="hu-HU" dirty="0"/>
              <a:t>Előadás elkészítésének folyamata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855789"/>
            <a:ext cx="9399539" cy="4323338"/>
          </a:xfrm>
        </p:spPr>
        <p:txBody>
          <a:bodyPr>
            <a:noAutofit/>
          </a:bodyPr>
          <a:lstStyle/>
          <a:p>
            <a:r>
              <a:rPr lang="hu-HU" sz="2200" dirty="0"/>
              <a:t>Saját/adott </a:t>
            </a:r>
            <a:r>
              <a:rPr lang="hu-HU" sz="2200" b="1" dirty="0"/>
              <a:t>témaválasztás</a:t>
            </a:r>
            <a:r>
              <a:rPr lang="hu-HU" sz="2200" dirty="0"/>
              <a:t> Az előadás szorítkozhat tények ismertetésére, közlésére bemutathat új helyzeteket, eredményeket, adhat egy témáról általános összefoglalót, vagy éppen célja lehet a különlegességek, kuriózumok felsorolása. </a:t>
            </a:r>
          </a:p>
          <a:p>
            <a:r>
              <a:rPr lang="hu-HU" sz="2200" dirty="0"/>
              <a:t>Az első teendőnk az </a:t>
            </a:r>
            <a:r>
              <a:rPr lang="hu-HU" sz="2200" b="1" dirty="0"/>
              <a:t>előadás anyagának összegyűjtése</a:t>
            </a:r>
            <a:r>
              <a:rPr lang="hu-HU" sz="2200" dirty="0"/>
              <a:t>. (pl. internet, szakkönyvek, folyóiratok, megfigyelés, kísérlet). </a:t>
            </a:r>
          </a:p>
          <a:p>
            <a:r>
              <a:rPr lang="hu-HU" sz="2200" dirty="0"/>
              <a:t>Az összegyűjtött </a:t>
            </a:r>
            <a:r>
              <a:rPr lang="hu-HU" sz="2200" b="1" dirty="0"/>
              <a:t>anyagot</a:t>
            </a:r>
            <a:r>
              <a:rPr lang="hu-HU" sz="2200" dirty="0"/>
              <a:t> ezután el kell </a:t>
            </a:r>
            <a:r>
              <a:rPr lang="hu-HU" sz="2200" b="1" dirty="0"/>
              <a:t>rendeznünk</a:t>
            </a:r>
            <a:r>
              <a:rPr lang="hu-HU" sz="2200" dirty="0"/>
              <a:t>. Célszerű, ha az előadás vázlat elkészítése után rendezni az anyagot mert elősegíti, hogy tartsuk magunkat az  alapgondolathoz. </a:t>
            </a:r>
          </a:p>
          <a:p>
            <a:r>
              <a:rPr lang="hu-HU" sz="2200" dirty="0"/>
              <a:t> A következő lépés az </a:t>
            </a:r>
            <a:r>
              <a:rPr lang="hu-HU" sz="2200" b="1" dirty="0"/>
              <a:t>előadás kidolgozása</a:t>
            </a:r>
            <a:r>
              <a:rPr lang="hu-HU" sz="2200" dirty="0"/>
              <a:t>. Az elkészülés után ellenőrizzük hogy hossza megfelelő-e.  </a:t>
            </a:r>
          </a:p>
          <a:p>
            <a:r>
              <a:rPr lang="hu-HU" sz="2200" dirty="0"/>
              <a:t>Végül az </a:t>
            </a:r>
            <a:r>
              <a:rPr lang="hu-HU" sz="2200" b="1" dirty="0"/>
              <a:t>előadás formájának a megtervezése, a PPT elkészítése</a:t>
            </a:r>
            <a:r>
              <a:rPr lang="hu-H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041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előadás általános vázlata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hu-HU" sz="2200" b="1" dirty="0"/>
              <a:t>Bevezetés</a:t>
            </a:r>
            <a:r>
              <a:rPr lang="hu-HU" sz="2200" dirty="0"/>
              <a:t>: Az előadás témájának rövid, de figyelemfelkeltő felvetése és a prezentáció  vázlatának ismertetése.</a:t>
            </a:r>
          </a:p>
          <a:p>
            <a:r>
              <a:rPr lang="hu-HU" sz="2200" b="1" dirty="0"/>
              <a:t>Tárgyalás</a:t>
            </a:r>
            <a:r>
              <a:rPr lang="hu-HU" sz="2200" dirty="0"/>
              <a:t>: A témakör kifejtése (adatok, tények, érvek felsorakoztatása, indoklása;  magyarázat, okfejtés, következtetés, bemutatás stb.).</a:t>
            </a:r>
          </a:p>
          <a:p>
            <a:r>
              <a:rPr lang="hu-HU" sz="2200" b="1" dirty="0"/>
              <a:t>Befejezés</a:t>
            </a:r>
            <a:r>
              <a:rPr lang="hu-HU" sz="2200" dirty="0"/>
              <a:t>: Összefoglalás, következtetés, esetleges tovább gondolandó, megoldandó kérdések felvetése.</a:t>
            </a:r>
          </a:p>
        </p:txBody>
      </p:sp>
    </p:spTree>
    <p:extLst>
      <p:ext uri="{BB962C8B-B14F-4D97-AF65-F5344CB8AC3E}">
        <p14:creationId xmlns:p14="http://schemas.microsoft.com/office/powerpoint/2010/main" val="393882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9891"/>
          </a:xfrm>
        </p:spPr>
        <p:txBody>
          <a:bodyPr/>
          <a:lstStyle/>
          <a:p>
            <a:r>
              <a:rPr lang="hu-HU" dirty="0"/>
              <a:t>A PPT tartalmi, formai követelményei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855789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hu-HU" sz="2200" dirty="0"/>
              <a:t>A </a:t>
            </a:r>
            <a:r>
              <a:rPr lang="hu-HU" sz="2200" b="1" dirty="0"/>
              <a:t>vizuális segédeszközök</a:t>
            </a:r>
            <a:r>
              <a:rPr lang="hu-HU" sz="2200" dirty="0"/>
              <a:t> </a:t>
            </a:r>
            <a:r>
              <a:rPr lang="hu-HU" sz="2200" b="1" dirty="0"/>
              <a:t>színesítik</a:t>
            </a:r>
            <a:r>
              <a:rPr lang="hu-HU" sz="2200" dirty="0"/>
              <a:t>, </a:t>
            </a:r>
            <a:r>
              <a:rPr lang="hu-HU" sz="2200" dirty="0" err="1"/>
              <a:t>prezentációnkat</a:t>
            </a:r>
            <a:r>
              <a:rPr lang="hu-HU" sz="2200" dirty="0"/>
              <a:t>, segítik a tempó tartását, illetve a prezentáció tematikájának tartásához is nagy segítséget nyújtanak </a:t>
            </a:r>
          </a:p>
          <a:p>
            <a:pPr algn="just"/>
            <a:r>
              <a:rPr lang="hu-HU" sz="2200" dirty="0"/>
              <a:t>A hallott információk 10%-ára, az olvasottak 20%-ára, de együttesen több mint felére emlékszünk vissza azoknak a dolgoknak, amit hallottunk és láttunk is. Lényeges tehát, hogy bármely  </a:t>
            </a:r>
            <a:r>
              <a:rPr lang="hu-HU" sz="2200" b="1" dirty="0"/>
              <a:t>vizuális segédeszközzel megkönnyítsük az üzenet megértését</a:t>
            </a:r>
            <a:r>
              <a:rPr lang="hu-HU" sz="2200" dirty="0"/>
              <a:t>. </a:t>
            </a:r>
          </a:p>
          <a:p>
            <a:pPr algn="just"/>
            <a:r>
              <a:rPr lang="hu-HU" sz="2200" dirty="0"/>
              <a:t>A prezentáció középpontjában mindig az előadó, nem szabad engedni, hogy az eszközök "átvegyék az uralmat".</a:t>
            </a:r>
          </a:p>
        </p:txBody>
      </p:sp>
    </p:spTree>
    <p:extLst>
      <p:ext uri="{BB962C8B-B14F-4D97-AF65-F5344CB8AC3E}">
        <p14:creationId xmlns:p14="http://schemas.microsoft.com/office/powerpoint/2010/main" val="103835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1770" y="655782"/>
            <a:ext cx="9510376" cy="1320800"/>
          </a:xfrm>
        </p:spPr>
        <p:txBody>
          <a:bodyPr/>
          <a:lstStyle/>
          <a:p>
            <a:r>
              <a:rPr lang="hu-HU" dirty="0"/>
              <a:t>Hogyan adjunk elő? </a:t>
            </a:r>
            <a:br>
              <a:rPr lang="hu-HU" dirty="0"/>
            </a:br>
            <a:r>
              <a:rPr lang="hu-HU" dirty="0"/>
              <a:t>Kívülről vagy felolvasva?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Ne olvassuk papírról a szövegünket!</a:t>
            </a:r>
          </a:p>
          <a:p>
            <a:r>
              <a:rPr lang="hu-HU" sz="2400" dirty="0"/>
              <a:t>Soha ne szóról szóra tanuljuk meg a beszédünket! </a:t>
            </a:r>
          </a:p>
          <a:p>
            <a:r>
              <a:rPr lang="hu-HU" sz="2400" dirty="0"/>
              <a:t>Töltsük meg beszédet illusztrációkkal és példákkal!</a:t>
            </a:r>
          </a:p>
        </p:txBody>
      </p:sp>
    </p:spTree>
    <p:extLst>
      <p:ext uri="{BB962C8B-B14F-4D97-AF65-F5344CB8AC3E}">
        <p14:creationId xmlns:p14="http://schemas.microsoft.com/office/powerpoint/2010/main" val="177868007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8165F60D4258344A8AD18E24E705B49" ma:contentTypeVersion="0" ma:contentTypeDescription="Új dokumentum létrehozása." ma:contentTypeScope="" ma:versionID="fec4e017898d2156f1522df8d8332f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ebbfce10bbab8612f9f8fe5d4942ba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DE535D-CF96-49FA-8153-888F71319587}"/>
</file>

<file path=customXml/itemProps2.xml><?xml version="1.0" encoding="utf-8"?>
<ds:datastoreItem xmlns:ds="http://schemas.openxmlformats.org/officeDocument/2006/customXml" ds:itemID="{11858775-19DF-4391-8EFE-0A936428E08E}"/>
</file>

<file path=customXml/itemProps3.xml><?xml version="1.0" encoding="utf-8"?>
<ds:datastoreItem xmlns:ds="http://schemas.openxmlformats.org/officeDocument/2006/customXml" ds:itemID="{EA7072CC-D570-4985-9736-9839151AC4E1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1132</TotalTime>
  <Words>1034</Words>
  <Application>Microsoft Office PowerPoint</Application>
  <PresentationFormat>Szélesvásznú</PresentationFormat>
  <Paragraphs>113</Paragraphs>
  <Slides>23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Fazetta</vt:lpstr>
      <vt:lpstr>Prezentációs technikák</vt:lpstr>
      <vt:lpstr>Tartalom</vt:lpstr>
      <vt:lpstr>Disznajtor</vt:lpstr>
      <vt:lpstr>Mi a prezentáció?</vt:lpstr>
      <vt:lpstr>Milyen minőségben, kihez szólunk?</vt:lpstr>
      <vt:lpstr>Előadás elkészítésének folyamata</vt:lpstr>
      <vt:lpstr>Egy előadás általános vázlata</vt:lpstr>
      <vt:lpstr>A PPT tartalmi, formai követelményei</vt:lpstr>
      <vt:lpstr>Hogyan adjunk elő?  Kívülről vagy felolvasva?</vt:lpstr>
      <vt:lpstr>Milyen a jó előadó?</vt:lpstr>
      <vt:lpstr>Non-verbális kommunikáció</vt:lpstr>
      <vt:lpstr>Mit vegyünk figyelembe?</vt:lpstr>
      <vt:lpstr>Hogyan készítsünk jó prezentációt?</vt:lpstr>
      <vt:lpstr>6 faktor, mai nélkülözhetetlen a sikerhez</vt:lpstr>
      <vt:lpstr>Előadás előtt feltétlenül meg kell kérdeznünk:</vt:lpstr>
      <vt:lpstr>Előadás előtt feltétlenül meg kell kérdeznünk:</vt:lpstr>
      <vt:lpstr>Mitől emlékezetes az üzenet?</vt:lpstr>
      <vt:lpstr>PowerPoint-bemutató</vt:lpstr>
      <vt:lpstr>PowerPoint-bemutató</vt:lpstr>
      <vt:lpstr>1-7-7 szabály</vt:lpstr>
      <vt:lpstr>Képdominancia-elve</vt:lpstr>
      <vt:lpstr>Négyesfogat</vt:lpstr>
      <vt:lpstr>A prezentáció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Prezentációs technikák</dc:title>
  <dc:creator>Halczman Szilvia</dc:creator>
  <cp:lastModifiedBy>Halczman Szilvia Lídia</cp:lastModifiedBy>
  <cp:revision>18</cp:revision>
  <dcterms:created xsi:type="dcterms:W3CDTF">2020-02-27T15:31:08Z</dcterms:created>
  <dcterms:modified xsi:type="dcterms:W3CDTF">2023-03-02T18:48:48Z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0x010100A8165F60D4258344A8AD18E24E705B49</vt:lpwstr>
  </property>
</Properties>
</file>