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72" r:id="rId4"/>
    <p:sldId id="279" r:id="rId5"/>
    <p:sldId id="278" r:id="rId6"/>
    <p:sldId id="280" r:id="rId7"/>
    <p:sldId id="269" r:id="rId8"/>
    <p:sldId id="282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3" pos="3114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pos="756" userDrawn="1">
          <p15:clr>
            <a:srgbClr val="A4A3A4"/>
          </p15:clr>
        </p15:guide>
        <p15:guide id="6" orient="horz" pos="640" userDrawn="1">
          <p15:clr>
            <a:srgbClr val="A4A3A4"/>
          </p15:clr>
        </p15:guide>
        <p15:guide id="7" orient="horz" pos="2183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10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70" y="72"/>
      </p:cViewPr>
      <p:guideLst>
        <p:guide orient="horz" pos="1026"/>
        <p:guide pos="3114"/>
        <p:guide orient="horz" pos="3702"/>
        <p:guide pos="756"/>
        <p:guide orient="horz" pos="640"/>
        <p:guide orient="horz" pos="2183"/>
        <p:guide orient="horz" pos="3294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475AB-2B3F-46AF-9083-745E0442A3A5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687B-7C95-4380-BDD3-F0CA570E2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5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6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14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652955" y="1169378"/>
            <a:ext cx="9024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感谢您下载包图网平台上提供的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在包图网出售的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的保护，作品的所有权、版权和著作权归包图网所有，您下载的是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不得将包图网的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</a:p>
        </p:txBody>
      </p:sp>
    </p:spTree>
    <p:extLst>
      <p:ext uri="{BB962C8B-B14F-4D97-AF65-F5344CB8AC3E}">
        <p14:creationId xmlns:p14="http://schemas.microsoft.com/office/powerpoint/2010/main" val="2603512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6480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2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9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5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2F43-E9A9-4EE8-AD09-9A994D84E42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43" y="0"/>
            <a:ext cx="6858000" cy="6858000"/>
          </a:xfrm>
          <a:prstGeom prst="rect">
            <a:avLst/>
          </a:prstGeom>
        </p:spPr>
      </p:pic>
      <p:sp>
        <p:nvSpPr>
          <p:cNvPr id="4" name="圆角矩形 31"/>
          <p:cNvSpPr/>
          <p:nvPr/>
        </p:nvSpPr>
        <p:spPr>
          <a:xfrm>
            <a:off x="7162186" y="325120"/>
            <a:ext cx="4176374" cy="4450080"/>
          </a:xfrm>
          <a:prstGeom prst="roundRect">
            <a:avLst>
              <a:gd name="adj" fmla="val 0"/>
            </a:avLst>
          </a:prstGeom>
          <a:noFill/>
          <a:ln w="47625">
            <a:solidFill>
              <a:srgbClr val="78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직사각형 6"/>
          <p:cNvSpPr/>
          <p:nvPr/>
        </p:nvSpPr>
        <p:spPr>
          <a:xfrm>
            <a:off x="5439307" y="940679"/>
            <a:ext cx="6256281" cy="353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Press</a:t>
            </a:r>
            <a:r>
              <a:rPr lang="ko-KR" altLang="en-US" sz="80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Bin</a:t>
            </a:r>
          </a:p>
          <a:p>
            <a:pPr algn="r"/>
            <a:r>
              <a:rPr lang="en-US" altLang="ko-KR" sz="48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3.14 Engine</a:t>
            </a:r>
            <a:endParaRPr lang="en-US" altLang="ko-KR" sz="4800" b="1" dirty="0" smtClean="0">
              <a:solidFill>
                <a:sysClr val="windowText" lastClr="000000"/>
              </a:solidFill>
              <a:latin typeface="+mn-ea"/>
            </a:endParaRPr>
          </a:p>
          <a:p>
            <a:pPr algn="r"/>
            <a:r>
              <a:rPr lang="en-US" altLang="ko-KR" sz="4800" b="1" dirty="0" smtClean="0">
                <a:solidFill>
                  <a:sysClr val="windowText" lastClr="000000"/>
                </a:solidFill>
                <a:latin typeface="+mn-ea"/>
              </a:rPr>
              <a:t>19.05.14</a:t>
            </a:r>
          </a:p>
          <a:p>
            <a:pPr algn="r"/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중간 진행 보고 세미나</a:t>
            </a:r>
            <a:endParaRPr lang="en-US" altLang="ko-KR" sz="2000" b="1" dirty="0" smtClean="0">
              <a:solidFill>
                <a:sysClr val="windowText" lastClr="000000"/>
              </a:solidFill>
              <a:latin typeface="+mn-ea"/>
            </a:endParaRPr>
          </a:p>
          <a:p>
            <a:pPr algn="r"/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+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프로토타입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 시연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91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30999184" descr="EMB00003e7456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0" t="21657" r="24228" b="35376"/>
          <a:stretch>
            <a:fillRect/>
          </a:stretch>
        </p:blipFill>
        <p:spPr bwMode="auto">
          <a:xfrm>
            <a:off x="0" y="-929792"/>
            <a:ext cx="12192000" cy="778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-929792"/>
            <a:ext cx="12192000" cy="778779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647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菱形 5"/>
          <p:cNvSpPr/>
          <p:nvPr/>
        </p:nvSpPr>
        <p:spPr>
          <a:xfrm rot="16200000">
            <a:off x="-4704384" y="-2359779"/>
            <a:ext cx="12671426" cy="12671430"/>
          </a:xfrm>
          <a:prstGeom prst="diamond">
            <a:avLst/>
          </a:prstGeom>
          <a:solidFill>
            <a:schemeClr val="bg1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6"/>
          <p:cNvSpPr/>
          <p:nvPr/>
        </p:nvSpPr>
        <p:spPr>
          <a:xfrm rot="18929991">
            <a:off x="7032097" y="-6304397"/>
            <a:ext cx="6929119" cy="6929119"/>
          </a:xfrm>
          <a:prstGeom prst="rtTriangle">
            <a:avLst/>
          </a:prstGeom>
          <a:solidFill>
            <a:schemeClr val="bg1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24"/>
          <p:cNvSpPr txBox="1"/>
          <p:nvPr/>
        </p:nvSpPr>
        <p:spPr>
          <a:xfrm rot="18961399">
            <a:off x="7288562" y="197480"/>
            <a:ext cx="1954381" cy="43402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500" spc="300" dirty="0" smtClean="0">
                <a:solidFill>
                  <a:schemeClr val="bg1"/>
                </a:solidFill>
                <a:latin typeface="Consolas" panose="020B0609020204030204" pitchFamily="49" charset="0"/>
                <a:ea typeface="DecoType Naskh" charset="-78"/>
                <a:cs typeface="DecoType Naskh"/>
              </a:rPr>
              <a:t>INDEX</a:t>
            </a:r>
            <a:endParaRPr lang="zh-CN" altLang="en-US" sz="11500" spc="300" dirty="0">
              <a:solidFill>
                <a:schemeClr val="bg1"/>
              </a:solidFill>
              <a:latin typeface="Consolas" panose="020B0609020204030204" pitchFamily="49" charset="0"/>
              <a:ea typeface="DecoType Naskh" charset="-78"/>
              <a:cs typeface="DecoType Naskh"/>
            </a:endParaRPr>
          </a:p>
        </p:txBody>
      </p:sp>
      <p:sp>
        <p:nvSpPr>
          <p:cNvPr id="8" name="Oval 13"/>
          <p:cNvSpPr/>
          <p:nvPr/>
        </p:nvSpPr>
        <p:spPr>
          <a:xfrm>
            <a:off x="864662" y="1989958"/>
            <a:ext cx="695082" cy="695078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9" name="Oval 13"/>
          <p:cNvSpPr/>
          <p:nvPr/>
        </p:nvSpPr>
        <p:spPr>
          <a:xfrm>
            <a:off x="864662" y="2915938"/>
            <a:ext cx="695082" cy="695078"/>
          </a:xfrm>
          <a:prstGeom prst="ellipse">
            <a:avLst/>
          </a:prstGeom>
          <a:solidFill>
            <a:srgbClr val="E57B8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B456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b="1" dirty="0">
              <a:solidFill>
                <a:srgbClr val="0B456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Oval 13"/>
          <p:cNvSpPr/>
          <p:nvPr/>
        </p:nvSpPr>
        <p:spPr>
          <a:xfrm>
            <a:off x="864662" y="3841918"/>
            <a:ext cx="695082" cy="695078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864662" y="4767897"/>
            <a:ext cx="695082" cy="695078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2304127" y="210271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>
                <a:ea typeface="DecoType Naskh" charset="-78"/>
                <a:cs typeface="DecoType Naskh" charset="-78"/>
              </a:rPr>
              <a:t>해결한</a:t>
            </a:r>
            <a:r>
              <a:rPr kumimoji="1" lang="ko-KR" altLang="en-US" sz="2400" dirty="0" smtClean="0">
                <a:ea typeface="DecoType Naskh" charset="-78"/>
                <a:cs typeface="DecoType Naskh" charset="-78"/>
              </a:rPr>
              <a:t> 문제점</a:t>
            </a:r>
            <a:endParaRPr kumimoji="1" lang="zh-CN" altLang="en-US" sz="2400" dirty="0">
              <a:ea typeface="DecoType Naskh" charset="-78"/>
              <a:cs typeface="DecoType Naskh" charset="-78"/>
            </a:endParaRPr>
          </a:p>
        </p:txBody>
      </p:sp>
      <p:sp>
        <p:nvSpPr>
          <p:cNvPr id="21" name="文本框 17"/>
          <p:cNvSpPr txBox="1"/>
          <p:nvPr/>
        </p:nvSpPr>
        <p:spPr>
          <a:xfrm>
            <a:off x="2304127" y="3030111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ea typeface="DecoType Naskh" charset="-78"/>
                <a:cs typeface="DecoType Naskh" charset="-78"/>
              </a:rPr>
              <a:t>현재까지 </a:t>
            </a:r>
            <a:r>
              <a:rPr kumimoji="1" lang="ko-KR" altLang="en-US" sz="2400" b="1" dirty="0" smtClean="0">
                <a:ea typeface="DecoType Naskh" charset="-78"/>
                <a:cs typeface="DecoType Naskh" charset="-78"/>
              </a:rPr>
              <a:t>완료</a:t>
            </a:r>
            <a:r>
              <a:rPr kumimoji="1" lang="ko-KR" altLang="en-US" sz="2400" dirty="0" smtClean="0">
                <a:ea typeface="DecoType Naskh" charset="-78"/>
                <a:cs typeface="DecoType Naskh" charset="-78"/>
              </a:rPr>
              <a:t>된 진행사항</a:t>
            </a:r>
            <a:endParaRPr kumimoji="1" lang="zh-CN" altLang="en-US" sz="2400" dirty="0">
              <a:ea typeface="DecoType Naskh" charset="-78"/>
              <a:cs typeface="DecoType Naskh" charset="-78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298198" y="395721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ea typeface="DecoType Naskh" charset="-78"/>
                <a:cs typeface="DecoType Naskh" charset="-78"/>
              </a:rPr>
              <a:t>앞으로</a:t>
            </a:r>
            <a:r>
              <a:rPr kumimoji="1" lang="ko-KR" altLang="en-US" sz="2400" dirty="0">
                <a:ea typeface="DecoType Naskh" charset="-78"/>
                <a:cs typeface="DecoType Naskh" charset="-78"/>
              </a:rPr>
              <a:t>의 </a:t>
            </a:r>
            <a:r>
              <a:rPr kumimoji="1" lang="ko-KR" altLang="en-US" sz="2400" dirty="0" smtClean="0">
                <a:ea typeface="DecoType Naskh" charset="-78"/>
                <a:cs typeface="DecoType Naskh" charset="-78"/>
              </a:rPr>
              <a:t>진행사항</a:t>
            </a:r>
            <a:endParaRPr kumimoji="1" lang="zh-CN" altLang="en-US" sz="2400" dirty="0">
              <a:ea typeface="DecoType Naskh" charset="-78"/>
              <a:cs typeface="DecoType Naskh" charset="-78"/>
            </a:endParaRPr>
          </a:p>
        </p:txBody>
      </p:sp>
      <p:sp>
        <p:nvSpPr>
          <p:cNvPr id="27" name="文本框 23"/>
          <p:cNvSpPr txBox="1"/>
          <p:nvPr/>
        </p:nvSpPr>
        <p:spPr>
          <a:xfrm>
            <a:off x="2298198" y="4884604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ea typeface="DecoType Naskh" charset="-78"/>
                <a:cs typeface="DecoType Naskh" charset="-78"/>
              </a:rPr>
              <a:t>해결해야 하는 </a:t>
            </a:r>
            <a:r>
              <a:rPr kumimoji="1" lang="ko-KR" altLang="en-US" sz="2400" dirty="0">
                <a:ea typeface="DecoType Naskh" charset="-78"/>
                <a:cs typeface="DecoType Naskh" charset="-78"/>
              </a:rPr>
              <a:t>문제점</a:t>
            </a:r>
            <a:endParaRPr kumimoji="1" lang="zh-CN" altLang="en-US" sz="2400" dirty="0">
              <a:ea typeface="DecoType Naskh" charset="-78"/>
              <a:cs typeface="DecoType Nas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9030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8" grpId="0"/>
      <p:bldP spid="21" grpId="0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10"/>
            <a:ext cx="3432175" cy="342900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32175" y="3429000"/>
            <a:ext cx="8759825" cy="342900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7" r="41127" b="184"/>
          <a:stretch/>
        </p:blipFill>
        <p:spPr>
          <a:xfrm rot="5400000">
            <a:off x="3913187" y="3418876"/>
            <a:ext cx="3429000" cy="34492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556" y="3661321"/>
            <a:ext cx="2967034" cy="203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해결한</a:t>
            </a: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	</a:t>
            </a:r>
            <a:r>
              <a:rPr kumimoji="0" lang="ko-KR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문제점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3432175" y="436731"/>
            <a:ext cx="7586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소프트웨어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华文细黑" panose="0201060004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오픈소스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를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적극적으로 사용하여 기본 사용법을 빠르게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습득</a:t>
            </a:r>
            <a:endParaRPr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华文细黑" panose="02010600040101010101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2175" y="1781272"/>
            <a:ext cx="69365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하드웨어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华文细黑" panose="0201060004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산학협력관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 지하에서 도구를 빌려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아크릴 가공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a typeface="华文细黑" panose="0201060004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외부전원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 코드의 피복을 벗겨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아두이노와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 연결</a:t>
            </a:r>
            <a:endParaRPr sz="2000" dirty="0" smtClean="0">
              <a:solidFill>
                <a:schemeClr val="tx1">
                  <a:lumMod val="75000"/>
                  <a:lumOff val="25000"/>
                </a:schemeClr>
              </a:solidFill>
              <a:ea typeface="华文细黑" panose="02010600040101010101" charset="-122"/>
              <a:sym typeface="+mn-ea"/>
            </a:endParaRPr>
          </a:p>
        </p:txBody>
      </p:sp>
      <p:pic>
        <p:nvPicPr>
          <p:cNvPr id="8" name="Picture 4" descr="ì¤íì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2" y="85172"/>
            <a:ext cx="2529751" cy="357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1" t="6063" r="13652" b="6601"/>
          <a:stretch/>
        </p:blipFill>
        <p:spPr>
          <a:xfrm>
            <a:off x="8216900" y="3428997"/>
            <a:ext cx="3432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051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/>
      <p:bldP spid="5" grpId="1"/>
      <p:bldP spid="5" grpId="2"/>
      <p:bldP spid="2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97839" y="981075"/>
            <a:ext cx="4641579" cy="2261870"/>
            <a:chOff x="497839" y="981075"/>
            <a:chExt cx="4641579" cy="2261870"/>
          </a:xfrm>
        </p:grpSpPr>
        <p:sp>
          <p:nvSpPr>
            <p:cNvPr id="7" name="TextBox 6"/>
            <p:cNvSpPr txBox="1"/>
            <p:nvPr/>
          </p:nvSpPr>
          <p:spPr>
            <a:xfrm>
              <a:off x="3505200" y="2394642"/>
              <a:ext cx="163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소프트웨어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839" y="981075"/>
              <a:ext cx="3007361" cy="226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latinLnBrk="0">
                <a:lnSpc>
                  <a:spcPct val="140000"/>
                </a:lnSpc>
                <a:defRPr/>
              </a:pP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细黑" panose="02010600040101010101" charset="-122"/>
                </a:rPr>
                <a:t>완료된</a:t>
              </a:r>
              <a:endPara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</a:endParaRPr>
            </a:p>
            <a:p>
              <a:pPr lvl="0" latinLnBrk="0">
                <a:lnSpc>
                  <a:spcPct val="140000"/>
                </a:lnSpc>
                <a:defRPr/>
              </a:pP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细黑" panose="02010600040101010101" charset="-122"/>
                </a:rPr>
                <a:t> 진행사항</a:t>
              </a:r>
              <a:endPara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3" name="한쪽 모서리는 잘리고 다른 쪽 모서리는 둥근 사각형 2"/>
            <p:cNvSpPr/>
            <p:nvPr/>
          </p:nvSpPr>
          <p:spPr>
            <a:xfrm>
              <a:off x="497839" y="981075"/>
              <a:ext cx="4445636" cy="2034687"/>
            </a:xfrm>
            <a:prstGeom prst="snip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97840" y="3657601"/>
            <a:ext cx="5109845" cy="2331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실린더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모터컨트롤러 사용법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800" b="1" dirty="0" err="1" smtClean="0">
                <a:solidFill>
                  <a:schemeClr val="tx1"/>
                </a:solidFill>
                <a:latin typeface="+mj-lt"/>
              </a:rPr>
              <a:t>엠프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 모듈</a:t>
            </a:r>
            <a:endParaRPr lang="en-US" altLang="ko-KR" sz="2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알맞은 소리내기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초음파 센서</a:t>
            </a:r>
            <a:endParaRPr lang="en-US" altLang="ko-KR" sz="2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거리를 알아내는 공식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13" y="3566618"/>
            <a:ext cx="3417252" cy="30375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904" y="2112010"/>
            <a:ext cx="2595096" cy="26346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80" y="28560"/>
            <a:ext cx="2681288" cy="31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12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16354 0.2689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4082 0.0053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25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13073 -0.2361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-1180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97839" y="981075"/>
            <a:ext cx="4641579" cy="2261870"/>
            <a:chOff x="497839" y="981075"/>
            <a:chExt cx="4641579" cy="2261870"/>
          </a:xfrm>
        </p:grpSpPr>
        <p:sp>
          <p:nvSpPr>
            <p:cNvPr id="16" name="TextBox 15"/>
            <p:cNvSpPr txBox="1"/>
            <p:nvPr/>
          </p:nvSpPr>
          <p:spPr>
            <a:xfrm>
              <a:off x="3505200" y="2394642"/>
              <a:ext cx="163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하드웨어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7839" y="981075"/>
              <a:ext cx="3007361" cy="226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latinLnBrk="0">
                <a:lnSpc>
                  <a:spcPct val="140000"/>
                </a:lnSpc>
                <a:defRPr/>
              </a:pP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细黑" panose="02010600040101010101" charset="-122"/>
                </a:rPr>
                <a:t>완료된</a:t>
              </a:r>
              <a:endPara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</a:endParaRPr>
            </a:p>
            <a:p>
              <a:pPr lvl="0" latinLnBrk="0">
                <a:lnSpc>
                  <a:spcPct val="140000"/>
                </a:lnSpc>
                <a:defRPr/>
              </a:pP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细黑" panose="02010600040101010101" charset="-122"/>
                </a:rPr>
                <a:t> 진행사항</a:t>
              </a:r>
              <a:endPara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8" name="한쪽 모서리는 잘리고 다른 쪽 모서리는 둥근 사각형 17"/>
            <p:cNvSpPr/>
            <p:nvPr/>
          </p:nvSpPr>
          <p:spPr>
            <a:xfrm>
              <a:off x="497839" y="981075"/>
              <a:ext cx="4445636" cy="2034687"/>
            </a:xfrm>
            <a:prstGeom prst="snip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97840" y="3657601"/>
            <a:ext cx="5109845" cy="2331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외부 전원 연결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직감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센서의 선 연결</a:t>
            </a:r>
            <a:endParaRPr lang="en-US" altLang="ko-KR" sz="2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+mj-ea"/>
                <a:ea typeface="+mj-ea"/>
              </a:rPr>
              <a:t>Fritzing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아크릴 가공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</a:rPr>
              <a:t>산학협력단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18"/>
          <a:stretch/>
        </p:blipFill>
        <p:spPr>
          <a:xfrm>
            <a:off x="5802313" y="3377286"/>
            <a:ext cx="3432175" cy="34162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34" y="2209384"/>
            <a:ext cx="2444666" cy="244240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259060" y="953"/>
            <a:ext cx="2975428" cy="3852005"/>
            <a:chOff x="6407558" y="953"/>
            <a:chExt cx="2975428" cy="38520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25" t="31085" r="7340" b="34984"/>
            <a:stretch/>
          </p:blipFill>
          <p:spPr>
            <a:xfrm>
              <a:off x="6407558" y="1603244"/>
              <a:ext cx="2975428" cy="22497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25" r="7340" b="75834"/>
            <a:stretch/>
          </p:blipFill>
          <p:spPr>
            <a:xfrm>
              <a:off x="6407558" y="953"/>
              <a:ext cx="2975428" cy="1602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8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12201 0.224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38633 0.0050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23" y="25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10326 -0.2361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-118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10800" y="1760826"/>
            <a:ext cx="7320367" cy="305044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세부적인 압축 알고리즘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어떻게 짤 것인가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노래와 압축을 어떻게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동시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에 활성화 시킬 것인가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어떻게 쓰레기가 꽉 찼는지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판단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할 것인가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쓰레기 뭉치 제작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어떻게 할 것인가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아크릴과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센서 조립에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필요한 적절한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접착제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는 무엇인가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6" y="1090803"/>
            <a:ext cx="3830193" cy="3830193"/>
          </a:xfrm>
          <a:prstGeom prst="rect">
            <a:avLst/>
          </a:prstGeom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185832" y="835560"/>
            <a:ext cx="7320367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4400" b="1" dirty="0" smtClean="0">
                <a:latin typeface="+mj-lt"/>
                <a:cs typeface="Arial" pitchFamily="34" charset="0"/>
              </a:rPr>
              <a:t>앞으로 해결해야하는 문제점</a:t>
            </a:r>
            <a:endParaRPr lang="en-US" altLang="ko-K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/>
          <p:nvPr/>
        </p:nvSpPr>
        <p:spPr>
          <a:xfrm>
            <a:off x="1800702" y="3232522"/>
            <a:ext cx="562088" cy="562084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" name="Oval 13"/>
          <p:cNvSpPr/>
          <p:nvPr/>
        </p:nvSpPr>
        <p:spPr>
          <a:xfrm>
            <a:off x="3925611" y="3861103"/>
            <a:ext cx="978917" cy="978911"/>
          </a:xfrm>
          <a:prstGeom prst="ellipse">
            <a:avLst/>
          </a:prstGeom>
          <a:solidFill>
            <a:srgbClr val="E57B8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Oval 13"/>
          <p:cNvSpPr/>
          <p:nvPr/>
        </p:nvSpPr>
        <p:spPr>
          <a:xfrm>
            <a:off x="5612523" y="2174193"/>
            <a:ext cx="695082" cy="695078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13"/>
          <p:cNvSpPr/>
          <p:nvPr/>
        </p:nvSpPr>
        <p:spPr>
          <a:xfrm>
            <a:off x="8437985" y="2951480"/>
            <a:ext cx="562088" cy="562084"/>
          </a:xfrm>
          <a:prstGeom prst="ellipse">
            <a:avLst/>
          </a:prstGeom>
          <a:solidFill>
            <a:srgbClr val="FFF0B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直线连接符 7"/>
          <p:cNvCxnSpPr>
            <a:stCxn id="4" idx="5"/>
            <a:endCxn id="5" idx="2"/>
          </p:cNvCxnSpPr>
          <p:nvPr/>
        </p:nvCxnSpPr>
        <p:spPr>
          <a:xfrm>
            <a:off x="2280474" y="3712291"/>
            <a:ext cx="1645137" cy="638268"/>
          </a:xfrm>
          <a:prstGeom prst="line">
            <a:avLst/>
          </a:prstGeom>
          <a:ln w="44450">
            <a:solidFill>
              <a:srgbClr val="78A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5" idx="7"/>
            <a:endCxn id="6" idx="3"/>
          </p:cNvCxnSpPr>
          <p:nvPr/>
        </p:nvCxnSpPr>
        <p:spPr>
          <a:xfrm flipV="1">
            <a:off x="4761169" y="2767479"/>
            <a:ext cx="953146" cy="1236982"/>
          </a:xfrm>
          <a:prstGeom prst="line">
            <a:avLst/>
          </a:prstGeom>
          <a:ln w="44450">
            <a:solidFill>
              <a:srgbClr val="78A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6" idx="6"/>
            <a:endCxn id="7" idx="2"/>
          </p:cNvCxnSpPr>
          <p:nvPr/>
        </p:nvCxnSpPr>
        <p:spPr>
          <a:xfrm>
            <a:off x="6307605" y="2521732"/>
            <a:ext cx="2130380" cy="710790"/>
          </a:xfrm>
          <a:prstGeom prst="line">
            <a:avLst/>
          </a:prstGeom>
          <a:ln w="44450">
            <a:solidFill>
              <a:srgbClr val="78A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66121" y="1506263"/>
            <a:ext cx="3171213" cy="1305537"/>
            <a:chOff x="666121" y="1506263"/>
            <a:chExt cx="3171213" cy="1305537"/>
          </a:xfrm>
        </p:grpSpPr>
        <p:sp>
          <p:nvSpPr>
            <p:cNvPr id="13" name="TextBox 21"/>
            <p:cNvSpPr txBox="1"/>
            <p:nvPr/>
          </p:nvSpPr>
          <p:spPr>
            <a:xfrm>
              <a:off x="666121" y="1506263"/>
              <a:ext cx="28488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kern="100" dirty="0" smtClean="0">
                  <a:cs typeface="Times New Roman" charset="0"/>
                </a:rPr>
                <a:t>5.21-</a:t>
              </a:r>
              <a:r>
                <a:rPr lang="ko-KR" altLang="en-US" sz="2800" b="1" kern="100" dirty="0" smtClean="0">
                  <a:cs typeface="Times New Roman" charset="0"/>
                </a:rPr>
                <a:t>소프트웨어</a:t>
              </a:r>
              <a:endParaRPr lang="zh-CN" altLang="en-US" sz="2800" b="1" dirty="0"/>
            </a:p>
          </p:txBody>
        </p:sp>
        <p:sp>
          <p:nvSpPr>
            <p:cNvPr id="14" name="Rectangle 22"/>
            <p:cNvSpPr/>
            <p:nvPr/>
          </p:nvSpPr>
          <p:spPr>
            <a:xfrm>
              <a:off x="666121" y="2303969"/>
              <a:ext cx="317121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kern="100" dirty="0" smtClean="0">
                  <a:latin typeface="+mn-ea"/>
                  <a:cs typeface="Times New Roman" charset="0"/>
                </a:rPr>
                <a:t>압축 알고리즘 </a:t>
              </a:r>
              <a:r>
                <a:rPr lang="ko-KR" altLang="en-US" kern="100" dirty="0" smtClean="0">
                  <a:latin typeface="+mn-ea"/>
                  <a:cs typeface="Times New Roman" charset="0"/>
                </a:rPr>
                <a:t>마무리</a:t>
              </a:r>
              <a:endParaRPr lang="en-US" altLang="ko-KR" kern="100" dirty="0">
                <a:latin typeface="+mn-ea"/>
                <a:cs typeface="Times New Roman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192606" y="4830328"/>
            <a:ext cx="3485986" cy="2552745"/>
            <a:chOff x="3192606" y="4830328"/>
            <a:chExt cx="3485986" cy="2552745"/>
          </a:xfrm>
        </p:grpSpPr>
        <p:sp>
          <p:nvSpPr>
            <p:cNvPr id="16" name="TextBox 21"/>
            <p:cNvSpPr txBox="1"/>
            <p:nvPr/>
          </p:nvSpPr>
          <p:spPr>
            <a:xfrm>
              <a:off x="3192606" y="4830328"/>
              <a:ext cx="24897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kern="100" dirty="0" smtClean="0">
                  <a:cs typeface="Times New Roman" charset="0"/>
                </a:rPr>
                <a:t>5.21-</a:t>
              </a:r>
              <a:r>
                <a:rPr lang="ko-KR" altLang="en-US" sz="2800" b="1" kern="100" dirty="0" smtClean="0">
                  <a:cs typeface="Times New Roman" charset="0"/>
                </a:rPr>
                <a:t>하드웨어</a:t>
              </a:r>
              <a:endParaRPr lang="zh-CN" altLang="en-US" sz="2800" b="1" dirty="0"/>
            </a:p>
          </p:txBody>
        </p:sp>
        <p:sp>
          <p:nvSpPr>
            <p:cNvPr id="17" name="Rectangle 22"/>
            <p:cNvSpPr/>
            <p:nvPr/>
          </p:nvSpPr>
          <p:spPr>
            <a:xfrm>
              <a:off x="3192606" y="5628747"/>
              <a:ext cx="348598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아크릴과 </a:t>
              </a:r>
              <a:r>
                <a:rPr lang="ko-KR" altLang="en-US" b="1" dirty="0" err="1" smtClean="0"/>
                <a:t>아두이노</a:t>
              </a:r>
              <a:r>
                <a:rPr lang="ko-KR" altLang="en-US" dirty="0" err="1" smtClean="0"/>
                <a:t>의</a:t>
              </a:r>
              <a:r>
                <a:rPr lang="ko-KR" altLang="en-US" dirty="0" smtClean="0"/>
                <a:t> 결합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쓰레기 </a:t>
              </a:r>
              <a:r>
                <a:rPr lang="ko-KR" altLang="en-US" b="1" dirty="0" smtClean="0"/>
                <a:t>압축 뭉치 </a:t>
              </a:r>
              <a:r>
                <a:rPr lang="ko-KR" altLang="en-US" dirty="0" smtClean="0"/>
                <a:t>제작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쓰레기통과 아크릴 뚜껑 </a:t>
              </a:r>
              <a:r>
                <a:rPr lang="ko-KR" altLang="en-US" dirty="0" smtClean="0"/>
                <a:t>결합</a:t>
              </a:r>
              <a:endParaRPr lang="zh-CN" altLang="zh-CN" kern="100" dirty="0">
                <a:ea typeface="等线" charset="0"/>
                <a:cs typeface="Times New Roman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kern="100" dirty="0" smtClean="0">
                <a:latin typeface="+mj-lt"/>
                <a:ea typeface="等线" charset="0"/>
                <a:cs typeface="Times New Roman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46310" y="485791"/>
            <a:ext cx="2642510" cy="1249853"/>
            <a:chOff x="4846310" y="485791"/>
            <a:chExt cx="2642510" cy="1249853"/>
          </a:xfrm>
        </p:grpSpPr>
        <p:sp>
          <p:nvSpPr>
            <p:cNvPr id="19" name="TextBox 21"/>
            <p:cNvSpPr txBox="1"/>
            <p:nvPr/>
          </p:nvSpPr>
          <p:spPr>
            <a:xfrm>
              <a:off x="4855091" y="485791"/>
              <a:ext cx="9044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kern="100" dirty="0" smtClean="0">
                  <a:ea typeface="等线" charset="0"/>
                  <a:cs typeface="Times New Roman" charset="0"/>
                </a:rPr>
                <a:t>5.28</a:t>
              </a:r>
              <a:endParaRPr lang="zh-CN" altLang="en-US" sz="2800" b="1" dirty="0"/>
            </a:p>
          </p:txBody>
        </p:sp>
        <p:sp>
          <p:nvSpPr>
            <p:cNvPr id="20" name="Rectangle 22"/>
            <p:cNvSpPr/>
            <p:nvPr/>
          </p:nvSpPr>
          <p:spPr>
            <a:xfrm>
              <a:off x="4846310" y="1227813"/>
              <a:ext cx="264251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kern="100" dirty="0" err="1" smtClean="0">
                  <a:cs typeface="Times New Roman" charset="0"/>
                </a:rPr>
                <a:t>작품</a:t>
              </a:r>
              <a:r>
                <a:rPr lang="ko-KR" altLang="en-US" b="1" kern="100" dirty="0" err="1" smtClean="0">
                  <a:cs typeface="Times New Roman" charset="0"/>
                </a:rPr>
                <a:t>마무리</a:t>
              </a:r>
              <a:r>
                <a:rPr lang="ko-KR" altLang="en-US" b="1" kern="100" dirty="0" smtClean="0">
                  <a:cs typeface="Times New Roman" charset="0"/>
                </a:rPr>
                <a:t> </a:t>
              </a:r>
              <a:r>
                <a:rPr lang="ko-KR" altLang="en-US" kern="100" dirty="0" smtClean="0">
                  <a:cs typeface="Times New Roman" charset="0"/>
                </a:rPr>
                <a:t>및 </a:t>
              </a:r>
              <a:r>
                <a:rPr lang="ko-KR" altLang="en-US" kern="100" dirty="0" err="1" smtClean="0">
                  <a:cs typeface="Times New Roman" charset="0"/>
                </a:rPr>
                <a:t>발표준비</a:t>
              </a:r>
              <a:endParaRPr lang="zh-CN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600555" y="3861103"/>
            <a:ext cx="2526485" cy="1246495"/>
            <a:chOff x="7600555" y="3861103"/>
            <a:chExt cx="2526485" cy="1246495"/>
          </a:xfrm>
        </p:grpSpPr>
        <p:sp>
          <p:nvSpPr>
            <p:cNvPr id="22" name="TextBox 21"/>
            <p:cNvSpPr txBox="1"/>
            <p:nvPr/>
          </p:nvSpPr>
          <p:spPr>
            <a:xfrm>
              <a:off x="7600555" y="3861103"/>
              <a:ext cx="904415" cy="655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kern="100" dirty="0" smtClean="0">
                  <a:ea typeface="等线" charset="0"/>
                  <a:cs typeface="Times New Roman" charset="0"/>
                </a:rPr>
                <a:t>6</a:t>
              </a:r>
              <a:r>
                <a:rPr lang="en-US" altLang="zh-CN" sz="2800" b="1" dirty="0" smtClean="0"/>
                <a:t>.11</a:t>
              </a:r>
              <a:endParaRPr lang="en-US" altLang="zh-CN" sz="2800" b="1" kern="100" dirty="0" smtClean="0">
                <a:ea typeface="等线" charset="0"/>
                <a:cs typeface="Times New Roman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0555" y="4599767"/>
              <a:ext cx="252648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kern="100" dirty="0" smtClean="0">
                  <a:latin typeface="+mn-ea"/>
                  <a:cs typeface="Times New Roman" charset="0"/>
                </a:rPr>
                <a:t>최종결과 보고서 정리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237335" y="1416968"/>
            <a:ext cx="3749289" cy="3629922"/>
            <a:chOff x="10237335" y="1416968"/>
            <a:chExt cx="3749289" cy="3629922"/>
          </a:xfrm>
        </p:grpSpPr>
        <p:sp>
          <p:nvSpPr>
            <p:cNvPr id="11" name="直角三角形 10"/>
            <p:cNvSpPr/>
            <p:nvPr/>
          </p:nvSpPr>
          <p:spPr>
            <a:xfrm rot="8133732" flipH="1">
              <a:off x="10397376" y="1416968"/>
              <a:ext cx="3589248" cy="3629922"/>
            </a:xfrm>
            <a:prstGeom prst="rtTriangle">
              <a:avLst/>
            </a:prstGeom>
            <a:solidFill>
              <a:srgbClr val="78A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7335" y="2610217"/>
              <a:ext cx="19546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앞으로의</a:t>
              </a:r>
              <a:endParaRPr lang="en-US" altLang="ko-KR" sz="3000" b="1" dirty="0" smtClean="0"/>
            </a:p>
            <a:p>
              <a:r>
                <a:rPr lang="en-US" altLang="ko-KR" sz="3000" b="1" dirty="0"/>
                <a:t> </a:t>
              </a:r>
              <a:r>
                <a:rPr lang="ko-KR" altLang="en-US" sz="3000" b="1" dirty="0" smtClean="0"/>
                <a:t>진행사항</a:t>
              </a:r>
              <a:endParaRPr lang="ko-KR" altLang="en-US" sz="30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45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55" y="-27306"/>
            <a:ext cx="12285980" cy="718601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383790" y="2459355"/>
            <a:ext cx="74250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spc="-150" dirty="0" smtClean="0">
                <a:solidFill>
                  <a:schemeClr val="bg1"/>
                </a:solidFill>
                <a:latin typeface="KyoMadoka" panose="02000609000000000000" charset="-128"/>
                <a:ea typeface="KyoMadoka" panose="02000609000000000000" charset="-128"/>
              </a:rPr>
              <a:t>Q n A</a:t>
            </a:r>
            <a:endParaRPr lang="en-US" altLang="zh-CN" sz="12000" b="1" spc="-150" dirty="0">
              <a:solidFill>
                <a:schemeClr val="bg1"/>
              </a:solidFill>
              <a:latin typeface="KyoMadoka" panose="02000609000000000000" charset="-128"/>
              <a:ea typeface="KyoMadoka" panose="02000609000000000000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50440" y="2220595"/>
            <a:ext cx="7691120" cy="24155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43" y="0"/>
            <a:ext cx="6858000" cy="6858000"/>
          </a:xfrm>
          <a:prstGeom prst="rect">
            <a:avLst/>
          </a:prstGeom>
        </p:spPr>
      </p:pic>
      <p:sp>
        <p:nvSpPr>
          <p:cNvPr id="4" name="圆角矩形 31"/>
          <p:cNvSpPr/>
          <p:nvPr/>
        </p:nvSpPr>
        <p:spPr>
          <a:xfrm>
            <a:off x="7162186" y="325120"/>
            <a:ext cx="4176374" cy="4450080"/>
          </a:xfrm>
          <a:prstGeom prst="roundRect">
            <a:avLst>
              <a:gd name="adj" fmla="val 0"/>
            </a:avLst>
          </a:prstGeom>
          <a:noFill/>
          <a:ln w="47625">
            <a:solidFill>
              <a:srgbClr val="78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직사각형 6"/>
          <p:cNvSpPr/>
          <p:nvPr/>
        </p:nvSpPr>
        <p:spPr>
          <a:xfrm>
            <a:off x="7248499" y="1811206"/>
            <a:ext cx="4628190" cy="113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8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감사합니다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.</a:t>
            </a:r>
          </a:p>
          <a:p>
            <a:pPr algn="r"/>
            <a:r>
              <a:rPr lang="en-US" altLang="ko-KR" sz="2000" b="1" spc="-150" dirty="0" smtClean="0">
                <a:solidFill>
                  <a:sysClr val="windowText" lastClr="000000"/>
                </a:solidFill>
                <a:latin typeface="+mn-ea"/>
              </a:rPr>
              <a:t>T h a n k  y o u   f o r   w a t c h I n g</a:t>
            </a:r>
            <a:endParaRPr lang="ko-KR" altLang="en-US" sz="20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0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162</Words>
  <Application>Microsoft Office PowerPoint</Application>
  <PresentationFormat>와이드스크린</PresentationFormat>
  <Paragraphs>67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DecoType Naskh</vt:lpstr>
      <vt:lpstr>等线</vt:lpstr>
      <vt:lpstr>等线 Light</vt:lpstr>
      <vt:lpstr>KyoMadoka</vt:lpstr>
      <vt:lpstr>微软雅黑</vt:lpstr>
      <vt:lpstr>Open Sans</vt:lpstr>
      <vt:lpstr>华文细黑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병률</dc:creator>
  <cp:lastModifiedBy>w</cp:lastModifiedBy>
  <cp:revision>50</cp:revision>
  <dcterms:created xsi:type="dcterms:W3CDTF">2019-05-10T08:40:34Z</dcterms:created>
  <dcterms:modified xsi:type="dcterms:W3CDTF">2019-05-12T16:46:51Z</dcterms:modified>
</cp:coreProperties>
</file>