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김언동" initials="김" lastIdx="9" clrIdx="0">
    <p:extLst>
      <p:ext uri="{19B8F6BF-5375-455C-9EA6-DF929625EA0E}">
        <p15:presenceInfo xmlns:p15="http://schemas.microsoft.com/office/powerpoint/2012/main" userId="김언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610"/>
    <a:srgbClr val="5E813B"/>
    <a:srgbClr val="8EA7C0"/>
    <a:srgbClr val="C4D1DE"/>
    <a:srgbClr val="426178"/>
    <a:srgbClr val="192909"/>
    <a:srgbClr val="9DB3A0"/>
    <a:srgbClr val="9DC278"/>
    <a:srgbClr val="8C956B"/>
    <a:srgbClr val="7C9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40"/>
      </p:cViewPr>
      <p:guideLst>
        <p:guide orient="horz" pos="368"/>
        <p:guide pos="438"/>
        <p:guide orient="horz" pos="3974"/>
        <p:guide pos="7242"/>
        <p:guide orient="horz" pos="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30T01:31:25.301" idx="8">
    <p:pos x="10" y="10"/>
    <p:text>1~5번 흐름을 따라가면서 설명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30T01:31:42.382" idx="9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45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2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83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0553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7163F96-C234-481E-88AF-E4A1C0E9A1D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4358" y="1"/>
            <a:ext cx="8396199" cy="6460304"/>
          </a:xfrm>
          <a:custGeom>
            <a:avLst/>
            <a:gdLst>
              <a:gd name="connsiteX0" fmla="*/ 1985184 w 8396198"/>
              <a:gd name="connsiteY0" fmla="*/ 5258093 h 6460303"/>
              <a:gd name="connsiteX1" fmla="*/ 1985184 w 8396198"/>
              <a:gd name="connsiteY1" fmla="*/ 5258093 h 6460303"/>
              <a:gd name="connsiteX2" fmla="*/ 1985184 w 8396198"/>
              <a:gd name="connsiteY2" fmla="*/ 5258093 h 6460303"/>
              <a:gd name="connsiteX3" fmla="*/ 7502757 w 8396198"/>
              <a:gd name="connsiteY3" fmla="*/ 0 h 6460303"/>
              <a:gd name="connsiteX4" fmla="*/ 8396198 w 8396198"/>
              <a:gd name="connsiteY4" fmla="*/ 0 h 6460303"/>
              <a:gd name="connsiteX5" fmla="*/ 8388310 w 8396198"/>
              <a:gd name="connsiteY5" fmla="*/ 12898 h 6460303"/>
              <a:gd name="connsiteX6" fmla="*/ 4763857 w 8396198"/>
              <a:gd name="connsiteY6" fmla="*/ 4786769 h 6460303"/>
              <a:gd name="connsiteX7" fmla="*/ 4264272 w 8396198"/>
              <a:gd name="connsiteY7" fmla="*/ 4855144 h 6460303"/>
              <a:gd name="connsiteX8" fmla="*/ 4264273 w 8396198"/>
              <a:gd name="connsiteY8" fmla="*/ 4855143 h 6460303"/>
              <a:gd name="connsiteX9" fmla="*/ 4195899 w 8396198"/>
              <a:gd name="connsiteY9" fmla="*/ 4355559 h 6460303"/>
              <a:gd name="connsiteX10" fmla="*/ 6516179 w 8396198"/>
              <a:gd name="connsiteY10" fmla="*/ 0 h 6460303"/>
              <a:gd name="connsiteX11" fmla="*/ 7411525 w 8396198"/>
              <a:gd name="connsiteY11" fmla="*/ 0 h 6460303"/>
              <a:gd name="connsiteX12" fmla="*/ 2805577 w 8396198"/>
              <a:gd name="connsiteY12" fmla="*/ 6066627 h 6460303"/>
              <a:gd name="connsiteX13" fmla="*/ 2305992 w 8396198"/>
              <a:gd name="connsiteY13" fmla="*/ 6135001 h 6460303"/>
              <a:gd name="connsiteX14" fmla="*/ 2305993 w 8396198"/>
              <a:gd name="connsiteY14" fmla="*/ 6135001 h 6460303"/>
              <a:gd name="connsiteX15" fmla="*/ 2237619 w 8396198"/>
              <a:gd name="connsiteY15" fmla="*/ 5635416 h 6460303"/>
              <a:gd name="connsiteX16" fmla="*/ 5529597 w 8396198"/>
              <a:gd name="connsiteY16" fmla="*/ 0 h 6460303"/>
              <a:gd name="connsiteX17" fmla="*/ 6424943 w 8396198"/>
              <a:gd name="connsiteY17" fmla="*/ 0 h 6460303"/>
              <a:gd name="connsiteX18" fmla="*/ 2484768 w 8396198"/>
              <a:gd name="connsiteY18" fmla="*/ 5189719 h 6460303"/>
              <a:gd name="connsiteX19" fmla="*/ 2046796 w 8396198"/>
              <a:gd name="connsiteY19" fmla="*/ 5295775 h 6460303"/>
              <a:gd name="connsiteX20" fmla="*/ 1985184 w 8396198"/>
              <a:gd name="connsiteY20" fmla="*/ 5258093 h 6460303"/>
              <a:gd name="connsiteX21" fmla="*/ 1932333 w 8396198"/>
              <a:gd name="connsiteY21" fmla="*/ 5208872 h 6460303"/>
              <a:gd name="connsiteX22" fmla="*/ 1916810 w 8396198"/>
              <a:gd name="connsiteY22" fmla="*/ 4758508 h 6460303"/>
              <a:gd name="connsiteX23" fmla="*/ 4543018 w 8396198"/>
              <a:gd name="connsiteY23" fmla="*/ 0 h 6460303"/>
              <a:gd name="connsiteX24" fmla="*/ 5438364 w 8396198"/>
              <a:gd name="connsiteY24" fmla="*/ 0 h 6460303"/>
              <a:gd name="connsiteX25" fmla="*/ 640552 w 8396198"/>
              <a:gd name="connsiteY25" fmla="*/ 6319336 h 6460303"/>
              <a:gd name="connsiteX26" fmla="*/ 140967 w 8396198"/>
              <a:gd name="connsiteY26" fmla="*/ 6387711 h 6460303"/>
              <a:gd name="connsiteX27" fmla="*/ 140968 w 8396198"/>
              <a:gd name="connsiteY27" fmla="*/ 6387711 h 6460303"/>
              <a:gd name="connsiteX28" fmla="*/ 72594 w 8396198"/>
              <a:gd name="connsiteY28" fmla="*/ 5888126 h 6460303"/>
              <a:gd name="connsiteX29" fmla="*/ 3556436 w 8396198"/>
              <a:gd name="connsiteY29" fmla="*/ 0 h 6460303"/>
              <a:gd name="connsiteX30" fmla="*/ 4451782 w 8396198"/>
              <a:gd name="connsiteY30" fmla="*/ 0 h 6460303"/>
              <a:gd name="connsiteX31" fmla="*/ 711634 w 8396198"/>
              <a:gd name="connsiteY31" fmla="*/ 4926258 h 6460303"/>
              <a:gd name="connsiteX32" fmla="*/ 212049 w 8396198"/>
              <a:gd name="connsiteY32" fmla="*/ 4994633 h 6460303"/>
              <a:gd name="connsiteX33" fmla="*/ 212050 w 8396198"/>
              <a:gd name="connsiteY33" fmla="*/ 4994633 h 6460303"/>
              <a:gd name="connsiteX34" fmla="*/ 143675 w 8396198"/>
              <a:gd name="connsiteY34" fmla="*/ 4495047 h 6460303"/>
              <a:gd name="connsiteX35" fmla="*/ 2569856 w 8396198"/>
              <a:gd name="connsiteY35" fmla="*/ 0 h 6460303"/>
              <a:gd name="connsiteX36" fmla="*/ 3465201 w 8396198"/>
              <a:gd name="connsiteY36" fmla="*/ 0 h 6460303"/>
              <a:gd name="connsiteX37" fmla="*/ 1054005 w 8396198"/>
              <a:gd name="connsiteY37" fmla="*/ 3175856 h 6460303"/>
              <a:gd name="connsiteX38" fmla="*/ 554420 w 8396198"/>
              <a:gd name="connsiteY38" fmla="*/ 3244231 h 6460303"/>
              <a:gd name="connsiteX39" fmla="*/ 554421 w 8396198"/>
              <a:gd name="connsiteY39" fmla="*/ 3244231 h 6460303"/>
              <a:gd name="connsiteX40" fmla="*/ 486047 w 8396198"/>
              <a:gd name="connsiteY40" fmla="*/ 2744646 h 6460303"/>
              <a:gd name="connsiteX41" fmla="*/ 1583274 w 8396198"/>
              <a:gd name="connsiteY41" fmla="*/ 0 h 6460303"/>
              <a:gd name="connsiteX42" fmla="*/ 2478619 w 8396198"/>
              <a:gd name="connsiteY42" fmla="*/ 0 h 6460303"/>
              <a:gd name="connsiteX43" fmla="*/ 935829 w 8396198"/>
              <a:gd name="connsiteY43" fmla="*/ 2032053 h 6460303"/>
              <a:gd name="connsiteX44" fmla="*/ 436245 w 8396198"/>
              <a:gd name="connsiteY44" fmla="*/ 2100428 h 6460303"/>
              <a:gd name="connsiteX45" fmla="*/ 436245 w 8396198"/>
              <a:gd name="connsiteY45" fmla="*/ 2100427 h 6460303"/>
              <a:gd name="connsiteX46" fmla="*/ 367872 w 8396198"/>
              <a:gd name="connsiteY46" fmla="*/ 1600843 h 6460303"/>
              <a:gd name="connsiteX47" fmla="*/ 596693 w 8396198"/>
              <a:gd name="connsiteY47" fmla="*/ 0 h 6460303"/>
              <a:gd name="connsiteX48" fmla="*/ 1492038 w 8396198"/>
              <a:gd name="connsiteY48" fmla="*/ 0 h 6460303"/>
              <a:gd name="connsiteX49" fmla="*/ 850966 w 8396198"/>
              <a:gd name="connsiteY49" fmla="*/ 844373 h 6460303"/>
              <a:gd name="connsiteX50" fmla="*/ 351382 w 8396198"/>
              <a:gd name="connsiteY50" fmla="*/ 912748 h 6460303"/>
              <a:gd name="connsiteX51" fmla="*/ 351383 w 8396198"/>
              <a:gd name="connsiteY51" fmla="*/ 912748 h 6460303"/>
              <a:gd name="connsiteX52" fmla="*/ 283008 w 8396198"/>
              <a:gd name="connsiteY52" fmla="*/ 413163 h 646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396198" h="6460303">
                <a:moveTo>
                  <a:pt x="1985184" y="5258093"/>
                </a:moveTo>
                <a:lnTo>
                  <a:pt x="1985184" y="5258093"/>
                </a:lnTo>
                <a:lnTo>
                  <a:pt x="1985184" y="5258093"/>
                </a:lnTo>
                <a:close/>
                <a:moveTo>
                  <a:pt x="7502757" y="0"/>
                </a:moveTo>
                <a:lnTo>
                  <a:pt x="8396198" y="0"/>
                </a:lnTo>
                <a:lnTo>
                  <a:pt x="8388310" y="12898"/>
                </a:lnTo>
                <a:cubicBezTo>
                  <a:pt x="7180160" y="1604189"/>
                  <a:pt x="5972008" y="3195478"/>
                  <a:pt x="4763857" y="4786769"/>
                </a:cubicBezTo>
                <a:cubicBezTo>
                  <a:pt x="4644782" y="4943607"/>
                  <a:pt x="4421110" y="4974220"/>
                  <a:pt x="4264272" y="4855144"/>
                </a:cubicBezTo>
                <a:lnTo>
                  <a:pt x="4264273" y="4855143"/>
                </a:lnTo>
                <a:cubicBezTo>
                  <a:pt x="4107436" y="4736068"/>
                  <a:pt x="4076824" y="4512397"/>
                  <a:pt x="4195899" y="4355559"/>
                </a:cubicBezTo>
                <a:close/>
                <a:moveTo>
                  <a:pt x="6516179" y="0"/>
                </a:moveTo>
                <a:lnTo>
                  <a:pt x="7411525" y="0"/>
                </a:lnTo>
                <a:lnTo>
                  <a:pt x="2805577" y="6066627"/>
                </a:lnTo>
                <a:cubicBezTo>
                  <a:pt x="2686501" y="6223464"/>
                  <a:pt x="2462830" y="6254077"/>
                  <a:pt x="2305992" y="6135001"/>
                </a:cubicBezTo>
                <a:lnTo>
                  <a:pt x="2305993" y="6135001"/>
                </a:lnTo>
                <a:cubicBezTo>
                  <a:pt x="2149155" y="6015926"/>
                  <a:pt x="2118543" y="5792254"/>
                  <a:pt x="2237619" y="5635416"/>
                </a:cubicBezTo>
                <a:close/>
                <a:moveTo>
                  <a:pt x="5529597" y="0"/>
                </a:moveTo>
                <a:lnTo>
                  <a:pt x="6424943" y="0"/>
                </a:lnTo>
                <a:lnTo>
                  <a:pt x="2484768" y="5189719"/>
                </a:lnTo>
                <a:cubicBezTo>
                  <a:pt x="2380577" y="5326952"/>
                  <a:pt x="2196304" y="5367543"/>
                  <a:pt x="2046796" y="5295775"/>
                </a:cubicBezTo>
                <a:lnTo>
                  <a:pt x="1985184" y="5258093"/>
                </a:lnTo>
                <a:lnTo>
                  <a:pt x="1932333" y="5208872"/>
                </a:lnTo>
                <a:cubicBezTo>
                  <a:pt x="1823032" y="5084144"/>
                  <a:pt x="1812619" y="4895741"/>
                  <a:pt x="1916810" y="4758508"/>
                </a:cubicBezTo>
                <a:close/>
                <a:moveTo>
                  <a:pt x="4543018" y="0"/>
                </a:moveTo>
                <a:lnTo>
                  <a:pt x="5438364" y="0"/>
                </a:lnTo>
                <a:lnTo>
                  <a:pt x="640552" y="6319336"/>
                </a:lnTo>
                <a:cubicBezTo>
                  <a:pt x="521476" y="6476174"/>
                  <a:pt x="297805" y="6506786"/>
                  <a:pt x="140967" y="6387711"/>
                </a:cubicBezTo>
                <a:lnTo>
                  <a:pt x="140968" y="6387711"/>
                </a:lnTo>
                <a:cubicBezTo>
                  <a:pt x="-15870" y="6268635"/>
                  <a:pt x="-46482" y="6044964"/>
                  <a:pt x="72594" y="5888126"/>
                </a:cubicBezTo>
                <a:close/>
                <a:moveTo>
                  <a:pt x="3556436" y="0"/>
                </a:moveTo>
                <a:lnTo>
                  <a:pt x="4451782" y="0"/>
                </a:lnTo>
                <a:lnTo>
                  <a:pt x="711634" y="4926258"/>
                </a:lnTo>
                <a:cubicBezTo>
                  <a:pt x="592557" y="5083097"/>
                  <a:pt x="368886" y="5113708"/>
                  <a:pt x="212049" y="4994633"/>
                </a:cubicBezTo>
                <a:lnTo>
                  <a:pt x="212050" y="4994633"/>
                </a:lnTo>
                <a:cubicBezTo>
                  <a:pt x="55212" y="4875558"/>
                  <a:pt x="24599" y="4651886"/>
                  <a:pt x="143675" y="4495047"/>
                </a:cubicBezTo>
                <a:close/>
                <a:moveTo>
                  <a:pt x="2569856" y="0"/>
                </a:moveTo>
                <a:lnTo>
                  <a:pt x="3465201" y="0"/>
                </a:lnTo>
                <a:lnTo>
                  <a:pt x="1054005" y="3175856"/>
                </a:lnTo>
                <a:cubicBezTo>
                  <a:pt x="934929" y="3332694"/>
                  <a:pt x="711258" y="3363306"/>
                  <a:pt x="554420" y="3244231"/>
                </a:cubicBezTo>
                <a:lnTo>
                  <a:pt x="554421" y="3244231"/>
                </a:lnTo>
                <a:cubicBezTo>
                  <a:pt x="397583" y="3125155"/>
                  <a:pt x="366971" y="2901484"/>
                  <a:pt x="486047" y="2744646"/>
                </a:cubicBezTo>
                <a:close/>
                <a:moveTo>
                  <a:pt x="1583274" y="0"/>
                </a:moveTo>
                <a:lnTo>
                  <a:pt x="2478619" y="0"/>
                </a:lnTo>
                <a:lnTo>
                  <a:pt x="935829" y="2032053"/>
                </a:lnTo>
                <a:cubicBezTo>
                  <a:pt x="816754" y="2188891"/>
                  <a:pt x="593082" y="2219503"/>
                  <a:pt x="436245" y="2100428"/>
                </a:cubicBezTo>
                <a:lnTo>
                  <a:pt x="436245" y="2100427"/>
                </a:lnTo>
                <a:cubicBezTo>
                  <a:pt x="279408" y="1981352"/>
                  <a:pt x="248796" y="1757681"/>
                  <a:pt x="367872" y="1600843"/>
                </a:cubicBezTo>
                <a:close/>
                <a:moveTo>
                  <a:pt x="596693" y="0"/>
                </a:moveTo>
                <a:lnTo>
                  <a:pt x="1492038" y="0"/>
                </a:lnTo>
                <a:lnTo>
                  <a:pt x="850966" y="844373"/>
                </a:lnTo>
                <a:cubicBezTo>
                  <a:pt x="731891" y="1001211"/>
                  <a:pt x="508219" y="1031824"/>
                  <a:pt x="351382" y="912748"/>
                </a:cubicBezTo>
                <a:lnTo>
                  <a:pt x="351383" y="912748"/>
                </a:lnTo>
                <a:cubicBezTo>
                  <a:pt x="194545" y="793672"/>
                  <a:pt x="163933" y="570001"/>
                  <a:pt x="283008" y="4131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2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97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83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70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5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04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73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57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 b="7528"/>
          <a:stretch/>
        </p:blipFill>
        <p:spPr>
          <a:xfrm>
            <a:off x="-37080" y="-8312"/>
            <a:ext cx="12266161" cy="6874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tabLst>
                <a:tab pos="8248650" algn="l"/>
              </a:tabLst>
            </a:pPr>
            <a:r>
              <a:rPr lang="ko-KR" altLang="en-US" sz="5400" dirty="0" smtClean="0">
                <a:solidFill>
                  <a:srgbClr val="B1C2D3"/>
                </a:solidFill>
                <a:cs typeface="Arial" pitchFamily="34" charset="0"/>
              </a:rPr>
              <a:t>압축 </a:t>
            </a:r>
            <a:r>
              <a:rPr lang="ko-KR" altLang="en-US" sz="5400" dirty="0" smtClean="0">
                <a:solidFill>
                  <a:srgbClr val="B1C2D3"/>
                </a:solidFill>
                <a:cs typeface="Arial" pitchFamily="34" charset="0"/>
              </a:rPr>
              <a:t>쓰레기통</a:t>
            </a:r>
            <a:endParaRPr lang="ko-KR" altLang="en-US" sz="5400" dirty="0">
              <a:solidFill>
                <a:srgbClr val="B1C2D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03832"/>
            <a:ext cx="121918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altLang="ko-KR" sz="2800" dirty="0" smtClean="0">
                <a:solidFill>
                  <a:srgbClr val="8EA7C0"/>
                </a:solidFill>
                <a:cs typeface="Arial" pitchFamily="34" charset="0"/>
              </a:rPr>
              <a:t>π</a:t>
            </a:r>
            <a:r>
              <a:rPr lang="en-US" altLang="ko-KR" dirty="0" smtClean="0">
                <a:solidFill>
                  <a:srgbClr val="7F9BB7"/>
                </a:solidFill>
                <a:cs typeface="Arial" pitchFamily="34" charset="0"/>
              </a:rPr>
              <a:t>engine</a:t>
            </a:r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  <a:solidFill>
            <a:srgbClr val="8EA7C0"/>
          </a:solidFill>
        </p:grpSpPr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  <a:grpFill/>
          </p:grpSpPr>
          <p:sp>
            <p:nvSpPr>
              <p:cNvPr id="11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27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5325" y="4212"/>
            <a:ext cx="7303269" cy="114578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5E813B"/>
                </a:solidFill>
              </a:rPr>
              <a:t>Index</a:t>
            </a:r>
            <a:endParaRPr lang="en-US" b="1" dirty="0">
              <a:solidFill>
                <a:srgbClr val="5E813B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0005" y="2046744"/>
            <a:ext cx="10264566" cy="3065092"/>
            <a:chOff x="730005" y="2046744"/>
            <a:chExt cx="10264566" cy="3065092"/>
          </a:xfrm>
        </p:grpSpPr>
        <p:sp>
          <p:nvSpPr>
            <p:cNvPr id="36" name="Graphic 25">
              <a:extLst>
                <a:ext uri="{FF2B5EF4-FFF2-40B4-BE49-F238E27FC236}">
                  <a16:creationId xmlns:a16="http://schemas.microsoft.com/office/drawing/2014/main" id="{38248066-C1DA-4A8E-A179-E7C0108ED943}"/>
                </a:ext>
              </a:extLst>
            </p:cNvPr>
            <p:cNvSpPr/>
            <p:nvPr/>
          </p:nvSpPr>
          <p:spPr>
            <a:xfrm>
              <a:off x="1305655" y="2642314"/>
              <a:ext cx="3829853" cy="1876110"/>
            </a:xfrm>
            <a:custGeom>
              <a:avLst/>
              <a:gdLst>
                <a:gd name="connsiteX0" fmla="*/ 1459914 w 8458200"/>
                <a:gd name="connsiteY0" fmla="*/ 4148138 h 4143375"/>
                <a:gd name="connsiteX1" fmla="*/ 846504 w 8458200"/>
                <a:gd name="connsiteY1" fmla="*/ 3779520 h 4143375"/>
                <a:gd name="connsiteX2" fmla="*/ 80694 w 8458200"/>
                <a:gd name="connsiteY2" fmla="*/ 2335530 h 4143375"/>
                <a:gd name="connsiteX3" fmla="*/ 96886 w 8458200"/>
                <a:gd name="connsiteY3" fmla="*/ 1655445 h 4143375"/>
                <a:gd name="connsiteX4" fmla="*/ 867459 w 8458200"/>
                <a:gd name="connsiteY4" fmla="*/ 357188 h 4143375"/>
                <a:gd name="connsiteX5" fmla="*/ 1466581 w 8458200"/>
                <a:gd name="connsiteY5" fmla="*/ 17145 h 4143375"/>
                <a:gd name="connsiteX6" fmla="*/ 2982009 w 8458200"/>
                <a:gd name="connsiteY6" fmla="*/ 21908 h 4143375"/>
                <a:gd name="connsiteX7" fmla="*/ 3568749 w 8458200"/>
                <a:gd name="connsiteY7" fmla="*/ 347663 h 4143375"/>
                <a:gd name="connsiteX8" fmla="*/ 4245024 w 8458200"/>
                <a:gd name="connsiteY8" fmla="*/ 1428750 h 4143375"/>
                <a:gd name="connsiteX9" fmla="*/ 3942129 w 8458200"/>
                <a:gd name="connsiteY9" fmla="*/ 1618298 h 4143375"/>
                <a:gd name="connsiteX10" fmla="*/ 3265854 w 8458200"/>
                <a:gd name="connsiteY10" fmla="*/ 537210 h 4143375"/>
                <a:gd name="connsiteX11" fmla="*/ 2981056 w 8458200"/>
                <a:gd name="connsiteY11" fmla="*/ 379095 h 4143375"/>
                <a:gd name="connsiteX12" fmla="*/ 1465629 w 8458200"/>
                <a:gd name="connsiteY12" fmla="*/ 374333 h 4143375"/>
                <a:gd name="connsiteX13" fmla="*/ 1174164 w 8458200"/>
                <a:gd name="connsiteY13" fmla="*/ 539115 h 4143375"/>
                <a:gd name="connsiteX14" fmla="*/ 403591 w 8458200"/>
                <a:gd name="connsiteY14" fmla="*/ 1837373 h 4143375"/>
                <a:gd name="connsiteX15" fmla="*/ 395971 w 8458200"/>
                <a:gd name="connsiteY15" fmla="*/ 2167890 h 4143375"/>
                <a:gd name="connsiteX16" fmla="*/ 1161781 w 8458200"/>
                <a:gd name="connsiteY16" fmla="*/ 3611880 h 4143375"/>
                <a:gd name="connsiteX17" fmla="*/ 1465629 w 8458200"/>
                <a:gd name="connsiteY17" fmla="*/ 3790950 h 4143375"/>
                <a:gd name="connsiteX18" fmla="*/ 2827704 w 8458200"/>
                <a:gd name="connsiteY18" fmla="*/ 3768090 h 4143375"/>
                <a:gd name="connsiteX19" fmla="*/ 3114406 w 8458200"/>
                <a:gd name="connsiteY19" fmla="*/ 3599498 h 4143375"/>
                <a:gd name="connsiteX20" fmla="*/ 4987974 w 8458200"/>
                <a:gd name="connsiteY20" fmla="*/ 347663 h 4143375"/>
                <a:gd name="connsiteX21" fmla="*/ 5589954 w 8458200"/>
                <a:gd name="connsiteY21" fmla="*/ 0 h 4143375"/>
                <a:gd name="connsiteX22" fmla="*/ 5595669 w 8458200"/>
                <a:gd name="connsiteY22" fmla="*/ 0 h 4143375"/>
                <a:gd name="connsiteX23" fmla="*/ 7111096 w 8458200"/>
                <a:gd name="connsiteY23" fmla="*/ 12383 h 4143375"/>
                <a:gd name="connsiteX24" fmla="*/ 7698789 w 8458200"/>
                <a:gd name="connsiteY24" fmla="*/ 344805 h 4143375"/>
                <a:gd name="connsiteX25" fmla="*/ 8459836 w 8458200"/>
                <a:gd name="connsiteY25" fmla="*/ 1592580 h 4143375"/>
                <a:gd name="connsiteX26" fmla="*/ 8155036 w 8458200"/>
                <a:gd name="connsiteY26" fmla="*/ 1778318 h 4143375"/>
                <a:gd name="connsiteX27" fmla="*/ 7393989 w 8458200"/>
                <a:gd name="connsiteY27" fmla="*/ 530543 h 4143375"/>
                <a:gd name="connsiteX28" fmla="*/ 7108239 w 8458200"/>
                <a:gd name="connsiteY28" fmla="*/ 368618 h 4143375"/>
                <a:gd name="connsiteX29" fmla="*/ 5592811 w 8458200"/>
                <a:gd name="connsiteY29" fmla="*/ 356235 h 4143375"/>
                <a:gd name="connsiteX30" fmla="*/ 5589954 w 8458200"/>
                <a:gd name="connsiteY30" fmla="*/ 356235 h 4143375"/>
                <a:gd name="connsiteX31" fmla="*/ 5297536 w 8458200"/>
                <a:gd name="connsiteY31" fmla="*/ 524828 h 4143375"/>
                <a:gd name="connsiteX32" fmla="*/ 3423969 w 8458200"/>
                <a:gd name="connsiteY32" fmla="*/ 3777615 h 4143375"/>
                <a:gd name="connsiteX33" fmla="*/ 2834371 w 8458200"/>
                <a:gd name="connsiteY33" fmla="*/ 4125278 h 4143375"/>
                <a:gd name="connsiteX34" fmla="*/ 1472296 w 8458200"/>
                <a:gd name="connsiteY34" fmla="*/ 4148138 h 4143375"/>
                <a:gd name="connsiteX35" fmla="*/ 1459914 w 8458200"/>
                <a:gd name="connsiteY35" fmla="*/ 414813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58200" h="4143375">
                  <a:moveTo>
                    <a:pt x="1459914" y="4148138"/>
                  </a:moveTo>
                  <a:cubicBezTo>
                    <a:pt x="1201786" y="4148138"/>
                    <a:pt x="968424" y="4008120"/>
                    <a:pt x="846504" y="3779520"/>
                  </a:cubicBezTo>
                  <a:lnTo>
                    <a:pt x="80694" y="2335530"/>
                  </a:lnTo>
                  <a:cubicBezTo>
                    <a:pt x="-32654" y="2123123"/>
                    <a:pt x="-25986" y="1862138"/>
                    <a:pt x="96886" y="1655445"/>
                  </a:cubicBezTo>
                  <a:lnTo>
                    <a:pt x="867459" y="357188"/>
                  </a:lnTo>
                  <a:cubicBezTo>
                    <a:pt x="992236" y="146685"/>
                    <a:pt x="1221789" y="16193"/>
                    <a:pt x="1466581" y="17145"/>
                  </a:cubicBezTo>
                  <a:lnTo>
                    <a:pt x="2982009" y="21908"/>
                  </a:lnTo>
                  <a:cubicBezTo>
                    <a:pt x="3222039" y="22860"/>
                    <a:pt x="3441114" y="144780"/>
                    <a:pt x="3568749" y="347663"/>
                  </a:cubicBezTo>
                  <a:lnTo>
                    <a:pt x="4245024" y="1428750"/>
                  </a:lnTo>
                  <a:lnTo>
                    <a:pt x="3942129" y="1618298"/>
                  </a:lnTo>
                  <a:lnTo>
                    <a:pt x="3265854" y="537210"/>
                  </a:lnTo>
                  <a:cubicBezTo>
                    <a:pt x="3203941" y="438150"/>
                    <a:pt x="3097261" y="379095"/>
                    <a:pt x="2981056" y="379095"/>
                  </a:cubicBezTo>
                  <a:lnTo>
                    <a:pt x="1465629" y="374333"/>
                  </a:lnTo>
                  <a:cubicBezTo>
                    <a:pt x="1346566" y="374333"/>
                    <a:pt x="1235124" y="437198"/>
                    <a:pt x="1174164" y="539115"/>
                  </a:cubicBezTo>
                  <a:lnTo>
                    <a:pt x="403591" y="1837373"/>
                  </a:lnTo>
                  <a:cubicBezTo>
                    <a:pt x="343584" y="1938338"/>
                    <a:pt x="340726" y="2065020"/>
                    <a:pt x="395971" y="2167890"/>
                  </a:cubicBezTo>
                  <a:lnTo>
                    <a:pt x="1161781" y="3611880"/>
                  </a:lnTo>
                  <a:cubicBezTo>
                    <a:pt x="1221789" y="3724275"/>
                    <a:pt x="1337994" y="3793808"/>
                    <a:pt x="1465629" y="3790950"/>
                  </a:cubicBezTo>
                  <a:lnTo>
                    <a:pt x="2827704" y="3768090"/>
                  </a:lnTo>
                  <a:cubicBezTo>
                    <a:pt x="2945814" y="3766185"/>
                    <a:pt x="3055351" y="3701415"/>
                    <a:pt x="3114406" y="3599498"/>
                  </a:cubicBezTo>
                  <a:lnTo>
                    <a:pt x="4987974" y="347663"/>
                  </a:lnTo>
                  <a:cubicBezTo>
                    <a:pt x="5111799" y="133350"/>
                    <a:pt x="5342304" y="0"/>
                    <a:pt x="5589954" y="0"/>
                  </a:cubicBezTo>
                  <a:cubicBezTo>
                    <a:pt x="5591859" y="0"/>
                    <a:pt x="5593764" y="0"/>
                    <a:pt x="5595669" y="0"/>
                  </a:cubicBezTo>
                  <a:lnTo>
                    <a:pt x="7111096" y="12383"/>
                  </a:lnTo>
                  <a:cubicBezTo>
                    <a:pt x="7353031" y="14288"/>
                    <a:pt x="7572106" y="139065"/>
                    <a:pt x="7698789" y="344805"/>
                  </a:cubicBezTo>
                  <a:lnTo>
                    <a:pt x="8459836" y="1592580"/>
                  </a:lnTo>
                  <a:lnTo>
                    <a:pt x="8155036" y="1778318"/>
                  </a:lnTo>
                  <a:lnTo>
                    <a:pt x="7393989" y="530543"/>
                  </a:lnTo>
                  <a:cubicBezTo>
                    <a:pt x="7333029" y="430530"/>
                    <a:pt x="7226349" y="369570"/>
                    <a:pt x="7108239" y="368618"/>
                  </a:cubicBezTo>
                  <a:lnTo>
                    <a:pt x="5592811" y="356235"/>
                  </a:lnTo>
                  <a:cubicBezTo>
                    <a:pt x="5591859" y="356235"/>
                    <a:pt x="5590906" y="356235"/>
                    <a:pt x="5589954" y="356235"/>
                  </a:cubicBezTo>
                  <a:cubicBezTo>
                    <a:pt x="5469939" y="356235"/>
                    <a:pt x="5357544" y="421005"/>
                    <a:pt x="5297536" y="524828"/>
                  </a:cubicBezTo>
                  <a:lnTo>
                    <a:pt x="3423969" y="3777615"/>
                  </a:lnTo>
                  <a:cubicBezTo>
                    <a:pt x="3303001" y="3988118"/>
                    <a:pt x="3076306" y="4121468"/>
                    <a:pt x="2834371" y="4125278"/>
                  </a:cubicBezTo>
                  <a:lnTo>
                    <a:pt x="1472296" y="4148138"/>
                  </a:lnTo>
                  <a:cubicBezTo>
                    <a:pt x="1467534" y="4148138"/>
                    <a:pt x="1463724" y="4148138"/>
                    <a:pt x="1459914" y="4148138"/>
                  </a:cubicBezTo>
                  <a:close/>
                </a:path>
              </a:pathLst>
            </a:custGeom>
            <a:solidFill>
              <a:srgbClr val="8EA7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7" name="Graphic 25">
              <a:extLst>
                <a:ext uri="{FF2B5EF4-FFF2-40B4-BE49-F238E27FC236}">
                  <a16:creationId xmlns:a16="http://schemas.microsoft.com/office/drawing/2014/main" id="{2DA39B11-5EE2-4B14-A84F-F90AA41079E8}"/>
                </a:ext>
              </a:extLst>
            </p:cNvPr>
            <p:cNvSpPr/>
            <p:nvPr/>
          </p:nvSpPr>
          <p:spPr>
            <a:xfrm rot="10800000">
              <a:off x="7091987" y="2642313"/>
              <a:ext cx="3829853" cy="1876110"/>
            </a:xfrm>
            <a:custGeom>
              <a:avLst/>
              <a:gdLst>
                <a:gd name="connsiteX0" fmla="*/ 1459914 w 8458200"/>
                <a:gd name="connsiteY0" fmla="*/ 4148138 h 4143375"/>
                <a:gd name="connsiteX1" fmla="*/ 846504 w 8458200"/>
                <a:gd name="connsiteY1" fmla="*/ 3779520 h 4143375"/>
                <a:gd name="connsiteX2" fmla="*/ 80694 w 8458200"/>
                <a:gd name="connsiteY2" fmla="*/ 2335530 h 4143375"/>
                <a:gd name="connsiteX3" fmla="*/ 96886 w 8458200"/>
                <a:gd name="connsiteY3" fmla="*/ 1655445 h 4143375"/>
                <a:gd name="connsiteX4" fmla="*/ 867459 w 8458200"/>
                <a:gd name="connsiteY4" fmla="*/ 357188 h 4143375"/>
                <a:gd name="connsiteX5" fmla="*/ 1466581 w 8458200"/>
                <a:gd name="connsiteY5" fmla="*/ 17145 h 4143375"/>
                <a:gd name="connsiteX6" fmla="*/ 2982009 w 8458200"/>
                <a:gd name="connsiteY6" fmla="*/ 21908 h 4143375"/>
                <a:gd name="connsiteX7" fmla="*/ 3568749 w 8458200"/>
                <a:gd name="connsiteY7" fmla="*/ 347663 h 4143375"/>
                <a:gd name="connsiteX8" fmla="*/ 4245024 w 8458200"/>
                <a:gd name="connsiteY8" fmla="*/ 1428750 h 4143375"/>
                <a:gd name="connsiteX9" fmla="*/ 3942129 w 8458200"/>
                <a:gd name="connsiteY9" fmla="*/ 1618298 h 4143375"/>
                <a:gd name="connsiteX10" fmla="*/ 3265854 w 8458200"/>
                <a:gd name="connsiteY10" fmla="*/ 537210 h 4143375"/>
                <a:gd name="connsiteX11" fmla="*/ 2981056 w 8458200"/>
                <a:gd name="connsiteY11" fmla="*/ 379095 h 4143375"/>
                <a:gd name="connsiteX12" fmla="*/ 1465629 w 8458200"/>
                <a:gd name="connsiteY12" fmla="*/ 374333 h 4143375"/>
                <a:gd name="connsiteX13" fmla="*/ 1174164 w 8458200"/>
                <a:gd name="connsiteY13" fmla="*/ 539115 h 4143375"/>
                <a:gd name="connsiteX14" fmla="*/ 403591 w 8458200"/>
                <a:gd name="connsiteY14" fmla="*/ 1837373 h 4143375"/>
                <a:gd name="connsiteX15" fmla="*/ 395971 w 8458200"/>
                <a:gd name="connsiteY15" fmla="*/ 2167890 h 4143375"/>
                <a:gd name="connsiteX16" fmla="*/ 1161781 w 8458200"/>
                <a:gd name="connsiteY16" fmla="*/ 3611880 h 4143375"/>
                <a:gd name="connsiteX17" fmla="*/ 1465629 w 8458200"/>
                <a:gd name="connsiteY17" fmla="*/ 3790950 h 4143375"/>
                <a:gd name="connsiteX18" fmla="*/ 2827704 w 8458200"/>
                <a:gd name="connsiteY18" fmla="*/ 3768090 h 4143375"/>
                <a:gd name="connsiteX19" fmla="*/ 3114406 w 8458200"/>
                <a:gd name="connsiteY19" fmla="*/ 3599498 h 4143375"/>
                <a:gd name="connsiteX20" fmla="*/ 4987974 w 8458200"/>
                <a:gd name="connsiteY20" fmla="*/ 347663 h 4143375"/>
                <a:gd name="connsiteX21" fmla="*/ 5589954 w 8458200"/>
                <a:gd name="connsiteY21" fmla="*/ 0 h 4143375"/>
                <a:gd name="connsiteX22" fmla="*/ 5595669 w 8458200"/>
                <a:gd name="connsiteY22" fmla="*/ 0 h 4143375"/>
                <a:gd name="connsiteX23" fmla="*/ 7111096 w 8458200"/>
                <a:gd name="connsiteY23" fmla="*/ 12383 h 4143375"/>
                <a:gd name="connsiteX24" fmla="*/ 7698789 w 8458200"/>
                <a:gd name="connsiteY24" fmla="*/ 344805 h 4143375"/>
                <a:gd name="connsiteX25" fmla="*/ 8459836 w 8458200"/>
                <a:gd name="connsiteY25" fmla="*/ 1592580 h 4143375"/>
                <a:gd name="connsiteX26" fmla="*/ 8155036 w 8458200"/>
                <a:gd name="connsiteY26" fmla="*/ 1778318 h 4143375"/>
                <a:gd name="connsiteX27" fmla="*/ 7393989 w 8458200"/>
                <a:gd name="connsiteY27" fmla="*/ 530543 h 4143375"/>
                <a:gd name="connsiteX28" fmla="*/ 7108239 w 8458200"/>
                <a:gd name="connsiteY28" fmla="*/ 368618 h 4143375"/>
                <a:gd name="connsiteX29" fmla="*/ 5592811 w 8458200"/>
                <a:gd name="connsiteY29" fmla="*/ 356235 h 4143375"/>
                <a:gd name="connsiteX30" fmla="*/ 5589954 w 8458200"/>
                <a:gd name="connsiteY30" fmla="*/ 356235 h 4143375"/>
                <a:gd name="connsiteX31" fmla="*/ 5297536 w 8458200"/>
                <a:gd name="connsiteY31" fmla="*/ 524828 h 4143375"/>
                <a:gd name="connsiteX32" fmla="*/ 3423969 w 8458200"/>
                <a:gd name="connsiteY32" fmla="*/ 3777615 h 4143375"/>
                <a:gd name="connsiteX33" fmla="*/ 2834371 w 8458200"/>
                <a:gd name="connsiteY33" fmla="*/ 4125278 h 4143375"/>
                <a:gd name="connsiteX34" fmla="*/ 1472296 w 8458200"/>
                <a:gd name="connsiteY34" fmla="*/ 4148138 h 4143375"/>
                <a:gd name="connsiteX35" fmla="*/ 1459914 w 8458200"/>
                <a:gd name="connsiteY35" fmla="*/ 414813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58200" h="4143375">
                  <a:moveTo>
                    <a:pt x="1459914" y="4148138"/>
                  </a:moveTo>
                  <a:cubicBezTo>
                    <a:pt x="1201786" y="4148138"/>
                    <a:pt x="968424" y="4008120"/>
                    <a:pt x="846504" y="3779520"/>
                  </a:cubicBezTo>
                  <a:lnTo>
                    <a:pt x="80694" y="2335530"/>
                  </a:lnTo>
                  <a:cubicBezTo>
                    <a:pt x="-32654" y="2123123"/>
                    <a:pt x="-25986" y="1862138"/>
                    <a:pt x="96886" y="1655445"/>
                  </a:cubicBezTo>
                  <a:lnTo>
                    <a:pt x="867459" y="357188"/>
                  </a:lnTo>
                  <a:cubicBezTo>
                    <a:pt x="992236" y="146685"/>
                    <a:pt x="1221789" y="16193"/>
                    <a:pt x="1466581" y="17145"/>
                  </a:cubicBezTo>
                  <a:lnTo>
                    <a:pt x="2982009" y="21908"/>
                  </a:lnTo>
                  <a:cubicBezTo>
                    <a:pt x="3222039" y="22860"/>
                    <a:pt x="3441114" y="144780"/>
                    <a:pt x="3568749" y="347663"/>
                  </a:cubicBezTo>
                  <a:lnTo>
                    <a:pt x="4245024" y="1428750"/>
                  </a:lnTo>
                  <a:lnTo>
                    <a:pt x="3942129" y="1618298"/>
                  </a:lnTo>
                  <a:lnTo>
                    <a:pt x="3265854" y="537210"/>
                  </a:lnTo>
                  <a:cubicBezTo>
                    <a:pt x="3203941" y="438150"/>
                    <a:pt x="3097261" y="379095"/>
                    <a:pt x="2981056" y="379095"/>
                  </a:cubicBezTo>
                  <a:lnTo>
                    <a:pt x="1465629" y="374333"/>
                  </a:lnTo>
                  <a:cubicBezTo>
                    <a:pt x="1346566" y="374333"/>
                    <a:pt x="1235124" y="437198"/>
                    <a:pt x="1174164" y="539115"/>
                  </a:cubicBezTo>
                  <a:lnTo>
                    <a:pt x="403591" y="1837373"/>
                  </a:lnTo>
                  <a:cubicBezTo>
                    <a:pt x="343584" y="1938338"/>
                    <a:pt x="340726" y="2065020"/>
                    <a:pt x="395971" y="2167890"/>
                  </a:cubicBezTo>
                  <a:lnTo>
                    <a:pt x="1161781" y="3611880"/>
                  </a:lnTo>
                  <a:cubicBezTo>
                    <a:pt x="1221789" y="3724275"/>
                    <a:pt x="1337994" y="3793808"/>
                    <a:pt x="1465629" y="3790950"/>
                  </a:cubicBezTo>
                  <a:lnTo>
                    <a:pt x="2827704" y="3768090"/>
                  </a:lnTo>
                  <a:cubicBezTo>
                    <a:pt x="2945814" y="3766185"/>
                    <a:pt x="3055351" y="3701415"/>
                    <a:pt x="3114406" y="3599498"/>
                  </a:cubicBezTo>
                  <a:lnTo>
                    <a:pt x="4987974" y="347663"/>
                  </a:lnTo>
                  <a:cubicBezTo>
                    <a:pt x="5111799" y="133350"/>
                    <a:pt x="5342304" y="0"/>
                    <a:pt x="5589954" y="0"/>
                  </a:cubicBezTo>
                  <a:cubicBezTo>
                    <a:pt x="5591859" y="0"/>
                    <a:pt x="5593764" y="0"/>
                    <a:pt x="5595669" y="0"/>
                  </a:cubicBezTo>
                  <a:lnTo>
                    <a:pt x="7111096" y="12383"/>
                  </a:lnTo>
                  <a:cubicBezTo>
                    <a:pt x="7353031" y="14288"/>
                    <a:pt x="7572106" y="139065"/>
                    <a:pt x="7698789" y="344805"/>
                  </a:cubicBezTo>
                  <a:lnTo>
                    <a:pt x="8459836" y="1592580"/>
                  </a:lnTo>
                  <a:lnTo>
                    <a:pt x="8155036" y="1778318"/>
                  </a:lnTo>
                  <a:lnTo>
                    <a:pt x="7393989" y="530543"/>
                  </a:lnTo>
                  <a:cubicBezTo>
                    <a:pt x="7333029" y="430530"/>
                    <a:pt x="7226349" y="369570"/>
                    <a:pt x="7108239" y="368618"/>
                  </a:cubicBezTo>
                  <a:lnTo>
                    <a:pt x="5592811" y="356235"/>
                  </a:lnTo>
                  <a:cubicBezTo>
                    <a:pt x="5591859" y="356235"/>
                    <a:pt x="5590906" y="356235"/>
                    <a:pt x="5589954" y="356235"/>
                  </a:cubicBezTo>
                  <a:cubicBezTo>
                    <a:pt x="5469939" y="356235"/>
                    <a:pt x="5357544" y="421005"/>
                    <a:pt x="5297536" y="524828"/>
                  </a:cubicBezTo>
                  <a:lnTo>
                    <a:pt x="3423969" y="3777615"/>
                  </a:lnTo>
                  <a:cubicBezTo>
                    <a:pt x="3303001" y="3988118"/>
                    <a:pt x="3076306" y="4121468"/>
                    <a:pt x="2834371" y="4125278"/>
                  </a:cubicBezTo>
                  <a:lnTo>
                    <a:pt x="1472296" y="4148138"/>
                  </a:lnTo>
                  <a:cubicBezTo>
                    <a:pt x="1467534" y="4148138"/>
                    <a:pt x="1463724" y="4148138"/>
                    <a:pt x="1459914" y="4148138"/>
                  </a:cubicBezTo>
                  <a:close/>
                </a:path>
              </a:pathLst>
            </a:custGeom>
            <a:solidFill>
              <a:srgbClr val="2B461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B6294E4-2D89-4FBB-95DF-7652F6C9376F}"/>
                </a:ext>
              </a:extLst>
            </p:cNvPr>
            <p:cNvSpPr/>
            <p:nvPr/>
          </p:nvSpPr>
          <p:spPr>
            <a:xfrm rot="10800000">
              <a:off x="5184966" y="2640157"/>
              <a:ext cx="3764586" cy="1878267"/>
            </a:xfrm>
            <a:custGeom>
              <a:avLst/>
              <a:gdLst>
                <a:gd name="connsiteX0" fmla="*/ 1840807 w 3764586"/>
                <a:gd name="connsiteY0" fmla="*/ 656523 h 1878267"/>
                <a:gd name="connsiteX1" fmla="*/ 1851676 w 3764586"/>
                <a:gd name="connsiteY1" fmla="*/ 639816 h 1878267"/>
                <a:gd name="connsiteX2" fmla="*/ 1856129 w 3764586"/>
                <a:gd name="connsiteY2" fmla="*/ 646935 h 1878267"/>
                <a:gd name="connsiteX3" fmla="*/ 600644 w 3764586"/>
                <a:gd name="connsiteY3" fmla="*/ 1878267 h 1878267"/>
                <a:gd name="connsiteX4" fmla="*/ 595038 w 3764586"/>
                <a:gd name="connsiteY4" fmla="*/ 1878267 h 1878267"/>
                <a:gd name="connsiteX5" fmla="*/ 317287 w 3764586"/>
                <a:gd name="connsiteY5" fmla="*/ 1711357 h 1878267"/>
                <a:gd name="connsiteX6" fmla="*/ 0 w 3764586"/>
                <a:gd name="connsiteY6" fmla="*/ 1113090 h 1878267"/>
                <a:gd name="connsiteX7" fmla="*/ 137364 w 3764586"/>
                <a:gd name="connsiteY7" fmla="*/ 1027014 h 1878267"/>
                <a:gd name="connsiteX8" fmla="*/ 460044 w 3764586"/>
                <a:gd name="connsiteY8" fmla="*/ 1635450 h 1878267"/>
                <a:gd name="connsiteX9" fmla="*/ 597626 w 3764586"/>
                <a:gd name="connsiteY9" fmla="*/ 1716533 h 1878267"/>
                <a:gd name="connsiteX10" fmla="*/ 1214370 w 3764586"/>
                <a:gd name="connsiteY10" fmla="*/ 1706182 h 1878267"/>
                <a:gd name="connsiteX11" fmla="*/ 1344188 w 3764586"/>
                <a:gd name="connsiteY11" fmla="*/ 1629844 h 1878267"/>
                <a:gd name="connsiteX12" fmla="*/ 2192535 w 3764586"/>
                <a:gd name="connsiteY12" fmla="*/ 157421 h 1878267"/>
                <a:gd name="connsiteX13" fmla="*/ 2465110 w 3764586"/>
                <a:gd name="connsiteY13" fmla="*/ 0 h 1878267"/>
                <a:gd name="connsiteX14" fmla="*/ 2467698 w 3764586"/>
                <a:gd name="connsiteY14" fmla="*/ 0 h 1878267"/>
                <a:gd name="connsiteX15" fmla="*/ 3153880 w 3764586"/>
                <a:gd name="connsiteY15" fmla="*/ 5607 h 1878267"/>
                <a:gd name="connsiteX16" fmla="*/ 3419986 w 3764586"/>
                <a:gd name="connsiteY16" fmla="*/ 156127 h 1878267"/>
                <a:gd name="connsiteX17" fmla="*/ 3764586 w 3764586"/>
                <a:gd name="connsiteY17" fmla="*/ 721116 h 1878267"/>
                <a:gd name="connsiteX18" fmla="*/ 3626573 w 3764586"/>
                <a:gd name="connsiteY18" fmla="*/ 805218 h 1878267"/>
                <a:gd name="connsiteX19" fmla="*/ 3281973 w 3764586"/>
                <a:gd name="connsiteY19" fmla="*/ 240229 h 1878267"/>
                <a:gd name="connsiteX20" fmla="*/ 3152586 w 3764586"/>
                <a:gd name="connsiteY20" fmla="*/ 166909 h 1878267"/>
                <a:gd name="connsiteX21" fmla="*/ 2466404 w 3764586"/>
                <a:gd name="connsiteY21" fmla="*/ 161302 h 1878267"/>
                <a:gd name="connsiteX22" fmla="*/ 2465110 w 3764586"/>
                <a:gd name="connsiteY22" fmla="*/ 161302 h 1878267"/>
                <a:gd name="connsiteX23" fmla="*/ 2332704 w 3764586"/>
                <a:gd name="connsiteY23" fmla="*/ 237641 h 1878267"/>
                <a:gd name="connsiteX24" fmla="*/ 1484357 w 3764586"/>
                <a:gd name="connsiteY24" fmla="*/ 1710495 h 1878267"/>
                <a:gd name="connsiteX25" fmla="*/ 1217389 w 3764586"/>
                <a:gd name="connsiteY25" fmla="*/ 1867916 h 18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64586" h="1878267">
                  <a:moveTo>
                    <a:pt x="1840807" y="656523"/>
                  </a:moveTo>
                  <a:lnTo>
                    <a:pt x="1851676" y="639816"/>
                  </a:lnTo>
                  <a:lnTo>
                    <a:pt x="1856129" y="646935"/>
                  </a:lnTo>
                  <a:close/>
                  <a:moveTo>
                    <a:pt x="600644" y="1878267"/>
                  </a:moveTo>
                  <a:cubicBezTo>
                    <a:pt x="598488" y="1878267"/>
                    <a:pt x="596763" y="1878267"/>
                    <a:pt x="595038" y="1878267"/>
                  </a:cubicBezTo>
                  <a:cubicBezTo>
                    <a:pt x="478158" y="1878267"/>
                    <a:pt x="372492" y="1814867"/>
                    <a:pt x="317287" y="1711357"/>
                  </a:cubicBezTo>
                  <a:lnTo>
                    <a:pt x="0" y="1113090"/>
                  </a:lnTo>
                  <a:lnTo>
                    <a:pt x="137364" y="1027014"/>
                  </a:lnTo>
                  <a:lnTo>
                    <a:pt x="460044" y="1635450"/>
                  </a:lnTo>
                  <a:cubicBezTo>
                    <a:pt x="487215" y="1686343"/>
                    <a:pt x="539833" y="1717827"/>
                    <a:pt x="597626" y="1716533"/>
                  </a:cubicBezTo>
                  <a:lnTo>
                    <a:pt x="1214370" y="1706182"/>
                  </a:lnTo>
                  <a:cubicBezTo>
                    <a:pt x="1267850" y="1705319"/>
                    <a:pt x="1317448" y="1675992"/>
                    <a:pt x="1344188" y="1629844"/>
                  </a:cubicBezTo>
                  <a:lnTo>
                    <a:pt x="2192535" y="157421"/>
                  </a:lnTo>
                  <a:cubicBezTo>
                    <a:pt x="2248603" y="60381"/>
                    <a:pt x="2352975" y="0"/>
                    <a:pt x="2465110" y="0"/>
                  </a:cubicBezTo>
                  <a:cubicBezTo>
                    <a:pt x="2465973" y="0"/>
                    <a:pt x="2466835" y="0"/>
                    <a:pt x="2467698" y="0"/>
                  </a:cubicBezTo>
                  <a:lnTo>
                    <a:pt x="3153880" y="5607"/>
                  </a:lnTo>
                  <a:cubicBezTo>
                    <a:pt x="3263427" y="6470"/>
                    <a:pt x="3362624" y="62968"/>
                    <a:pt x="3419986" y="156127"/>
                  </a:cubicBezTo>
                  <a:lnTo>
                    <a:pt x="3764586" y="721116"/>
                  </a:lnTo>
                  <a:lnTo>
                    <a:pt x="3626573" y="805218"/>
                  </a:lnTo>
                  <a:lnTo>
                    <a:pt x="3281973" y="240229"/>
                  </a:lnTo>
                  <a:cubicBezTo>
                    <a:pt x="3254370" y="194943"/>
                    <a:pt x="3206066" y="167341"/>
                    <a:pt x="3152586" y="166909"/>
                  </a:cubicBezTo>
                  <a:lnTo>
                    <a:pt x="2466404" y="161302"/>
                  </a:lnTo>
                  <a:cubicBezTo>
                    <a:pt x="2465973" y="161302"/>
                    <a:pt x="2465541" y="161302"/>
                    <a:pt x="2465110" y="161302"/>
                  </a:cubicBezTo>
                  <a:cubicBezTo>
                    <a:pt x="2410768" y="161302"/>
                    <a:pt x="2359875" y="190630"/>
                    <a:pt x="2332704" y="237641"/>
                  </a:cubicBezTo>
                  <a:lnTo>
                    <a:pt x="1484357" y="1710495"/>
                  </a:lnTo>
                  <a:cubicBezTo>
                    <a:pt x="1429583" y="1805810"/>
                    <a:pt x="1326936" y="1866191"/>
                    <a:pt x="1217389" y="1867916"/>
                  </a:cubicBezTo>
                  <a:close/>
                </a:path>
              </a:pathLst>
            </a:custGeom>
            <a:solidFill>
              <a:srgbClr val="8EA7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9111A0-F819-47B7-B476-AFAEAEB2463E}"/>
                </a:ext>
              </a:extLst>
            </p:cNvPr>
            <p:cNvSpPr/>
            <p:nvPr/>
          </p:nvSpPr>
          <p:spPr>
            <a:xfrm rot="10800000">
              <a:off x="3277944" y="2640156"/>
              <a:ext cx="3764586" cy="1878267"/>
            </a:xfrm>
            <a:custGeom>
              <a:avLst/>
              <a:gdLst>
                <a:gd name="connsiteX0" fmla="*/ 1840807 w 3764586"/>
                <a:gd name="connsiteY0" fmla="*/ 656523 h 1878267"/>
                <a:gd name="connsiteX1" fmla="*/ 1851676 w 3764586"/>
                <a:gd name="connsiteY1" fmla="*/ 639816 h 1878267"/>
                <a:gd name="connsiteX2" fmla="*/ 1856129 w 3764586"/>
                <a:gd name="connsiteY2" fmla="*/ 646935 h 1878267"/>
                <a:gd name="connsiteX3" fmla="*/ 600644 w 3764586"/>
                <a:gd name="connsiteY3" fmla="*/ 1878267 h 1878267"/>
                <a:gd name="connsiteX4" fmla="*/ 595038 w 3764586"/>
                <a:gd name="connsiteY4" fmla="*/ 1878267 h 1878267"/>
                <a:gd name="connsiteX5" fmla="*/ 317287 w 3764586"/>
                <a:gd name="connsiteY5" fmla="*/ 1711357 h 1878267"/>
                <a:gd name="connsiteX6" fmla="*/ 0 w 3764586"/>
                <a:gd name="connsiteY6" fmla="*/ 1113090 h 1878267"/>
                <a:gd name="connsiteX7" fmla="*/ 137364 w 3764586"/>
                <a:gd name="connsiteY7" fmla="*/ 1027014 h 1878267"/>
                <a:gd name="connsiteX8" fmla="*/ 460044 w 3764586"/>
                <a:gd name="connsiteY8" fmla="*/ 1635450 h 1878267"/>
                <a:gd name="connsiteX9" fmla="*/ 597626 w 3764586"/>
                <a:gd name="connsiteY9" fmla="*/ 1716533 h 1878267"/>
                <a:gd name="connsiteX10" fmla="*/ 1214370 w 3764586"/>
                <a:gd name="connsiteY10" fmla="*/ 1706182 h 1878267"/>
                <a:gd name="connsiteX11" fmla="*/ 1344188 w 3764586"/>
                <a:gd name="connsiteY11" fmla="*/ 1629844 h 1878267"/>
                <a:gd name="connsiteX12" fmla="*/ 2192535 w 3764586"/>
                <a:gd name="connsiteY12" fmla="*/ 157421 h 1878267"/>
                <a:gd name="connsiteX13" fmla="*/ 2465110 w 3764586"/>
                <a:gd name="connsiteY13" fmla="*/ 0 h 1878267"/>
                <a:gd name="connsiteX14" fmla="*/ 2467698 w 3764586"/>
                <a:gd name="connsiteY14" fmla="*/ 0 h 1878267"/>
                <a:gd name="connsiteX15" fmla="*/ 3153880 w 3764586"/>
                <a:gd name="connsiteY15" fmla="*/ 5607 h 1878267"/>
                <a:gd name="connsiteX16" fmla="*/ 3419986 w 3764586"/>
                <a:gd name="connsiteY16" fmla="*/ 156127 h 1878267"/>
                <a:gd name="connsiteX17" fmla="*/ 3764586 w 3764586"/>
                <a:gd name="connsiteY17" fmla="*/ 721116 h 1878267"/>
                <a:gd name="connsiteX18" fmla="*/ 3626573 w 3764586"/>
                <a:gd name="connsiteY18" fmla="*/ 805218 h 1878267"/>
                <a:gd name="connsiteX19" fmla="*/ 3281973 w 3764586"/>
                <a:gd name="connsiteY19" fmla="*/ 240229 h 1878267"/>
                <a:gd name="connsiteX20" fmla="*/ 3152586 w 3764586"/>
                <a:gd name="connsiteY20" fmla="*/ 166909 h 1878267"/>
                <a:gd name="connsiteX21" fmla="*/ 2466404 w 3764586"/>
                <a:gd name="connsiteY21" fmla="*/ 161302 h 1878267"/>
                <a:gd name="connsiteX22" fmla="*/ 2465110 w 3764586"/>
                <a:gd name="connsiteY22" fmla="*/ 161302 h 1878267"/>
                <a:gd name="connsiteX23" fmla="*/ 2332704 w 3764586"/>
                <a:gd name="connsiteY23" fmla="*/ 237641 h 1878267"/>
                <a:gd name="connsiteX24" fmla="*/ 1484357 w 3764586"/>
                <a:gd name="connsiteY24" fmla="*/ 1710495 h 1878267"/>
                <a:gd name="connsiteX25" fmla="*/ 1217389 w 3764586"/>
                <a:gd name="connsiteY25" fmla="*/ 1867916 h 18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64586" h="1878267">
                  <a:moveTo>
                    <a:pt x="1840807" y="656523"/>
                  </a:moveTo>
                  <a:lnTo>
                    <a:pt x="1851676" y="639816"/>
                  </a:lnTo>
                  <a:lnTo>
                    <a:pt x="1856129" y="646935"/>
                  </a:lnTo>
                  <a:close/>
                  <a:moveTo>
                    <a:pt x="600644" y="1878267"/>
                  </a:moveTo>
                  <a:cubicBezTo>
                    <a:pt x="598488" y="1878267"/>
                    <a:pt x="596763" y="1878267"/>
                    <a:pt x="595038" y="1878267"/>
                  </a:cubicBezTo>
                  <a:cubicBezTo>
                    <a:pt x="478158" y="1878267"/>
                    <a:pt x="372492" y="1814867"/>
                    <a:pt x="317287" y="1711357"/>
                  </a:cubicBezTo>
                  <a:lnTo>
                    <a:pt x="0" y="1113090"/>
                  </a:lnTo>
                  <a:lnTo>
                    <a:pt x="137364" y="1027014"/>
                  </a:lnTo>
                  <a:lnTo>
                    <a:pt x="460044" y="1635450"/>
                  </a:lnTo>
                  <a:cubicBezTo>
                    <a:pt x="487215" y="1686343"/>
                    <a:pt x="539833" y="1717827"/>
                    <a:pt x="597626" y="1716533"/>
                  </a:cubicBezTo>
                  <a:lnTo>
                    <a:pt x="1214370" y="1706182"/>
                  </a:lnTo>
                  <a:cubicBezTo>
                    <a:pt x="1267850" y="1705319"/>
                    <a:pt x="1317448" y="1675992"/>
                    <a:pt x="1344188" y="1629844"/>
                  </a:cubicBezTo>
                  <a:lnTo>
                    <a:pt x="2192535" y="157421"/>
                  </a:lnTo>
                  <a:cubicBezTo>
                    <a:pt x="2248603" y="60381"/>
                    <a:pt x="2352975" y="0"/>
                    <a:pt x="2465110" y="0"/>
                  </a:cubicBezTo>
                  <a:cubicBezTo>
                    <a:pt x="2465973" y="0"/>
                    <a:pt x="2466835" y="0"/>
                    <a:pt x="2467698" y="0"/>
                  </a:cubicBezTo>
                  <a:lnTo>
                    <a:pt x="3153880" y="5607"/>
                  </a:lnTo>
                  <a:cubicBezTo>
                    <a:pt x="3263427" y="6470"/>
                    <a:pt x="3362624" y="62968"/>
                    <a:pt x="3419986" y="156127"/>
                  </a:cubicBezTo>
                  <a:lnTo>
                    <a:pt x="3764586" y="721116"/>
                  </a:lnTo>
                  <a:lnTo>
                    <a:pt x="3626573" y="805218"/>
                  </a:lnTo>
                  <a:lnTo>
                    <a:pt x="3281973" y="240229"/>
                  </a:lnTo>
                  <a:cubicBezTo>
                    <a:pt x="3254370" y="194943"/>
                    <a:pt x="3206066" y="167341"/>
                    <a:pt x="3152586" y="166909"/>
                  </a:cubicBezTo>
                  <a:lnTo>
                    <a:pt x="2466404" y="161302"/>
                  </a:lnTo>
                  <a:cubicBezTo>
                    <a:pt x="2465973" y="161302"/>
                    <a:pt x="2465541" y="161302"/>
                    <a:pt x="2465110" y="161302"/>
                  </a:cubicBezTo>
                  <a:cubicBezTo>
                    <a:pt x="2410768" y="161302"/>
                    <a:pt x="2359875" y="190630"/>
                    <a:pt x="2332704" y="237641"/>
                  </a:cubicBezTo>
                  <a:lnTo>
                    <a:pt x="1484357" y="1710495"/>
                  </a:lnTo>
                  <a:cubicBezTo>
                    <a:pt x="1429583" y="1805810"/>
                    <a:pt x="1326936" y="1866191"/>
                    <a:pt x="1217389" y="1867916"/>
                  </a:cubicBezTo>
                  <a:close/>
                </a:path>
              </a:pathLst>
            </a:custGeom>
            <a:solidFill>
              <a:srgbClr val="8C95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9DC447-07D6-4C1D-BC38-F433E4B72578}"/>
                </a:ext>
              </a:extLst>
            </p:cNvPr>
            <p:cNvSpPr txBox="1"/>
            <p:nvPr/>
          </p:nvSpPr>
          <p:spPr>
            <a:xfrm>
              <a:off x="730005" y="2046744"/>
              <a:ext cx="312590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5E813B"/>
                  </a:solidFill>
                  <a:cs typeface="Arial" pitchFamily="34" charset="0"/>
                </a:rPr>
                <a:t>아이디어 소개</a:t>
              </a:r>
              <a:endParaRPr lang="ko-KR" altLang="en-US" sz="2000" b="1" dirty="0">
                <a:solidFill>
                  <a:srgbClr val="5E813B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8E1D8-6F6B-402D-9FE3-1EE87DE32D84}"/>
                </a:ext>
              </a:extLst>
            </p:cNvPr>
            <p:cNvSpPr txBox="1"/>
            <p:nvPr/>
          </p:nvSpPr>
          <p:spPr>
            <a:xfrm>
              <a:off x="7042530" y="4711726"/>
              <a:ext cx="198596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rgbClr val="5E813B"/>
                  </a:solidFill>
                  <a:cs typeface="Arial" pitchFamily="34" charset="0"/>
                </a:rPr>
                <a:t>세부기술</a:t>
              </a:r>
              <a:endParaRPr lang="ko-KR" altLang="en-US" sz="2000" b="1" dirty="0">
                <a:solidFill>
                  <a:srgbClr val="5E813B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FA7F94-9388-4CD6-97FF-D76B124BD649}"/>
                </a:ext>
              </a:extLst>
            </p:cNvPr>
            <p:cNvSpPr txBox="1"/>
            <p:nvPr/>
          </p:nvSpPr>
          <p:spPr>
            <a:xfrm>
              <a:off x="3112276" y="4711726"/>
              <a:ext cx="210855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5E813B"/>
                  </a:solidFill>
                  <a:cs typeface="Arial" pitchFamily="34" charset="0"/>
                </a:rPr>
                <a:t>필요성</a:t>
              </a:r>
              <a:endParaRPr lang="ko-KR" altLang="en-US" sz="2000" b="1" dirty="0">
                <a:solidFill>
                  <a:srgbClr val="5E813B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B09DA-74C8-4566-A6A5-5EC49CAB0381}"/>
                </a:ext>
              </a:extLst>
            </p:cNvPr>
            <p:cNvSpPr txBox="1"/>
            <p:nvPr/>
          </p:nvSpPr>
          <p:spPr>
            <a:xfrm>
              <a:off x="4870494" y="2046744"/>
              <a:ext cx="250781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5E813B"/>
                  </a:solidFill>
                  <a:cs typeface="Arial" pitchFamily="34" charset="0"/>
                </a:rPr>
                <a:t>기존제품과의 비교</a:t>
              </a:r>
              <a:endParaRPr lang="ko-KR" altLang="en-US" sz="2000" b="1" dirty="0">
                <a:solidFill>
                  <a:srgbClr val="5E813B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D66F91-00F1-4AED-A91B-01459AE0AE39}"/>
                </a:ext>
              </a:extLst>
            </p:cNvPr>
            <p:cNvSpPr txBox="1"/>
            <p:nvPr/>
          </p:nvSpPr>
          <p:spPr>
            <a:xfrm>
              <a:off x="8876819" y="2046744"/>
              <a:ext cx="21177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rgbClr val="5E813B"/>
                  </a:solidFill>
                  <a:cs typeface="Arial" pitchFamily="34" charset="0"/>
                </a:rPr>
                <a:t>진행현황</a:t>
              </a:r>
              <a:endParaRPr lang="ko-KR" altLang="en-US" sz="2000" b="1" dirty="0">
                <a:solidFill>
                  <a:srgbClr val="5E813B"/>
                </a:solidFill>
                <a:cs typeface="Arial" pitchFamily="34" charset="0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3BA58014-7A74-4D8E-8070-D07BE7CC39AF}"/>
                </a:ext>
              </a:extLst>
            </p:cNvPr>
            <p:cNvSpPr/>
            <p:nvPr/>
          </p:nvSpPr>
          <p:spPr>
            <a:xfrm rot="18900000">
              <a:off x="2153600" y="3296225"/>
              <a:ext cx="278715" cy="596616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rgbClr val="8E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31" name="Left Arrow 1">
              <a:extLst>
                <a:ext uri="{FF2B5EF4-FFF2-40B4-BE49-F238E27FC236}">
                  <a16:creationId xmlns:a16="http://schemas.microsoft.com/office/drawing/2014/main" id="{322A5AFE-730D-491B-8EE4-A6A7AFDDA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6716" y="3353460"/>
              <a:ext cx="495370" cy="482148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rgbClr val="2B46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2454068-D6A0-42C7-BCE1-D03833DCF2E4}"/>
                </a:ext>
              </a:extLst>
            </p:cNvPr>
            <p:cNvSpPr/>
            <p:nvPr/>
          </p:nvSpPr>
          <p:spPr>
            <a:xfrm>
              <a:off x="3930772" y="3279384"/>
              <a:ext cx="471567" cy="47156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rgbClr val="8E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/>
            </a:p>
          </p:txBody>
        </p:sp>
        <p:sp>
          <p:nvSpPr>
            <p:cNvPr id="34" name="Parallelogram 15">
              <a:extLst>
                <a:ext uri="{FF2B5EF4-FFF2-40B4-BE49-F238E27FC236}">
                  <a16:creationId xmlns:a16="http://schemas.microsoft.com/office/drawing/2014/main" id="{24ABDD0B-564D-4579-ACF2-A3B23447A0E6}"/>
                </a:ext>
              </a:extLst>
            </p:cNvPr>
            <p:cNvSpPr/>
            <p:nvPr/>
          </p:nvSpPr>
          <p:spPr>
            <a:xfrm rot="16200000">
              <a:off x="7741483" y="3254696"/>
              <a:ext cx="598764" cy="648141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rgbClr val="8E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/>
            </a:p>
          </p:txBody>
        </p:sp>
        <p:sp>
          <p:nvSpPr>
            <p:cNvPr id="35" name="Frame 17">
              <a:extLst>
                <a:ext uri="{FF2B5EF4-FFF2-40B4-BE49-F238E27FC236}">
                  <a16:creationId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9681619" y="3357774"/>
              <a:ext cx="508153" cy="508153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8E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67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9852" y="1334180"/>
            <a:ext cx="517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2B4610"/>
                </a:solidFill>
              </a:rPr>
              <a:t>아두이노</a:t>
            </a:r>
            <a:r>
              <a:rPr lang="ko-KR" altLang="en-US" dirty="0" smtClean="0">
                <a:solidFill>
                  <a:srgbClr val="2B4610"/>
                </a:solidFill>
              </a:rPr>
              <a:t> </a:t>
            </a:r>
            <a:r>
              <a:rPr lang="ko-KR" altLang="en-US" dirty="0">
                <a:solidFill>
                  <a:srgbClr val="2B4610"/>
                </a:solidFill>
              </a:rPr>
              <a:t>실린더의 </a:t>
            </a:r>
            <a:r>
              <a:rPr lang="ko-KR" altLang="en-US" dirty="0" smtClean="0">
                <a:solidFill>
                  <a:srgbClr val="2B4610"/>
                </a:solidFill>
              </a:rPr>
              <a:t>몸체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en-US" altLang="ko-KR" dirty="0" smtClean="0">
                <a:solidFill>
                  <a:srgbClr val="2B4610"/>
                </a:solidFill>
              </a:rPr>
              <a:t>	</a:t>
            </a:r>
            <a:r>
              <a:rPr lang="ko-KR" altLang="en-US" dirty="0" err="1" smtClean="0">
                <a:solidFill>
                  <a:srgbClr val="2B4610"/>
                </a:solidFill>
              </a:rPr>
              <a:t>우노</a:t>
            </a:r>
            <a:r>
              <a:rPr lang="en-US" altLang="ko-KR" dirty="0">
                <a:solidFill>
                  <a:srgbClr val="2B4610"/>
                </a:solidFill>
              </a:rPr>
              <a:t>R3</a:t>
            </a:r>
            <a:r>
              <a:rPr lang="ko-KR" altLang="en-US" dirty="0">
                <a:solidFill>
                  <a:srgbClr val="2B4610"/>
                </a:solidFill>
              </a:rPr>
              <a:t>본체가 있는 </a:t>
            </a:r>
            <a:r>
              <a:rPr lang="ko-KR" altLang="en-US" dirty="0" smtClean="0">
                <a:solidFill>
                  <a:srgbClr val="2B4610"/>
                </a:solidFill>
              </a:rPr>
              <a:t>공간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endParaRPr lang="en-US" altLang="ko-KR" dirty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ko-KR" altLang="en-US" dirty="0" err="1" smtClean="0">
                <a:solidFill>
                  <a:srgbClr val="2B4610"/>
                </a:solidFill>
              </a:rPr>
              <a:t>압축뭉치</a:t>
            </a:r>
            <a:endParaRPr lang="en-US" altLang="ko-KR" dirty="0">
              <a:solidFill>
                <a:srgbClr val="2B4610"/>
              </a:solidFill>
            </a:endParaRPr>
          </a:p>
          <a:p>
            <a:r>
              <a:rPr lang="en-US" altLang="ko-KR" dirty="0">
                <a:solidFill>
                  <a:srgbClr val="2B4610"/>
                </a:solidFill>
              </a:rPr>
              <a:t>	</a:t>
            </a:r>
            <a:r>
              <a:rPr lang="ko-KR" altLang="en-US" dirty="0">
                <a:solidFill>
                  <a:srgbClr val="2B4610"/>
                </a:solidFill>
              </a:rPr>
              <a:t>쓰레기 </a:t>
            </a:r>
            <a:r>
              <a:rPr lang="ko-KR" altLang="en-US" dirty="0" smtClean="0">
                <a:solidFill>
                  <a:srgbClr val="2B4610"/>
                </a:solidFill>
              </a:rPr>
              <a:t>투입구</a:t>
            </a:r>
            <a:endParaRPr lang="en-US" altLang="ko-KR" dirty="0">
              <a:solidFill>
                <a:srgbClr val="2B4610"/>
              </a:solidFill>
            </a:endParaRPr>
          </a:p>
          <a:p>
            <a:r>
              <a:rPr lang="en-US" altLang="ko-KR" dirty="0" smtClean="0">
                <a:solidFill>
                  <a:srgbClr val="2B4610"/>
                </a:solidFill>
              </a:rPr>
              <a:t>		</a:t>
            </a:r>
            <a:r>
              <a:rPr lang="ko-KR" altLang="en-US" dirty="0" smtClean="0">
                <a:solidFill>
                  <a:srgbClr val="2B4610"/>
                </a:solidFill>
              </a:rPr>
              <a:t>실린더의 스트로크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endParaRPr lang="en-US" altLang="ko-KR" dirty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endParaRPr lang="en-US" altLang="ko-KR" dirty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ko-KR" altLang="en-US" dirty="0" smtClean="0">
                <a:solidFill>
                  <a:srgbClr val="2B4610"/>
                </a:solidFill>
              </a:rPr>
              <a:t>쓰레기통이 </a:t>
            </a:r>
            <a:r>
              <a:rPr lang="ko-KR" altLang="en-US" dirty="0">
                <a:solidFill>
                  <a:srgbClr val="2B4610"/>
                </a:solidFill>
              </a:rPr>
              <a:t>보관되어 있는 공간</a:t>
            </a:r>
            <a:endParaRPr lang="en-US" altLang="ko-KR" dirty="0">
              <a:solidFill>
                <a:srgbClr val="2B4610"/>
              </a:solidFill>
            </a:endParaRPr>
          </a:p>
          <a:p>
            <a:r>
              <a:rPr lang="en-US" altLang="ko-KR" dirty="0" smtClean="0">
                <a:solidFill>
                  <a:srgbClr val="2B4610"/>
                </a:solidFill>
              </a:rPr>
              <a:t>	</a:t>
            </a:r>
            <a:r>
              <a:rPr lang="ko-KR" altLang="en-US" dirty="0" smtClean="0">
                <a:solidFill>
                  <a:srgbClr val="2B4610"/>
                </a:solidFill>
              </a:rPr>
              <a:t>쓰레기를 측정하는 센서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en-US" altLang="ko-KR" dirty="0" smtClean="0">
                <a:solidFill>
                  <a:srgbClr val="8EA7C0"/>
                </a:solidFill>
              </a:rPr>
              <a:t>If(</a:t>
            </a:r>
            <a:r>
              <a:rPr lang="ko-KR" altLang="en-US" dirty="0" smtClean="0">
                <a:solidFill>
                  <a:srgbClr val="8EA7C0"/>
                </a:solidFill>
              </a:rPr>
              <a:t>일정 높이 이상의 쓰레기</a:t>
            </a:r>
            <a:r>
              <a:rPr lang="en-US" altLang="ko-KR" dirty="0" smtClean="0">
                <a:solidFill>
                  <a:srgbClr val="8EA7C0"/>
                </a:solidFill>
              </a:rPr>
              <a:t>){</a:t>
            </a:r>
          </a:p>
          <a:p>
            <a:r>
              <a:rPr lang="ko-KR" altLang="en-US" dirty="0" smtClean="0">
                <a:solidFill>
                  <a:srgbClr val="8EA7C0"/>
                </a:solidFill>
              </a:rPr>
              <a:t>쓰레기 압축</a:t>
            </a:r>
            <a:endParaRPr lang="en-US" altLang="ko-KR" dirty="0" smtClean="0">
              <a:solidFill>
                <a:srgbClr val="8EA7C0"/>
              </a:solidFill>
            </a:endParaRPr>
          </a:p>
          <a:p>
            <a:r>
              <a:rPr lang="en-US" altLang="ko-KR" dirty="0" smtClean="0">
                <a:solidFill>
                  <a:srgbClr val="8EA7C0"/>
                </a:solidFill>
              </a:rPr>
              <a:t>}</a:t>
            </a:r>
            <a:endParaRPr lang="en-US" altLang="ko-KR" dirty="0">
              <a:solidFill>
                <a:srgbClr val="8EA7C0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695325" y="4212"/>
            <a:ext cx="7303269" cy="114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dirty="0" smtClean="0">
                <a:solidFill>
                  <a:srgbClr val="5E813B"/>
                </a:solidFill>
              </a:rPr>
              <a:t>아이디어 소개</a:t>
            </a:r>
            <a:endParaRPr lang="en-US" sz="6000" dirty="0">
              <a:solidFill>
                <a:srgbClr val="5E813B"/>
              </a:solidFill>
            </a:endParaRPr>
          </a:p>
        </p:txBody>
      </p:sp>
      <p:grpSp>
        <p:nvGrpSpPr>
          <p:cNvPr id="2065" name="그룹 2064"/>
          <p:cNvGrpSpPr/>
          <p:nvPr/>
        </p:nvGrpSpPr>
        <p:grpSpPr>
          <a:xfrm>
            <a:off x="6695975" y="1304925"/>
            <a:ext cx="4800700" cy="5003800"/>
            <a:chOff x="914400" y="1549667"/>
            <a:chExt cx="4155050" cy="3933194"/>
          </a:xfrm>
        </p:grpSpPr>
        <p:sp>
          <p:nvSpPr>
            <p:cNvPr id="3" name="직사각형 2"/>
            <p:cNvSpPr/>
            <p:nvPr/>
          </p:nvSpPr>
          <p:spPr>
            <a:xfrm>
              <a:off x="1908518" y="1561704"/>
              <a:ext cx="3160932" cy="739350"/>
            </a:xfrm>
            <a:prstGeom prst="rect">
              <a:avLst/>
            </a:prstGeom>
            <a:noFill/>
            <a:ln w="76200">
              <a:solidFill>
                <a:srgbClr val="5E81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07867" y="1561705"/>
              <a:ext cx="762232" cy="739350"/>
            </a:xfrm>
            <a:prstGeom prst="rect">
              <a:avLst/>
            </a:prstGeom>
            <a:noFill/>
            <a:ln w="76200">
              <a:solidFill>
                <a:srgbClr val="5E81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07867" y="2296202"/>
              <a:ext cx="357166" cy="972092"/>
            </a:xfrm>
            <a:prstGeom prst="rect">
              <a:avLst/>
            </a:prstGeom>
            <a:noFill/>
            <a:ln w="76200">
              <a:solidFill>
                <a:srgbClr val="5E81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98812" y="3268294"/>
              <a:ext cx="575276" cy="575276"/>
            </a:xfrm>
            <a:prstGeom prst="ellipse">
              <a:avLst/>
            </a:prstGeom>
            <a:noFill/>
            <a:ln w="76200">
              <a:solidFill>
                <a:srgbClr val="5E81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8518" y="1561704"/>
              <a:ext cx="3160932" cy="3921157"/>
            </a:xfrm>
            <a:prstGeom prst="rect">
              <a:avLst/>
            </a:prstGeom>
            <a:noFill/>
            <a:ln w="76200">
              <a:solidFill>
                <a:srgbClr val="5E81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2284" y="3964977"/>
              <a:ext cx="357166" cy="178460"/>
            </a:xfrm>
            <a:prstGeom prst="rect">
              <a:avLst/>
            </a:prstGeom>
            <a:noFill/>
            <a:ln w="76200">
              <a:solidFill>
                <a:srgbClr val="5E81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16" idx="1"/>
            </p:cNvCxnSpPr>
            <p:nvPr/>
          </p:nvCxnSpPr>
          <p:spPr>
            <a:xfrm>
              <a:off x="1908518" y="2335575"/>
              <a:ext cx="0" cy="1186708"/>
            </a:xfrm>
            <a:prstGeom prst="line">
              <a:avLst/>
            </a:prstGeom>
            <a:ln w="76200">
              <a:solidFill>
                <a:srgbClr val="C4D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자유형 25"/>
            <p:cNvSpPr/>
            <p:nvPr/>
          </p:nvSpPr>
          <p:spPr>
            <a:xfrm>
              <a:off x="914400" y="1549667"/>
              <a:ext cx="994117" cy="2107933"/>
            </a:xfrm>
            <a:custGeom>
              <a:avLst/>
              <a:gdLst>
                <a:gd name="connsiteX0" fmla="*/ 981777 w 981777"/>
                <a:gd name="connsiteY0" fmla="*/ 2107933 h 2107933"/>
                <a:gd name="connsiteX1" fmla="*/ 9625 w 981777"/>
                <a:gd name="connsiteY1" fmla="*/ 770021 h 2107933"/>
                <a:gd name="connsiteX2" fmla="*/ 0 w 981777"/>
                <a:gd name="connsiteY2" fmla="*/ 0 h 210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777" h="2107933">
                  <a:moveTo>
                    <a:pt x="981777" y="2107933"/>
                  </a:moveTo>
                  <a:lnTo>
                    <a:pt x="9625" y="770021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5E81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0" name="직선 연결선 2059"/>
            <p:cNvCxnSpPr/>
            <p:nvPr/>
          </p:nvCxnSpPr>
          <p:spPr>
            <a:xfrm>
              <a:off x="1280160" y="2521819"/>
              <a:ext cx="768016" cy="1246739"/>
            </a:xfrm>
            <a:prstGeom prst="line">
              <a:avLst/>
            </a:prstGeom>
            <a:ln w="76200">
              <a:solidFill>
                <a:srgbClr val="C4D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8" name="직사각형 2067"/>
          <p:cNvSpPr/>
          <p:nvPr/>
        </p:nvSpPr>
        <p:spPr>
          <a:xfrm>
            <a:off x="772160" y="1149992"/>
            <a:ext cx="10871200" cy="1196968"/>
          </a:xfrm>
          <a:prstGeom prst="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26720" y="2309702"/>
            <a:ext cx="11216640" cy="1981851"/>
          </a:xfrm>
          <a:prstGeom prst="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9280" y="4280989"/>
            <a:ext cx="11054080" cy="2326238"/>
          </a:xfrm>
          <a:prstGeom prst="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89519" y="2277365"/>
            <a:ext cx="449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rgbClr val="2B4610"/>
                </a:solidFill>
              </a:rPr>
              <a:t>압축률이 떨어질 수 있음</a:t>
            </a:r>
            <a:endParaRPr lang="en-US" altLang="ko-KR" sz="2800" b="1" dirty="0">
              <a:solidFill>
                <a:srgbClr val="2B461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E4BF66-5EEA-4B82-9C65-219690603096}"/>
              </a:ext>
            </a:extLst>
          </p:cNvPr>
          <p:cNvCxnSpPr>
            <a:cxnSpLocks/>
          </p:cNvCxnSpPr>
          <p:nvPr/>
        </p:nvCxnSpPr>
        <p:spPr>
          <a:xfrm>
            <a:off x="1127760" y="3429000"/>
            <a:ext cx="1106424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ardrop 49">
            <a:extLst>
              <a:ext uri="{FF2B5EF4-FFF2-40B4-BE49-F238E27FC236}">
                <a16:creationId xmlns:a16="http://schemas.microsoft.com/office/drawing/2014/main" id="{E6AA661A-16D5-4FD7-9C2E-A8CB1BEDEEAC}"/>
              </a:ext>
            </a:extLst>
          </p:cNvPr>
          <p:cNvSpPr/>
          <p:nvPr/>
        </p:nvSpPr>
        <p:spPr>
          <a:xfrm rot="6302401">
            <a:off x="188718" y="2220643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/>
          </a:p>
        </p:txBody>
      </p:sp>
      <p:sp>
        <p:nvSpPr>
          <p:cNvPr id="6" name="Teardrop 49">
            <a:extLst>
              <a:ext uri="{FF2B5EF4-FFF2-40B4-BE49-F238E27FC236}">
                <a16:creationId xmlns:a16="http://schemas.microsoft.com/office/drawing/2014/main" id="{8070A448-098E-4400-B346-B0E73D36BB09}"/>
              </a:ext>
            </a:extLst>
          </p:cNvPr>
          <p:cNvSpPr/>
          <p:nvPr/>
        </p:nvSpPr>
        <p:spPr>
          <a:xfrm rot="16561481">
            <a:off x="6458079" y="3911624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C98557-5336-4905-8484-FCE4FBD8BE24}"/>
              </a:ext>
            </a:extLst>
          </p:cNvPr>
          <p:cNvSpPr/>
          <p:nvPr/>
        </p:nvSpPr>
        <p:spPr>
          <a:xfrm>
            <a:off x="394105" y="2426030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4FF7-0E99-4CCA-BE3F-D8816305109E}"/>
              </a:ext>
            </a:extLst>
          </p:cNvPr>
          <p:cNvSpPr txBox="1"/>
          <p:nvPr/>
        </p:nvSpPr>
        <p:spPr>
          <a:xfrm>
            <a:off x="508000" y="250514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A0319D-7FE6-418A-BA9D-F983DB74F5C0}"/>
              </a:ext>
            </a:extLst>
          </p:cNvPr>
          <p:cNvSpPr/>
          <p:nvPr/>
        </p:nvSpPr>
        <p:spPr>
          <a:xfrm>
            <a:off x="6662825" y="4112591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91F8-013F-4087-BBD5-C1C389336DF2}"/>
              </a:ext>
            </a:extLst>
          </p:cNvPr>
          <p:cNvSpPr txBox="1"/>
          <p:nvPr/>
        </p:nvSpPr>
        <p:spPr>
          <a:xfrm>
            <a:off x="6776720" y="4191701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7226A-1DF7-4A71-976B-8028FF7BA387}"/>
              </a:ext>
            </a:extLst>
          </p:cNvPr>
          <p:cNvSpPr txBox="1"/>
          <p:nvPr/>
        </p:nvSpPr>
        <p:spPr>
          <a:xfrm>
            <a:off x="1244877" y="2266613"/>
            <a:ext cx="409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2B4610"/>
                </a:solidFill>
              </a:rPr>
              <a:t>사람이 직접 압축</a:t>
            </a:r>
            <a:endParaRPr lang="en-US" altLang="ko-KR" sz="2800" b="1" dirty="0">
              <a:solidFill>
                <a:srgbClr val="2B46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89519" y="4209427"/>
            <a:ext cx="449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2B4610"/>
                </a:solidFill>
              </a:rPr>
              <a:t>이물질이 </a:t>
            </a:r>
            <a:r>
              <a:rPr lang="ko-KR" altLang="en-US" sz="2800" b="1" dirty="0">
                <a:solidFill>
                  <a:srgbClr val="2B4610"/>
                </a:solidFill>
              </a:rPr>
              <a:t>붙을 수 있음</a:t>
            </a:r>
            <a:endParaRPr lang="en-US" altLang="ko-KR" sz="2800" b="1" dirty="0">
              <a:solidFill>
                <a:srgbClr val="2B461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0E6B4A-05E1-443B-BA57-240E5914D17E}"/>
              </a:ext>
            </a:extLst>
          </p:cNvPr>
          <p:cNvSpPr/>
          <p:nvPr/>
        </p:nvSpPr>
        <p:spPr>
          <a:xfrm>
            <a:off x="950237" y="3251731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A8EE25-4826-4800-89E1-0510BCA87FD4}"/>
              </a:ext>
            </a:extLst>
          </p:cNvPr>
          <p:cNvSpPr/>
          <p:nvPr/>
        </p:nvSpPr>
        <p:spPr>
          <a:xfrm>
            <a:off x="6121677" y="3276802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87916-5F64-4171-A68B-F2EDEF382A87}"/>
              </a:ext>
            </a:extLst>
          </p:cNvPr>
          <p:cNvSpPr txBox="1"/>
          <p:nvPr/>
        </p:nvSpPr>
        <p:spPr>
          <a:xfrm>
            <a:off x="507999" y="345440"/>
            <a:ext cx="483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5E813B"/>
                </a:solidFill>
              </a:rPr>
              <a:t>제품의</a:t>
            </a:r>
            <a:r>
              <a:rPr lang="ko-KR" altLang="en-US" sz="5400" b="1" dirty="0">
                <a:solidFill>
                  <a:srgbClr val="5E813B"/>
                </a:solidFill>
              </a:rPr>
              <a:t> </a:t>
            </a:r>
            <a:r>
              <a:rPr lang="ko-KR" altLang="en-US" sz="5400" dirty="0">
                <a:solidFill>
                  <a:srgbClr val="5E813B"/>
                </a:solidFill>
              </a:rPr>
              <a:t>필요성</a:t>
            </a:r>
            <a:endParaRPr lang="en-US" altLang="ko-KR" sz="5400" dirty="0">
              <a:solidFill>
                <a:srgbClr val="5E813B"/>
              </a:solidFill>
            </a:endParaRPr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7B686BE6-A25D-465F-8DBC-F03434363B12}"/>
              </a:ext>
            </a:extLst>
          </p:cNvPr>
          <p:cNvCxnSpPr>
            <a:cxnSpLocks/>
          </p:cNvCxnSpPr>
          <p:nvPr/>
        </p:nvCxnSpPr>
        <p:spPr>
          <a:xfrm>
            <a:off x="584477" y="1207214"/>
            <a:ext cx="2128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51">
            <a:extLst>
              <a:ext uri="{FF2B5EF4-FFF2-40B4-BE49-F238E27FC236}">
                <a16:creationId xmlns:a16="http://schemas.microsoft.com/office/drawing/2014/main" id="{C00CA1B0-C0FD-49E2-B67A-9F07A02A98E0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30" name="Group 136">
              <a:extLst>
                <a:ext uri="{FF2B5EF4-FFF2-40B4-BE49-F238E27FC236}">
                  <a16:creationId xmlns:a16="http://schemas.microsoft.com/office/drawing/2014/main" id="{7E814760-9049-4EDE-BEDF-DD83ADDCF06A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43" name="Rectangle 137">
                <a:extLst>
                  <a:ext uri="{FF2B5EF4-FFF2-40B4-BE49-F238E27FC236}">
                    <a16:creationId xmlns:a16="http://schemas.microsoft.com/office/drawing/2014/main" id="{18F3027D-451F-4A6E-BF39-138C58836ACF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: Shape 138">
                <a:extLst>
                  <a:ext uri="{FF2B5EF4-FFF2-40B4-BE49-F238E27FC236}">
                    <a16:creationId xmlns:a16="http://schemas.microsoft.com/office/drawing/2014/main" id="{3934C67E-093A-4427-B12D-DD4A13BB196B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139">
              <a:extLst>
                <a:ext uri="{FF2B5EF4-FFF2-40B4-BE49-F238E27FC236}">
                  <a16:creationId xmlns:a16="http://schemas.microsoft.com/office/drawing/2014/main" id="{B6DFDE18-DC00-48E5-B732-07F4AF301E67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41" name="Rectangle 140">
                <a:extLst>
                  <a:ext uri="{FF2B5EF4-FFF2-40B4-BE49-F238E27FC236}">
                    <a16:creationId xmlns:a16="http://schemas.microsoft.com/office/drawing/2014/main" id="{99897833-C320-446B-ADDB-031E64D9E3A5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141">
                <a:extLst>
                  <a:ext uri="{FF2B5EF4-FFF2-40B4-BE49-F238E27FC236}">
                    <a16:creationId xmlns:a16="http://schemas.microsoft.com/office/drawing/2014/main" id="{F4169382-C9C1-4EEC-9A4E-3B7A59A7CEDB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142">
              <a:extLst>
                <a:ext uri="{FF2B5EF4-FFF2-40B4-BE49-F238E27FC236}">
                  <a16:creationId xmlns:a16="http://schemas.microsoft.com/office/drawing/2014/main" id="{411DC238-13AD-4BE5-8876-B50C46C44580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39" name="Rectangle 143">
                <a:extLst>
                  <a:ext uri="{FF2B5EF4-FFF2-40B4-BE49-F238E27FC236}">
                    <a16:creationId xmlns:a16="http://schemas.microsoft.com/office/drawing/2014/main" id="{0FEB91D0-D485-49A3-ACD7-AA042B14D680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51">
                <a:extLst>
                  <a:ext uri="{FF2B5EF4-FFF2-40B4-BE49-F238E27FC236}">
                    <a16:creationId xmlns:a16="http://schemas.microsoft.com/office/drawing/2014/main" id="{0893B2FD-B303-411D-A77F-95FE81389DA5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145">
              <a:extLst>
                <a:ext uri="{FF2B5EF4-FFF2-40B4-BE49-F238E27FC236}">
                  <a16:creationId xmlns:a16="http://schemas.microsoft.com/office/drawing/2014/main" id="{CC3CAD02-2084-4826-AB88-A631C47C4D6A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37" name="Rectangle 146">
                <a:extLst>
                  <a:ext uri="{FF2B5EF4-FFF2-40B4-BE49-F238E27FC236}">
                    <a16:creationId xmlns:a16="http://schemas.microsoft.com/office/drawing/2014/main" id="{08990266-EB8B-4DFB-A2D9-549FFEE423C8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: Shape 147">
                <a:extLst>
                  <a:ext uri="{FF2B5EF4-FFF2-40B4-BE49-F238E27FC236}">
                    <a16:creationId xmlns:a16="http://schemas.microsoft.com/office/drawing/2014/main" id="{CDD2C293-455B-45D7-BE61-8411C2E93F9B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148">
              <a:extLst>
                <a:ext uri="{FF2B5EF4-FFF2-40B4-BE49-F238E27FC236}">
                  <a16:creationId xmlns:a16="http://schemas.microsoft.com/office/drawing/2014/main" id="{AC26EC7A-DA8E-4BBB-B214-4AB169B97AC8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35" name="Rectangle 149">
                <a:extLst>
                  <a:ext uri="{FF2B5EF4-FFF2-40B4-BE49-F238E27FC236}">
                    <a16:creationId xmlns:a16="http://schemas.microsoft.com/office/drawing/2014/main" id="{76FD1FC9-8788-4363-8B4F-D5442775177F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150">
                <a:extLst>
                  <a:ext uri="{FF2B5EF4-FFF2-40B4-BE49-F238E27FC236}">
                    <a16:creationId xmlns:a16="http://schemas.microsoft.com/office/drawing/2014/main" id="{350657AE-DAE7-4AE4-A28D-D037AFB1C4C6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72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89520" y="2384477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2B4610"/>
                </a:solidFill>
              </a:rPr>
              <a:t>이물질 </a:t>
            </a:r>
            <a:r>
              <a:rPr lang="en-US" altLang="ko-KR" sz="2800" b="1" dirty="0" smtClean="0">
                <a:solidFill>
                  <a:srgbClr val="2B4610"/>
                </a:solidFill>
              </a:rPr>
              <a:t>X</a:t>
            </a:r>
            <a:endParaRPr lang="en-US" altLang="ko-KR" sz="2800" b="1" dirty="0">
              <a:solidFill>
                <a:srgbClr val="2B461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E4BF66-5EEA-4B82-9C65-21969060309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ardrop 49">
            <a:extLst>
              <a:ext uri="{FF2B5EF4-FFF2-40B4-BE49-F238E27FC236}">
                <a16:creationId xmlns:a16="http://schemas.microsoft.com/office/drawing/2014/main" id="{E6AA661A-16D5-4FD7-9C2E-A8CB1BEDEEAC}"/>
              </a:ext>
            </a:extLst>
          </p:cNvPr>
          <p:cNvSpPr/>
          <p:nvPr/>
        </p:nvSpPr>
        <p:spPr>
          <a:xfrm rot="6302401">
            <a:off x="5387661" y="2220643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/>
          </a:p>
        </p:txBody>
      </p:sp>
      <p:sp>
        <p:nvSpPr>
          <p:cNvPr id="6" name="Teardrop 49">
            <a:extLst>
              <a:ext uri="{FF2B5EF4-FFF2-40B4-BE49-F238E27FC236}">
                <a16:creationId xmlns:a16="http://schemas.microsoft.com/office/drawing/2014/main" id="{8070A448-098E-4400-B346-B0E73D36BB09}"/>
              </a:ext>
            </a:extLst>
          </p:cNvPr>
          <p:cNvSpPr/>
          <p:nvPr/>
        </p:nvSpPr>
        <p:spPr>
          <a:xfrm rot="16561481">
            <a:off x="1292070" y="3911624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C98557-5336-4905-8484-FCE4FBD8BE24}"/>
              </a:ext>
            </a:extLst>
          </p:cNvPr>
          <p:cNvSpPr/>
          <p:nvPr/>
        </p:nvSpPr>
        <p:spPr>
          <a:xfrm>
            <a:off x="5593048" y="2426030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4FF7-0E99-4CCA-BE3F-D8816305109E}"/>
              </a:ext>
            </a:extLst>
          </p:cNvPr>
          <p:cNvSpPr txBox="1"/>
          <p:nvPr/>
        </p:nvSpPr>
        <p:spPr>
          <a:xfrm>
            <a:off x="5706943" y="250514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A0319D-7FE6-418A-BA9D-F983DB74F5C0}"/>
              </a:ext>
            </a:extLst>
          </p:cNvPr>
          <p:cNvSpPr/>
          <p:nvPr/>
        </p:nvSpPr>
        <p:spPr>
          <a:xfrm>
            <a:off x="1496816" y="4112591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91F8-013F-4087-BBD5-C1C389336DF2}"/>
              </a:ext>
            </a:extLst>
          </p:cNvPr>
          <p:cNvSpPr txBox="1"/>
          <p:nvPr/>
        </p:nvSpPr>
        <p:spPr>
          <a:xfrm>
            <a:off x="1610711" y="4191701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89520" y="4209427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2B4610"/>
                </a:solidFill>
              </a:rPr>
              <a:t>압축률이 높음</a:t>
            </a:r>
            <a:r>
              <a:rPr lang="en-US" altLang="ko-KR" sz="2800" b="1" dirty="0">
                <a:solidFill>
                  <a:srgbClr val="2B4610"/>
                </a:solidFill>
              </a:rPr>
              <a:t>(90N)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0E6B4A-05E1-443B-BA57-240E5914D17E}"/>
              </a:ext>
            </a:extLst>
          </p:cNvPr>
          <p:cNvSpPr/>
          <p:nvPr/>
        </p:nvSpPr>
        <p:spPr>
          <a:xfrm>
            <a:off x="950237" y="3251731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A8EE25-4826-4800-89E1-0510BCA87FD4}"/>
              </a:ext>
            </a:extLst>
          </p:cNvPr>
          <p:cNvSpPr/>
          <p:nvPr/>
        </p:nvSpPr>
        <p:spPr>
          <a:xfrm>
            <a:off x="6121677" y="3276802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14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15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34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32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30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28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26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F3EA9ED-2FB9-4275-9F92-3A9F0D5A89F7}"/>
              </a:ext>
            </a:extLst>
          </p:cNvPr>
          <p:cNvSpPr txBox="1"/>
          <p:nvPr/>
        </p:nvSpPr>
        <p:spPr>
          <a:xfrm>
            <a:off x="1244878" y="2232039"/>
            <a:ext cx="45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2B4610"/>
                </a:solidFill>
              </a:rPr>
              <a:t>기계를 사용한 압축</a:t>
            </a:r>
            <a:endParaRPr lang="en-US" altLang="ko-KR" sz="2800" b="1" dirty="0">
              <a:solidFill>
                <a:srgbClr val="2B46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84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E4BF66-5EEA-4B82-9C65-219690603096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3429000"/>
            <a:ext cx="6517917" cy="459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ardrop 49">
            <a:extLst>
              <a:ext uri="{FF2B5EF4-FFF2-40B4-BE49-F238E27FC236}">
                <a16:creationId xmlns:a16="http://schemas.microsoft.com/office/drawing/2014/main" id="{E6AA661A-16D5-4FD7-9C2E-A8CB1BEDEEAC}"/>
              </a:ext>
            </a:extLst>
          </p:cNvPr>
          <p:cNvSpPr/>
          <p:nvPr/>
        </p:nvSpPr>
        <p:spPr>
          <a:xfrm rot="6302401">
            <a:off x="188718" y="2220643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/>
          </a:p>
        </p:txBody>
      </p:sp>
      <p:sp>
        <p:nvSpPr>
          <p:cNvPr id="6" name="Teardrop 49">
            <a:extLst>
              <a:ext uri="{FF2B5EF4-FFF2-40B4-BE49-F238E27FC236}">
                <a16:creationId xmlns:a16="http://schemas.microsoft.com/office/drawing/2014/main" id="{8070A448-098E-4400-B346-B0E73D36BB09}"/>
              </a:ext>
            </a:extLst>
          </p:cNvPr>
          <p:cNvSpPr/>
          <p:nvPr/>
        </p:nvSpPr>
        <p:spPr>
          <a:xfrm rot="16561481">
            <a:off x="6458079" y="3911624"/>
            <a:ext cx="949254" cy="949254"/>
          </a:xfrm>
          <a:prstGeom prst="teardrop">
            <a:avLst>
              <a:gd name="adj" fmla="val 10430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C98557-5336-4905-8484-FCE4FBD8BE24}"/>
              </a:ext>
            </a:extLst>
          </p:cNvPr>
          <p:cNvSpPr/>
          <p:nvPr/>
        </p:nvSpPr>
        <p:spPr>
          <a:xfrm>
            <a:off x="394105" y="2426030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4FF7-0E99-4CCA-BE3F-D8816305109E}"/>
              </a:ext>
            </a:extLst>
          </p:cNvPr>
          <p:cNvSpPr txBox="1"/>
          <p:nvPr/>
        </p:nvSpPr>
        <p:spPr>
          <a:xfrm>
            <a:off x="508000" y="250514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A0319D-7FE6-418A-BA9D-F983DB74F5C0}"/>
              </a:ext>
            </a:extLst>
          </p:cNvPr>
          <p:cNvSpPr/>
          <p:nvPr/>
        </p:nvSpPr>
        <p:spPr>
          <a:xfrm>
            <a:off x="6662825" y="4112591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91F8-013F-4087-BBD5-C1C389336DF2}"/>
              </a:ext>
            </a:extLst>
          </p:cNvPr>
          <p:cNvSpPr txBox="1"/>
          <p:nvPr/>
        </p:nvSpPr>
        <p:spPr>
          <a:xfrm>
            <a:off x="6776720" y="4191701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56841" y="3114656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2B4610"/>
                </a:solidFill>
              </a:rPr>
              <a:t>환경적 </a:t>
            </a:r>
            <a:r>
              <a:rPr lang="ko-KR" altLang="en-US" sz="2800" b="1" dirty="0" smtClean="0">
                <a:solidFill>
                  <a:srgbClr val="2B4610"/>
                </a:solidFill>
              </a:rPr>
              <a:t>이점</a:t>
            </a:r>
            <a:endParaRPr lang="ko-KR" alt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0E6B4A-05E1-443B-BA57-240E5914D17E}"/>
              </a:ext>
            </a:extLst>
          </p:cNvPr>
          <p:cNvSpPr/>
          <p:nvPr/>
        </p:nvSpPr>
        <p:spPr>
          <a:xfrm>
            <a:off x="950237" y="3251731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A8EE25-4826-4800-89E1-0510BCA87FD4}"/>
              </a:ext>
            </a:extLst>
          </p:cNvPr>
          <p:cNvSpPr/>
          <p:nvPr/>
        </p:nvSpPr>
        <p:spPr>
          <a:xfrm>
            <a:off x="6121677" y="3276802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37" name="Group 151">
            <a:extLst>
              <a:ext uri="{FF2B5EF4-FFF2-40B4-BE49-F238E27FC236}">
                <a16:creationId xmlns:a16="http://schemas.microsoft.com/office/drawing/2014/main" id="{0EFCBBB8-E207-44CE-A886-60885AFABB6B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38" name="Group 136">
              <a:extLst>
                <a:ext uri="{FF2B5EF4-FFF2-40B4-BE49-F238E27FC236}">
                  <a16:creationId xmlns:a16="http://schemas.microsoft.com/office/drawing/2014/main" id="{FDCC382D-8E14-4018-A5B1-B23D464C7FB3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51" name="Rectangle 137">
                <a:extLst>
                  <a:ext uri="{FF2B5EF4-FFF2-40B4-BE49-F238E27FC236}">
                    <a16:creationId xmlns:a16="http://schemas.microsoft.com/office/drawing/2014/main" id="{25C667AA-D7CD-4A4F-8967-8917F912EA50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: Shape 138">
                <a:extLst>
                  <a:ext uri="{FF2B5EF4-FFF2-40B4-BE49-F238E27FC236}">
                    <a16:creationId xmlns:a16="http://schemas.microsoft.com/office/drawing/2014/main" id="{85DCE80D-810D-4A81-B0B8-EEDED6C7E331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139">
              <a:extLst>
                <a:ext uri="{FF2B5EF4-FFF2-40B4-BE49-F238E27FC236}">
                  <a16:creationId xmlns:a16="http://schemas.microsoft.com/office/drawing/2014/main" id="{DED356A6-F774-41F2-971F-79C455C0200F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49" name="Rectangle 140">
                <a:extLst>
                  <a:ext uri="{FF2B5EF4-FFF2-40B4-BE49-F238E27FC236}">
                    <a16:creationId xmlns:a16="http://schemas.microsoft.com/office/drawing/2014/main" id="{87527E1D-0303-475F-80CA-78DAD44F8159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reeform: Shape 141">
                <a:extLst>
                  <a:ext uri="{FF2B5EF4-FFF2-40B4-BE49-F238E27FC236}">
                    <a16:creationId xmlns:a16="http://schemas.microsoft.com/office/drawing/2014/main" id="{88923D66-1495-4CA5-BE55-3F1C7A47B51B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142">
              <a:extLst>
                <a:ext uri="{FF2B5EF4-FFF2-40B4-BE49-F238E27FC236}">
                  <a16:creationId xmlns:a16="http://schemas.microsoft.com/office/drawing/2014/main" id="{FDE7A842-1F67-4577-AD4E-DFE78D07EBD1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47" name="Rectangle 143">
                <a:extLst>
                  <a:ext uri="{FF2B5EF4-FFF2-40B4-BE49-F238E27FC236}">
                    <a16:creationId xmlns:a16="http://schemas.microsoft.com/office/drawing/2014/main" id="{9545696D-7BF7-4312-BFF0-61ED1A3E420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51">
                <a:extLst>
                  <a:ext uri="{FF2B5EF4-FFF2-40B4-BE49-F238E27FC236}">
                    <a16:creationId xmlns:a16="http://schemas.microsoft.com/office/drawing/2014/main" id="{1E917CA0-7148-4D4D-9B1E-B7EE8C8CAA2C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145">
              <a:extLst>
                <a:ext uri="{FF2B5EF4-FFF2-40B4-BE49-F238E27FC236}">
                  <a16:creationId xmlns:a16="http://schemas.microsoft.com/office/drawing/2014/main" id="{4D58E34A-6B4A-41DB-A9BD-1FFCC3CE10F4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45" name="Rectangle 146">
                <a:extLst>
                  <a:ext uri="{FF2B5EF4-FFF2-40B4-BE49-F238E27FC236}">
                    <a16:creationId xmlns:a16="http://schemas.microsoft.com/office/drawing/2014/main" id="{E0C671A5-7293-4133-A784-94A5F0C5287B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Freeform: Shape 147">
                <a:extLst>
                  <a:ext uri="{FF2B5EF4-FFF2-40B4-BE49-F238E27FC236}">
                    <a16:creationId xmlns:a16="http://schemas.microsoft.com/office/drawing/2014/main" id="{77FB1CBE-7DC7-44D4-A43E-966C24BF2F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148">
              <a:extLst>
                <a:ext uri="{FF2B5EF4-FFF2-40B4-BE49-F238E27FC236}">
                  <a16:creationId xmlns:a16="http://schemas.microsoft.com/office/drawing/2014/main" id="{ACD9262D-493B-46E0-9C77-CC31D9CD55EE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43" name="Rectangle 149">
                <a:extLst>
                  <a:ext uri="{FF2B5EF4-FFF2-40B4-BE49-F238E27FC236}">
                    <a16:creationId xmlns:a16="http://schemas.microsoft.com/office/drawing/2014/main" id="{464F697E-AA6C-42F9-9DCC-D484B464D42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: Shape 150">
                <a:extLst>
                  <a:ext uri="{FF2B5EF4-FFF2-40B4-BE49-F238E27FC236}">
                    <a16:creationId xmlns:a16="http://schemas.microsoft.com/office/drawing/2014/main" id="{C7A55704-7B91-4E4A-AFC0-02FBFC79A481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CEA1FD-22E9-4EED-BF9B-D7109ABA03E7}"/>
              </a:ext>
            </a:extLst>
          </p:cNvPr>
          <p:cNvSpPr txBox="1"/>
          <p:nvPr/>
        </p:nvSpPr>
        <p:spPr>
          <a:xfrm>
            <a:off x="1341120" y="2447516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2B4610"/>
                </a:solidFill>
              </a:rPr>
              <a:t>봉투 사용량을 </a:t>
            </a:r>
            <a:r>
              <a:rPr lang="ko-KR" altLang="en-US" sz="2800" b="1" dirty="0" smtClean="0">
                <a:solidFill>
                  <a:srgbClr val="2B4610"/>
                </a:solidFill>
              </a:rPr>
              <a:t>줄</a:t>
            </a:r>
            <a:r>
              <a:rPr lang="ko-KR" altLang="en-US" sz="2800" b="1" dirty="0">
                <a:solidFill>
                  <a:srgbClr val="2B4610"/>
                </a:solidFill>
              </a:rPr>
              <a:t>임</a:t>
            </a:r>
            <a:endParaRPr lang="ko-KR" altLang="en-US" sz="25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56841" y="4037813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2B4610"/>
                </a:solidFill>
              </a:rPr>
              <a:t>경제적 이점</a:t>
            </a:r>
            <a:endParaRPr lang="ko-KR" alt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29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695325" y="4212"/>
            <a:ext cx="7303269" cy="114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dirty="0" smtClean="0">
                <a:solidFill>
                  <a:srgbClr val="5E813B"/>
                </a:solidFill>
              </a:rPr>
              <a:t>기존 제품과의 비교</a:t>
            </a:r>
            <a:endParaRPr lang="en-US" sz="6000" dirty="0">
              <a:solidFill>
                <a:srgbClr val="5E813B"/>
              </a:solidFill>
            </a:endParaRPr>
          </a:p>
        </p:txBody>
      </p:sp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304925"/>
            <a:ext cx="4854497" cy="50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49821" y="1304925"/>
            <a:ext cx="542100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2B4610"/>
                </a:solidFill>
              </a:rPr>
              <a:t>샤오미의</a:t>
            </a:r>
            <a:r>
              <a:rPr lang="ko-KR" altLang="en-US" sz="2800" b="1" dirty="0" smtClean="0">
                <a:solidFill>
                  <a:srgbClr val="2B4610"/>
                </a:solidFill>
              </a:rPr>
              <a:t> 스마트 쓰레기통</a:t>
            </a:r>
            <a:endParaRPr lang="en-US" altLang="ko-KR" sz="2800" b="1" dirty="0" smtClean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ko-KR" altLang="en-US" dirty="0" smtClean="0">
                <a:solidFill>
                  <a:srgbClr val="8EA7C0"/>
                </a:solidFill>
              </a:rPr>
              <a:t>쓰레기를 </a:t>
            </a:r>
            <a:r>
              <a:rPr lang="ko-KR" altLang="en-US" dirty="0" err="1" smtClean="0">
                <a:solidFill>
                  <a:srgbClr val="8EA7C0"/>
                </a:solidFill>
              </a:rPr>
              <a:t>버릴려고</a:t>
            </a:r>
            <a:r>
              <a:rPr lang="ko-KR" altLang="en-US" dirty="0" smtClean="0">
                <a:solidFill>
                  <a:srgbClr val="8EA7C0"/>
                </a:solidFill>
              </a:rPr>
              <a:t> </a:t>
            </a:r>
            <a:r>
              <a:rPr lang="ko-KR" altLang="en-US" dirty="0" err="1" smtClean="0">
                <a:solidFill>
                  <a:srgbClr val="8EA7C0"/>
                </a:solidFill>
              </a:rPr>
              <a:t>할때</a:t>
            </a:r>
            <a:r>
              <a:rPr lang="ko-KR" altLang="en-US" dirty="0">
                <a:solidFill>
                  <a:srgbClr val="8EA7C0"/>
                </a:solidFill>
              </a:rPr>
              <a:t> 센서를 통하여 </a:t>
            </a:r>
            <a:r>
              <a:rPr lang="ko-KR" altLang="en-US" dirty="0" smtClean="0">
                <a:solidFill>
                  <a:srgbClr val="5E813B"/>
                </a:solidFill>
              </a:rPr>
              <a:t>자동</a:t>
            </a:r>
            <a:r>
              <a:rPr lang="ko-KR" altLang="en-US" dirty="0" smtClean="0">
                <a:solidFill>
                  <a:srgbClr val="8EA7C0"/>
                </a:solidFill>
              </a:rPr>
              <a:t>으로 </a:t>
            </a:r>
            <a:r>
              <a:rPr lang="ko-KR" altLang="en-US" dirty="0" smtClean="0">
                <a:solidFill>
                  <a:srgbClr val="5E813B"/>
                </a:solidFill>
              </a:rPr>
              <a:t>쓰레기통의 뚜껑</a:t>
            </a:r>
            <a:r>
              <a:rPr lang="ko-KR" altLang="en-US" dirty="0" smtClean="0">
                <a:solidFill>
                  <a:srgbClr val="8EA7C0"/>
                </a:solidFill>
              </a:rPr>
              <a:t>이</a:t>
            </a:r>
            <a:r>
              <a:rPr lang="ko-KR" altLang="en-US" dirty="0" smtClean="0">
                <a:solidFill>
                  <a:srgbClr val="5E813B"/>
                </a:solidFill>
              </a:rPr>
              <a:t> 열리고 닫히며 수동조작</a:t>
            </a:r>
            <a:r>
              <a:rPr lang="ko-KR" altLang="en-US" dirty="0" smtClean="0">
                <a:solidFill>
                  <a:srgbClr val="8EA7C0"/>
                </a:solidFill>
              </a:rPr>
              <a:t>으로</a:t>
            </a:r>
            <a:r>
              <a:rPr lang="ko-KR" altLang="en-US" dirty="0" smtClean="0">
                <a:solidFill>
                  <a:srgbClr val="5E813B"/>
                </a:solidFill>
              </a:rPr>
              <a:t> 쓰레기봉투</a:t>
            </a:r>
            <a:r>
              <a:rPr lang="ko-KR" altLang="en-US" dirty="0" smtClean="0">
                <a:solidFill>
                  <a:srgbClr val="8EA7C0"/>
                </a:solidFill>
              </a:rPr>
              <a:t>를 </a:t>
            </a:r>
            <a:r>
              <a:rPr lang="ko-KR" altLang="en-US" dirty="0" smtClean="0">
                <a:solidFill>
                  <a:srgbClr val="5E813B"/>
                </a:solidFill>
              </a:rPr>
              <a:t>자동</a:t>
            </a:r>
            <a:r>
              <a:rPr lang="ko-KR" altLang="en-US" dirty="0" smtClean="0">
                <a:solidFill>
                  <a:srgbClr val="8EA7C0"/>
                </a:solidFill>
              </a:rPr>
              <a:t>으로 </a:t>
            </a:r>
            <a:r>
              <a:rPr lang="ko-KR" altLang="en-US" dirty="0" err="1" smtClean="0">
                <a:solidFill>
                  <a:srgbClr val="5E813B"/>
                </a:solidFill>
              </a:rPr>
              <a:t>밀봉</a:t>
            </a:r>
            <a:r>
              <a:rPr lang="ko-KR" altLang="en-US" dirty="0" err="1" smtClean="0">
                <a:solidFill>
                  <a:srgbClr val="8EA7C0"/>
                </a:solidFill>
              </a:rPr>
              <a:t>시킬</a:t>
            </a:r>
            <a:r>
              <a:rPr lang="ko-KR" altLang="en-US" dirty="0" smtClean="0">
                <a:solidFill>
                  <a:srgbClr val="8EA7C0"/>
                </a:solidFill>
              </a:rPr>
              <a:t> </a:t>
            </a:r>
            <a:r>
              <a:rPr lang="ko-KR" altLang="en-US" dirty="0" err="1" smtClean="0">
                <a:solidFill>
                  <a:srgbClr val="8EA7C0"/>
                </a:solidFill>
              </a:rPr>
              <a:t>수있음</a:t>
            </a:r>
            <a:endParaRPr lang="en-US" altLang="ko-KR" dirty="0" smtClean="0">
              <a:solidFill>
                <a:srgbClr val="8EA7C0"/>
              </a:solidFill>
            </a:endParaRPr>
          </a:p>
          <a:p>
            <a:endParaRPr lang="ko-KR" altLang="ko-KR" dirty="0">
              <a:solidFill>
                <a:srgbClr val="8EA7C0"/>
              </a:solidFill>
            </a:endParaRPr>
          </a:p>
          <a:p>
            <a:r>
              <a:rPr lang="ko-KR" altLang="ko-KR" dirty="0">
                <a:solidFill>
                  <a:srgbClr val="8EA7C0"/>
                </a:solidFill>
              </a:rPr>
              <a:t>그러나 </a:t>
            </a:r>
            <a:r>
              <a:rPr lang="ko-KR" altLang="ko-KR" dirty="0" smtClean="0">
                <a:solidFill>
                  <a:srgbClr val="5E813B"/>
                </a:solidFill>
              </a:rPr>
              <a:t>자사의 </a:t>
            </a:r>
            <a:r>
              <a:rPr lang="ko-KR" altLang="ko-KR" dirty="0">
                <a:solidFill>
                  <a:srgbClr val="5E813B"/>
                </a:solidFill>
              </a:rPr>
              <a:t>쓰레기봉투</a:t>
            </a:r>
            <a:r>
              <a:rPr lang="ko-KR" altLang="ko-KR" dirty="0">
                <a:solidFill>
                  <a:srgbClr val="8EA7C0"/>
                </a:solidFill>
              </a:rPr>
              <a:t>를</a:t>
            </a:r>
            <a:r>
              <a:rPr lang="ko-KR" altLang="ko-KR" dirty="0">
                <a:solidFill>
                  <a:srgbClr val="5E813B"/>
                </a:solidFill>
              </a:rPr>
              <a:t> </a:t>
            </a:r>
            <a:r>
              <a:rPr lang="ko-KR" altLang="ko-KR" dirty="0" smtClean="0">
                <a:solidFill>
                  <a:srgbClr val="8EA7C0"/>
                </a:solidFill>
              </a:rPr>
              <a:t>사용해야</a:t>
            </a:r>
            <a:r>
              <a:rPr lang="ko-KR" altLang="en-US" dirty="0" smtClean="0">
                <a:solidFill>
                  <a:srgbClr val="8EA7C0"/>
                </a:solidFill>
              </a:rPr>
              <a:t>하고 </a:t>
            </a:r>
            <a:r>
              <a:rPr lang="ko-KR" altLang="ko-KR" dirty="0" smtClean="0">
                <a:solidFill>
                  <a:srgbClr val="8EA7C0"/>
                </a:solidFill>
              </a:rPr>
              <a:t>쓰레기봉투의 밀봉으로 </a:t>
            </a:r>
            <a:r>
              <a:rPr lang="ko-KR" altLang="ko-KR" dirty="0">
                <a:solidFill>
                  <a:srgbClr val="8EA7C0"/>
                </a:solidFill>
              </a:rPr>
              <a:t>인한 </a:t>
            </a:r>
            <a:r>
              <a:rPr lang="ko-KR" altLang="ko-KR" dirty="0">
                <a:solidFill>
                  <a:srgbClr val="5E813B"/>
                </a:solidFill>
              </a:rPr>
              <a:t>압축률이 높지 않아 </a:t>
            </a:r>
            <a:r>
              <a:rPr lang="ko-KR" altLang="ko-KR" dirty="0">
                <a:solidFill>
                  <a:srgbClr val="8EA7C0"/>
                </a:solidFill>
              </a:rPr>
              <a:t>쓰레기봉투의 낭비가 있다는 단점이 </a:t>
            </a:r>
            <a:r>
              <a:rPr lang="ko-KR" altLang="ko-KR" dirty="0" smtClean="0">
                <a:solidFill>
                  <a:srgbClr val="8EA7C0"/>
                </a:solidFill>
              </a:rPr>
              <a:t>존재</a:t>
            </a:r>
            <a:r>
              <a:rPr lang="en-US" altLang="ko-KR" dirty="0" smtClean="0">
                <a:solidFill>
                  <a:srgbClr val="8EA7C0"/>
                </a:solidFill>
              </a:rPr>
              <a:t> </a:t>
            </a:r>
          </a:p>
          <a:p>
            <a:endParaRPr lang="en-US" altLang="ko-KR" dirty="0" smtClean="0">
              <a:solidFill>
                <a:srgbClr val="8EA7C0"/>
              </a:solidFill>
            </a:endParaRPr>
          </a:p>
          <a:p>
            <a:endParaRPr lang="en-US" altLang="ko-KR" dirty="0">
              <a:solidFill>
                <a:srgbClr val="8EA7C0"/>
              </a:solidFill>
            </a:endParaRPr>
          </a:p>
          <a:p>
            <a:endParaRPr lang="en-US" altLang="ko-KR" dirty="0" smtClean="0">
              <a:solidFill>
                <a:srgbClr val="8EA7C0"/>
              </a:solidFill>
            </a:endParaRPr>
          </a:p>
          <a:p>
            <a:r>
              <a:rPr lang="ko-KR" altLang="ko-KR" dirty="0" err="1" smtClean="0">
                <a:solidFill>
                  <a:srgbClr val="8EA7C0"/>
                </a:solidFill>
              </a:rPr>
              <a:t>파이엔진의</a:t>
            </a:r>
            <a:r>
              <a:rPr lang="ko-KR" altLang="ko-KR" dirty="0" smtClean="0">
                <a:solidFill>
                  <a:srgbClr val="8EA7C0"/>
                </a:solidFill>
              </a:rPr>
              <a:t> </a:t>
            </a:r>
            <a:r>
              <a:rPr lang="ko-KR" altLang="ko-KR" dirty="0">
                <a:solidFill>
                  <a:srgbClr val="8EA7C0"/>
                </a:solidFill>
              </a:rPr>
              <a:t>제품은 실린더의 높은 출력으로 인해 압축률이 더 높으며 센서로인하여 자동화된 압축이 </a:t>
            </a:r>
            <a:r>
              <a:rPr lang="ko-KR" altLang="en-US" dirty="0" smtClean="0">
                <a:solidFill>
                  <a:srgbClr val="8EA7C0"/>
                </a:solidFill>
              </a:rPr>
              <a:t>가능</a:t>
            </a:r>
            <a:endParaRPr lang="en-US" altLang="ko-KR" dirty="0" smtClean="0">
              <a:solidFill>
                <a:srgbClr val="8EA7C0"/>
              </a:solidFill>
            </a:endParaRPr>
          </a:p>
          <a:p>
            <a:r>
              <a:rPr lang="ko-KR" altLang="en-US" dirty="0" smtClean="0">
                <a:solidFill>
                  <a:srgbClr val="8EA7C0"/>
                </a:solidFill>
              </a:rPr>
              <a:t>기술적 여유가 된다면</a:t>
            </a:r>
            <a:r>
              <a:rPr lang="en-US" altLang="ko-KR" dirty="0">
                <a:solidFill>
                  <a:srgbClr val="8EA7C0"/>
                </a:solidFill>
              </a:rPr>
              <a:t> </a:t>
            </a:r>
            <a:r>
              <a:rPr lang="ko-KR" altLang="ko-KR" dirty="0" smtClean="0">
                <a:solidFill>
                  <a:srgbClr val="8EA7C0"/>
                </a:solidFill>
              </a:rPr>
              <a:t>쓰레기자동배출과 </a:t>
            </a:r>
            <a:r>
              <a:rPr lang="ko-KR" altLang="ko-KR" dirty="0">
                <a:solidFill>
                  <a:srgbClr val="8EA7C0"/>
                </a:solidFill>
              </a:rPr>
              <a:t>같은 기능이 </a:t>
            </a:r>
            <a:r>
              <a:rPr lang="ko-KR" altLang="ko-KR" dirty="0" err="1" smtClean="0">
                <a:solidFill>
                  <a:srgbClr val="8EA7C0"/>
                </a:solidFill>
              </a:rPr>
              <a:t>추가</a:t>
            </a:r>
            <a:r>
              <a:rPr lang="ko-KR" altLang="en-US" dirty="0" err="1" smtClean="0">
                <a:solidFill>
                  <a:srgbClr val="8EA7C0"/>
                </a:solidFill>
              </a:rPr>
              <a:t>예정</a:t>
            </a:r>
            <a:endParaRPr lang="ko-KR" altLang="ko-KR" dirty="0">
              <a:solidFill>
                <a:srgbClr val="8EA7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9820" y="1304924"/>
            <a:ext cx="542100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2B4610"/>
                </a:solidFill>
              </a:rPr>
              <a:t>샤오미의</a:t>
            </a:r>
            <a:r>
              <a:rPr lang="ko-KR" altLang="en-US" sz="2800" b="1" dirty="0" smtClean="0">
                <a:solidFill>
                  <a:srgbClr val="2B4610"/>
                </a:solidFill>
              </a:rPr>
              <a:t> 스마트 쓰레기통</a:t>
            </a:r>
            <a:endParaRPr lang="en-US" altLang="ko-KR" sz="2800" b="1" dirty="0" smtClean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ko-KR" altLang="en-US" dirty="0" smtClean="0">
                <a:solidFill>
                  <a:srgbClr val="2B4610"/>
                </a:solidFill>
              </a:rPr>
              <a:t>쓰레기를 </a:t>
            </a:r>
            <a:r>
              <a:rPr lang="ko-KR" altLang="en-US" dirty="0" err="1" smtClean="0">
                <a:solidFill>
                  <a:srgbClr val="2B4610"/>
                </a:solidFill>
              </a:rPr>
              <a:t>버릴려고</a:t>
            </a:r>
            <a:r>
              <a:rPr lang="ko-KR" altLang="en-US" dirty="0" smtClean="0">
                <a:solidFill>
                  <a:srgbClr val="2B4610"/>
                </a:solidFill>
              </a:rPr>
              <a:t> </a:t>
            </a:r>
            <a:r>
              <a:rPr lang="ko-KR" altLang="en-US" dirty="0" err="1" smtClean="0">
                <a:solidFill>
                  <a:srgbClr val="2B4610"/>
                </a:solidFill>
              </a:rPr>
              <a:t>할때</a:t>
            </a:r>
            <a:r>
              <a:rPr lang="ko-KR" altLang="en-US" dirty="0">
                <a:solidFill>
                  <a:srgbClr val="2B4610"/>
                </a:solidFill>
              </a:rPr>
              <a:t> 센서를 통하여 </a:t>
            </a:r>
            <a:r>
              <a:rPr lang="ko-KR" altLang="en-US" dirty="0" smtClean="0">
                <a:solidFill>
                  <a:srgbClr val="2B4610"/>
                </a:solidFill>
              </a:rPr>
              <a:t>자동으로 쓰레기통의 뚜껑이 열리고 닫히며 수동조작으로 쓰레기봉투를 자동으로 </a:t>
            </a:r>
            <a:r>
              <a:rPr lang="ko-KR" altLang="en-US" dirty="0" err="1" smtClean="0">
                <a:solidFill>
                  <a:srgbClr val="2B4610"/>
                </a:solidFill>
              </a:rPr>
              <a:t>밀봉시킬</a:t>
            </a:r>
            <a:r>
              <a:rPr lang="ko-KR" altLang="en-US" dirty="0" smtClean="0">
                <a:solidFill>
                  <a:srgbClr val="2B4610"/>
                </a:solidFill>
              </a:rPr>
              <a:t> </a:t>
            </a:r>
            <a:r>
              <a:rPr lang="ko-KR" altLang="en-US" dirty="0" err="1" smtClean="0">
                <a:solidFill>
                  <a:srgbClr val="2B4610"/>
                </a:solidFill>
              </a:rPr>
              <a:t>수있음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endParaRPr lang="ko-KR" altLang="ko-KR" dirty="0">
              <a:solidFill>
                <a:srgbClr val="2B4610"/>
              </a:solidFill>
            </a:endParaRPr>
          </a:p>
          <a:p>
            <a:r>
              <a:rPr lang="ko-KR" altLang="ko-KR" dirty="0">
                <a:solidFill>
                  <a:srgbClr val="2B4610"/>
                </a:solidFill>
              </a:rPr>
              <a:t>그러나 </a:t>
            </a:r>
            <a:r>
              <a:rPr lang="ko-KR" altLang="ko-KR" dirty="0" smtClean="0">
                <a:solidFill>
                  <a:srgbClr val="2B4610"/>
                </a:solidFill>
              </a:rPr>
              <a:t>자사의 </a:t>
            </a:r>
            <a:r>
              <a:rPr lang="ko-KR" altLang="ko-KR" dirty="0">
                <a:solidFill>
                  <a:srgbClr val="2B4610"/>
                </a:solidFill>
              </a:rPr>
              <a:t>쓰레기봉투를 </a:t>
            </a:r>
            <a:r>
              <a:rPr lang="ko-KR" altLang="ko-KR" dirty="0" smtClean="0">
                <a:solidFill>
                  <a:srgbClr val="2B4610"/>
                </a:solidFill>
              </a:rPr>
              <a:t>사용해야</a:t>
            </a:r>
            <a:r>
              <a:rPr lang="ko-KR" altLang="en-US" dirty="0" smtClean="0">
                <a:solidFill>
                  <a:srgbClr val="2B4610"/>
                </a:solidFill>
              </a:rPr>
              <a:t>하고 </a:t>
            </a:r>
            <a:r>
              <a:rPr lang="ko-KR" altLang="ko-KR" dirty="0" smtClean="0">
                <a:solidFill>
                  <a:srgbClr val="2B4610"/>
                </a:solidFill>
              </a:rPr>
              <a:t>쓰레기봉투의 밀봉으로 </a:t>
            </a:r>
            <a:r>
              <a:rPr lang="ko-KR" altLang="ko-KR" dirty="0">
                <a:solidFill>
                  <a:srgbClr val="2B4610"/>
                </a:solidFill>
              </a:rPr>
              <a:t>인한 압축률이 높지 않아 쓰레기봉투의 낭비가 있다는 단점이 </a:t>
            </a:r>
            <a:r>
              <a:rPr lang="ko-KR" altLang="ko-KR" dirty="0" smtClean="0">
                <a:solidFill>
                  <a:srgbClr val="2B4610"/>
                </a:solidFill>
              </a:rPr>
              <a:t>존재</a:t>
            </a:r>
            <a:r>
              <a:rPr lang="en-US" altLang="ko-KR" dirty="0" smtClean="0">
                <a:solidFill>
                  <a:srgbClr val="2B4610"/>
                </a:solidFill>
              </a:rPr>
              <a:t> </a:t>
            </a: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endParaRPr lang="en-US" altLang="ko-KR" dirty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ko-KR" altLang="ko-KR" dirty="0" err="1" smtClean="0">
                <a:solidFill>
                  <a:srgbClr val="2B4610"/>
                </a:solidFill>
              </a:rPr>
              <a:t>파이엔진의</a:t>
            </a:r>
            <a:r>
              <a:rPr lang="ko-KR" altLang="ko-KR" dirty="0" smtClean="0">
                <a:solidFill>
                  <a:srgbClr val="2B4610"/>
                </a:solidFill>
              </a:rPr>
              <a:t> </a:t>
            </a:r>
            <a:r>
              <a:rPr lang="ko-KR" altLang="ko-KR" dirty="0">
                <a:solidFill>
                  <a:srgbClr val="2B4610"/>
                </a:solidFill>
              </a:rPr>
              <a:t>제품은 실린더의 높은 출력으로 인해 압축률이 더 높으며 센서로인하여 자동화된 압축이 </a:t>
            </a:r>
            <a:r>
              <a:rPr lang="ko-KR" altLang="en-US" dirty="0" smtClean="0">
                <a:solidFill>
                  <a:srgbClr val="2B4610"/>
                </a:solidFill>
              </a:rPr>
              <a:t>가능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ko-KR" altLang="en-US" dirty="0" smtClean="0">
                <a:solidFill>
                  <a:srgbClr val="2B4610"/>
                </a:solidFill>
              </a:rPr>
              <a:t>기술적 여유가 된다면</a:t>
            </a:r>
            <a:r>
              <a:rPr lang="en-US" altLang="ko-KR" dirty="0">
                <a:solidFill>
                  <a:srgbClr val="2B4610"/>
                </a:solidFill>
              </a:rPr>
              <a:t> </a:t>
            </a:r>
            <a:r>
              <a:rPr lang="ko-KR" altLang="ko-KR" dirty="0" smtClean="0">
                <a:solidFill>
                  <a:srgbClr val="2B4610"/>
                </a:solidFill>
              </a:rPr>
              <a:t>쓰레기자동배출과 </a:t>
            </a:r>
            <a:r>
              <a:rPr lang="ko-KR" altLang="ko-KR" dirty="0">
                <a:solidFill>
                  <a:srgbClr val="2B4610"/>
                </a:solidFill>
              </a:rPr>
              <a:t>같은 기능이 </a:t>
            </a:r>
            <a:r>
              <a:rPr lang="ko-KR" altLang="ko-KR" dirty="0" err="1" smtClean="0">
                <a:solidFill>
                  <a:srgbClr val="2B4610"/>
                </a:solidFill>
              </a:rPr>
              <a:t>추가</a:t>
            </a:r>
            <a:r>
              <a:rPr lang="ko-KR" altLang="en-US" dirty="0" err="1" smtClean="0">
                <a:solidFill>
                  <a:srgbClr val="2B4610"/>
                </a:solidFill>
              </a:rPr>
              <a:t>예정</a:t>
            </a:r>
            <a:endParaRPr lang="ko-KR" altLang="ko-KR" dirty="0">
              <a:solidFill>
                <a:srgbClr val="2B46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5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695325" y="4212"/>
            <a:ext cx="7303269" cy="114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dirty="0" smtClean="0">
                <a:solidFill>
                  <a:srgbClr val="5E813B"/>
                </a:solidFill>
              </a:rPr>
              <a:t>세부 기술</a:t>
            </a:r>
            <a:endParaRPr lang="en-US" sz="6000" dirty="0">
              <a:solidFill>
                <a:srgbClr val="5E813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2747" y="1651435"/>
            <a:ext cx="767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>
                <a:solidFill>
                  <a:srgbClr val="2B4610"/>
                </a:solidFill>
              </a:rPr>
              <a:t>적외선 </a:t>
            </a:r>
            <a:r>
              <a:rPr lang="ko-KR" altLang="ko-KR" b="1" dirty="0" smtClean="0">
                <a:solidFill>
                  <a:srgbClr val="2B4610"/>
                </a:solidFill>
              </a:rPr>
              <a:t>감지센서</a:t>
            </a:r>
            <a:endParaRPr lang="en-US" altLang="ko-KR" b="1" dirty="0" smtClean="0">
              <a:solidFill>
                <a:srgbClr val="2B4610"/>
              </a:solidFill>
            </a:endParaRPr>
          </a:p>
          <a:p>
            <a:r>
              <a:rPr lang="en-US" altLang="ko-KR" b="1" dirty="0">
                <a:solidFill>
                  <a:srgbClr val="2B4610"/>
                </a:solidFill>
              </a:rPr>
              <a:t>	</a:t>
            </a:r>
            <a:r>
              <a:rPr lang="ko-KR" altLang="ko-KR" b="1" dirty="0" smtClean="0">
                <a:solidFill>
                  <a:srgbClr val="2B4610"/>
                </a:solidFill>
              </a:rPr>
              <a:t>쓰레기가 </a:t>
            </a:r>
            <a:r>
              <a:rPr lang="ko-KR" altLang="en-US" b="1" dirty="0" smtClean="0">
                <a:solidFill>
                  <a:srgbClr val="2B4610"/>
                </a:solidFill>
              </a:rPr>
              <a:t>일정</a:t>
            </a:r>
            <a:r>
              <a:rPr lang="ko-KR" altLang="ko-KR" b="1" dirty="0" smtClean="0">
                <a:solidFill>
                  <a:srgbClr val="2B4610"/>
                </a:solidFill>
              </a:rPr>
              <a:t> </a:t>
            </a:r>
            <a:r>
              <a:rPr lang="ko-KR" altLang="ko-KR" b="1" dirty="0" err="1" smtClean="0">
                <a:solidFill>
                  <a:srgbClr val="2B4610"/>
                </a:solidFill>
              </a:rPr>
              <a:t>높이</a:t>
            </a:r>
            <a:r>
              <a:rPr lang="ko-KR" altLang="en-US" b="1" dirty="0" err="1" smtClean="0">
                <a:solidFill>
                  <a:srgbClr val="2B4610"/>
                </a:solidFill>
              </a:rPr>
              <a:t>이상</a:t>
            </a:r>
            <a:r>
              <a:rPr lang="ko-KR" altLang="en-US" b="1" dirty="0" smtClean="0">
                <a:solidFill>
                  <a:srgbClr val="2B4610"/>
                </a:solidFill>
              </a:rPr>
              <a:t> </a:t>
            </a:r>
            <a:r>
              <a:rPr lang="ko-KR" altLang="en-US" b="1" dirty="0" smtClean="0">
                <a:solidFill>
                  <a:srgbClr val="2B4610"/>
                </a:solidFill>
              </a:rPr>
              <a:t>쌓였는지</a:t>
            </a:r>
            <a:r>
              <a:rPr lang="en-US" altLang="ko-KR" b="1" dirty="0" smtClean="0">
                <a:solidFill>
                  <a:srgbClr val="2B4610"/>
                </a:solidFill>
              </a:rPr>
              <a:t> </a:t>
            </a:r>
            <a:r>
              <a:rPr lang="ko-KR" altLang="ko-KR" b="1" dirty="0" smtClean="0">
                <a:solidFill>
                  <a:srgbClr val="2B4610"/>
                </a:solidFill>
              </a:rPr>
              <a:t>감지</a:t>
            </a:r>
            <a:endParaRPr lang="en-US" altLang="ko-KR" b="1" dirty="0" smtClean="0">
              <a:solidFill>
                <a:srgbClr val="2B4610"/>
              </a:solidFill>
            </a:endParaRPr>
          </a:p>
          <a:p>
            <a:r>
              <a:rPr lang="en-US" altLang="ko-KR" b="1" dirty="0">
                <a:solidFill>
                  <a:srgbClr val="2B4610"/>
                </a:solidFill>
              </a:rPr>
              <a:t>	</a:t>
            </a:r>
            <a:r>
              <a:rPr lang="ko-KR" altLang="ko-KR" b="1" dirty="0" smtClean="0">
                <a:solidFill>
                  <a:srgbClr val="2B4610"/>
                </a:solidFill>
              </a:rPr>
              <a:t>자동으로 </a:t>
            </a:r>
            <a:r>
              <a:rPr lang="ko-KR" altLang="ko-KR" b="1" dirty="0">
                <a:solidFill>
                  <a:srgbClr val="2B4610"/>
                </a:solidFill>
              </a:rPr>
              <a:t>실린더의 스트로크를 </a:t>
            </a:r>
            <a:r>
              <a:rPr lang="ko-KR" altLang="ko-KR" b="1" dirty="0" smtClean="0">
                <a:solidFill>
                  <a:srgbClr val="2B4610"/>
                </a:solidFill>
              </a:rPr>
              <a:t>작동</a:t>
            </a:r>
            <a:endParaRPr lang="ko-KR" altLang="ko-KR" b="1" dirty="0">
              <a:solidFill>
                <a:srgbClr val="2B4610"/>
              </a:solidFill>
            </a:endParaRPr>
          </a:p>
          <a:p>
            <a:r>
              <a:rPr lang="en-US" altLang="ko-KR" b="1" dirty="0">
                <a:solidFill>
                  <a:srgbClr val="2B4610"/>
                </a:solidFill>
              </a:rPr>
              <a:t> </a:t>
            </a:r>
            <a:endParaRPr lang="ko-KR" altLang="ko-KR" b="1" dirty="0">
              <a:solidFill>
                <a:srgbClr val="2B4610"/>
              </a:solidFill>
            </a:endParaRPr>
          </a:p>
          <a:p>
            <a:r>
              <a:rPr lang="ko-KR" altLang="ko-KR" b="1" dirty="0">
                <a:solidFill>
                  <a:srgbClr val="2B4610"/>
                </a:solidFill>
              </a:rPr>
              <a:t>더 이상 압축이 되지 않는 경우 장착된 </a:t>
            </a:r>
            <a:r>
              <a:rPr lang="en-US" altLang="ko-KR" b="1" dirty="0">
                <a:solidFill>
                  <a:srgbClr val="2B4610"/>
                </a:solidFill>
              </a:rPr>
              <a:t>led</a:t>
            </a:r>
            <a:r>
              <a:rPr lang="ko-KR" altLang="ko-KR" b="1" dirty="0">
                <a:solidFill>
                  <a:srgbClr val="2B4610"/>
                </a:solidFill>
              </a:rPr>
              <a:t>에 전원을 넣어 </a:t>
            </a:r>
            <a:r>
              <a:rPr lang="ko-KR" altLang="ko-KR" b="1" dirty="0" smtClean="0">
                <a:solidFill>
                  <a:srgbClr val="2B4610"/>
                </a:solidFill>
              </a:rPr>
              <a:t>경고</a:t>
            </a:r>
            <a:endParaRPr lang="ko-KR" altLang="en-US" b="1" dirty="0">
              <a:solidFill>
                <a:srgbClr val="2B4610"/>
              </a:solidFill>
            </a:endParaRPr>
          </a:p>
        </p:txBody>
      </p:sp>
      <p:pic>
        <p:nvPicPr>
          <p:cNvPr id="4098" name="Picture 2" descr="ì ì¸ì  ê°ì§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04925"/>
            <a:ext cx="3143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95325" y="3812533"/>
            <a:ext cx="10296725" cy="1288277"/>
            <a:chOff x="695325" y="3812533"/>
            <a:chExt cx="10296725" cy="1288277"/>
          </a:xfrm>
        </p:grpSpPr>
        <p:sp>
          <p:nvSpPr>
            <p:cNvPr id="5" name="TextBox 4"/>
            <p:cNvSpPr txBox="1"/>
            <p:nvPr/>
          </p:nvSpPr>
          <p:spPr>
            <a:xfrm>
              <a:off x="3838467" y="3812533"/>
              <a:ext cx="71535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2B4610"/>
                  </a:solidFill>
                </a:rPr>
                <a:t>서브모터</a:t>
              </a:r>
              <a:endParaRPr lang="en-US" altLang="ko-KR" b="1" dirty="0" smtClean="0">
                <a:solidFill>
                  <a:srgbClr val="2B4610"/>
                </a:solidFill>
              </a:endParaRPr>
            </a:p>
            <a:p>
              <a:r>
                <a:rPr lang="en-US" altLang="ko-KR" b="1" dirty="0" smtClean="0">
                  <a:solidFill>
                    <a:srgbClr val="2B4610"/>
                  </a:solidFill>
                </a:rPr>
                <a:t>	</a:t>
              </a:r>
              <a:r>
                <a:rPr lang="ko-KR" altLang="en-US" b="1" dirty="0" smtClean="0">
                  <a:solidFill>
                    <a:srgbClr val="2B4610"/>
                  </a:solidFill>
                </a:rPr>
                <a:t>쓰레기통이 </a:t>
              </a:r>
              <a:r>
                <a:rPr lang="ko-KR" altLang="en-US" b="1" dirty="0" err="1" smtClean="0">
                  <a:solidFill>
                    <a:srgbClr val="2B4610"/>
                  </a:solidFill>
                </a:rPr>
                <a:t>꽉찬다면</a:t>
              </a:r>
              <a:endParaRPr lang="en-US" altLang="ko-KR" b="1" dirty="0">
                <a:solidFill>
                  <a:srgbClr val="2B4610"/>
                </a:solidFill>
              </a:endParaRPr>
            </a:p>
            <a:p>
              <a:r>
                <a:rPr lang="en-US" altLang="ko-KR" b="1" dirty="0" smtClean="0">
                  <a:solidFill>
                    <a:srgbClr val="2B4610"/>
                  </a:solidFill>
                </a:rPr>
                <a:t>		</a:t>
              </a:r>
              <a:r>
                <a:rPr lang="ko-KR" altLang="en-US" b="1" dirty="0" smtClean="0">
                  <a:solidFill>
                    <a:srgbClr val="2B4610"/>
                  </a:solidFill>
                </a:rPr>
                <a:t>쓰레기통을 </a:t>
              </a:r>
              <a:r>
                <a:rPr lang="ko-KR" altLang="en-US" b="1" dirty="0" err="1" smtClean="0">
                  <a:solidFill>
                    <a:srgbClr val="2B4610"/>
                  </a:solidFill>
                </a:rPr>
                <a:t>담아두는공간을</a:t>
              </a:r>
              <a:r>
                <a:rPr lang="ko-KR" altLang="en-US" b="1" dirty="0" smtClean="0">
                  <a:solidFill>
                    <a:srgbClr val="2B4610"/>
                  </a:solidFill>
                </a:rPr>
                <a:t> 자동으로 열어 배출</a:t>
              </a:r>
              <a:endParaRPr lang="ko-KR" altLang="en-US" b="1" dirty="0">
                <a:solidFill>
                  <a:srgbClr val="2B4610"/>
                </a:solidFill>
              </a:endParaRPr>
            </a:p>
          </p:txBody>
        </p:sp>
        <p:pic>
          <p:nvPicPr>
            <p:cNvPr id="4100" name="Picture 4" descr="ìëì´ë¸ ëª¨í°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66" b="89844" l="140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3812533"/>
              <a:ext cx="3127422" cy="128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2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695325" y="4212"/>
            <a:ext cx="7303269" cy="114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dirty="0" smtClean="0">
                <a:solidFill>
                  <a:srgbClr val="5E813B"/>
                </a:solidFill>
              </a:rPr>
              <a:t>진행 현황</a:t>
            </a:r>
            <a:endParaRPr lang="en-US" sz="6000" b="1" dirty="0">
              <a:solidFill>
                <a:srgbClr val="5E813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6920" y="2514163"/>
            <a:ext cx="6469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>
                <a:solidFill>
                  <a:srgbClr val="2B4610"/>
                </a:solidFill>
              </a:rPr>
              <a:t>모든 재료들이 </a:t>
            </a:r>
            <a:r>
              <a:rPr lang="ko-KR" altLang="ko-KR" b="1" dirty="0" smtClean="0">
                <a:solidFill>
                  <a:srgbClr val="2B4610"/>
                </a:solidFill>
              </a:rPr>
              <a:t>도착</a:t>
            </a:r>
            <a:endParaRPr lang="en-US" altLang="ko-KR" b="1" dirty="0" smtClean="0">
              <a:solidFill>
                <a:srgbClr val="2B4610"/>
              </a:solidFill>
            </a:endParaRPr>
          </a:p>
          <a:p>
            <a:r>
              <a:rPr lang="ko-KR" altLang="ko-KR" b="1" dirty="0" err="1" smtClean="0">
                <a:solidFill>
                  <a:srgbClr val="2B4610"/>
                </a:solidFill>
              </a:rPr>
              <a:t>아두이노</a:t>
            </a:r>
            <a:r>
              <a:rPr lang="ko-KR" altLang="ko-KR" b="1" dirty="0" smtClean="0">
                <a:solidFill>
                  <a:srgbClr val="2B4610"/>
                </a:solidFill>
              </a:rPr>
              <a:t> </a:t>
            </a:r>
            <a:r>
              <a:rPr lang="ko-KR" altLang="ko-KR" b="1" dirty="0">
                <a:solidFill>
                  <a:srgbClr val="2B4610"/>
                </a:solidFill>
              </a:rPr>
              <a:t>조립을 위한 모든 </a:t>
            </a:r>
            <a:r>
              <a:rPr lang="ko-KR" altLang="ko-KR" b="1" dirty="0" smtClean="0">
                <a:solidFill>
                  <a:srgbClr val="2B4610"/>
                </a:solidFill>
              </a:rPr>
              <a:t>레퍼런스</a:t>
            </a:r>
            <a:r>
              <a:rPr lang="ko-KR" altLang="en-US" b="1" dirty="0">
                <a:solidFill>
                  <a:srgbClr val="2B4610"/>
                </a:solidFill>
              </a:rPr>
              <a:t>가</a:t>
            </a:r>
            <a:r>
              <a:rPr lang="ko-KR" altLang="ko-KR" b="1" dirty="0" smtClean="0">
                <a:solidFill>
                  <a:srgbClr val="2B4610"/>
                </a:solidFill>
              </a:rPr>
              <a:t> 준비</a:t>
            </a:r>
            <a:r>
              <a:rPr lang="ko-KR" altLang="en-US" b="1" dirty="0" smtClean="0">
                <a:solidFill>
                  <a:srgbClr val="2B4610"/>
                </a:solidFill>
              </a:rPr>
              <a:t>됨</a:t>
            </a:r>
            <a:endParaRPr lang="ko-KR" altLang="ko-KR" b="1" dirty="0">
              <a:solidFill>
                <a:srgbClr val="2B4610"/>
              </a:solidFill>
            </a:endParaRPr>
          </a:p>
          <a:p>
            <a:endParaRPr lang="en-US" altLang="ko-KR" b="1" dirty="0">
              <a:solidFill>
                <a:srgbClr val="2B4610"/>
              </a:solidFill>
            </a:endParaRPr>
          </a:p>
          <a:p>
            <a:endParaRPr lang="en-US" altLang="ko-KR" b="1" dirty="0" smtClean="0">
              <a:solidFill>
                <a:srgbClr val="2B4610"/>
              </a:solidFill>
            </a:endParaRPr>
          </a:p>
          <a:p>
            <a:endParaRPr lang="ko-KR" altLang="ko-KR" b="1" dirty="0">
              <a:solidFill>
                <a:srgbClr val="2B4610"/>
              </a:solidFill>
            </a:endParaRPr>
          </a:p>
          <a:p>
            <a:r>
              <a:rPr lang="ko-KR" altLang="ko-KR" b="1" dirty="0" err="1">
                <a:solidFill>
                  <a:srgbClr val="2B4610"/>
                </a:solidFill>
              </a:rPr>
              <a:t>아두이노는</a:t>
            </a:r>
            <a:r>
              <a:rPr lang="ko-KR" altLang="ko-KR" b="1" dirty="0">
                <a:solidFill>
                  <a:srgbClr val="2B4610"/>
                </a:solidFill>
              </a:rPr>
              <a:t> </a:t>
            </a:r>
            <a:r>
              <a:rPr lang="ko-KR" altLang="ko-KR" b="1" dirty="0" err="1">
                <a:solidFill>
                  <a:srgbClr val="2B4610"/>
                </a:solidFill>
              </a:rPr>
              <a:t>아두이노</a:t>
            </a:r>
            <a:r>
              <a:rPr lang="ko-KR" altLang="ko-KR" b="1" dirty="0">
                <a:solidFill>
                  <a:srgbClr val="2B4610"/>
                </a:solidFill>
              </a:rPr>
              <a:t> </a:t>
            </a:r>
            <a:r>
              <a:rPr lang="en-US" altLang="ko-KR" b="1" dirty="0">
                <a:solidFill>
                  <a:srgbClr val="2B4610"/>
                </a:solidFill>
              </a:rPr>
              <a:t>- DMC-15(</a:t>
            </a:r>
            <a:r>
              <a:rPr lang="ko-KR" altLang="ko-KR" b="1" dirty="0">
                <a:solidFill>
                  <a:srgbClr val="2B4610"/>
                </a:solidFill>
              </a:rPr>
              <a:t>모터컨트롤러</a:t>
            </a:r>
            <a:r>
              <a:rPr lang="en-US" altLang="ko-KR" b="1" dirty="0">
                <a:solidFill>
                  <a:srgbClr val="2B4610"/>
                </a:solidFill>
              </a:rPr>
              <a:t>) </a:t>
            </a:r>
            <a:endParaRPr lang="en-US" altLang="ko-KR" b="1" dirty="0" smtClean="0">
              <a:solidFill>
                <a:srgbClr val="2B4610"/>
              </a:solidFill>
            </a:endParaRPr>
          </a:p>
          <a:p>
            <a:r>
              <a:rPr lang="en-US" altLang="ko-KR" b="1" dirty="0">
                <a:solidFill>
                  <a:srgbClr val="2B4610"/>
                </a:solidFill>
              </a:rPr>
              <a:t>	</a:t>
            </a:r>
            <a:r>
              <a:rPr lang="ko-KR" altLang="ko-KR" b="1" dirty="0" smtClean="0">
                <a:solidFill>
                  <a:srgbClr val="2B4610"/>
                </a:solidFill>
              </a:rPr>
              <a:t>실린더 </a:t>
            </a:r>
            <a:r>
              <a:rPr lang="ko-KR" altLang="ko-KR" b="1" dirty="0">
                <a:solidFill>
                  <a:srgbClr val="2B4610"/>
                </a:solidFill>
              </a:rPr>
              <a:t>조작을 먼저 </a:t>
            </a:r>
            <a:r>
              <a:rPr lang="ko-KR" altLang="en-US" b="1" dirty="0" smtClean="0">
                <a:solidFill>
                  <a:srgbClr val="2B4610"/>
                </a:solidFill>
              </a:rPr>
              <a:t>실행</a:t>
            </a:r>
            <a:endParaRPr lang="en-US" altLang="ko-KR" b="1" dirty="0" smtClean="0">
              <a:solidFill>
                <a:srgbClr val="2B4610"/>
              </a:solidFill>
            </a:endParaRPr>
          </a:p>
          <a:p>
            <a:r>
              <a:rPr lang="en-US" altLang="ko-KR" b="1" dirty="0">
                <a:solidFill>
                  <a:srgbClr val="2B4610"/>
                </a:solidFill>
              </a:rPr>
              <a:t>	</a:t>
            </a:r>
            <a:r>
              <a:rPr lang="ko-KR" altLang="ko-KR" b="1" dirty="0" smtClean="0">
                <a:solidFill>
                  <a:srgbClr val="2B4610"/>
                </a:solidFill>
              </a:rPr>
              <a:t>동시에 </a:t>
            </a:r>
            <a:r>
              <a:rPr lang="ko-KR" altLang="ko-KR" b="1" dirty="0">
                <a:solidFill>
                  <a:srgbClr val="2B4610"/>
                </a:solidFill>
              </a:rPr>
              <a:t>실린더를 담는 헤드 및 투입구를 </a:t>
            </a:r>
            <a:r>
              <a:rPr lang="ko-KR" altLang="ko-KR" b="1" dirty="0" err="1" smtClean="0">
                <a:solidFill>
                  <a:srgbClr val="2B4610"/>
                </a:solidFill>
              </a:rPr>
              <a:t>제작</a:t>
            </a:r>
            <a:r>
              <a:rPr lang="ko-KR" altLang="en-US" b="1" dirty="0" err="1" smtClean="0">
                <a:solidFill>
                  <a:srgbClr val="2B4610"/>
                </a:solidFill>
              </a:rPr>
              <a:t>예정</a:t>
            </a:r>
            <a:endParaRPr lang="ko-KR" altLang="ko-KR" b="1" dirty="0">
              <a:solidFill>
                <a:srgbClr val="2B4610"/>
              </a:solidFill>
            </a:endParaRPr>
          </a:p>
          <a:p>
            <a:endParaRPr lang="ko-KR" altLang="en-US" b="1" dirty="0">
              <a:solidFill>
                <a:srgbClr val="2B461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pic>
        <p:nvPicPr>
          <p:cNvPr id="5121" name="_x47133456" descr="EMB0000137070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6" r="1318"/>
          <a:stretch>
            <a:fillRect/>
          </a:stretch>
        </p:blipFill>
        <p:spPr bwMode="auto">
          <a:xfrm>
            <a:off x="695325" y="1304925"/>
            <a:ext cx="2918447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5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185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wnsduddl0116@naver.com</dc:creator>
  <cp:lastModifiedBy>mapia!</cp:lastModifiedBy>
  <cp:revision>32</cp:revision>
  <dcterms:created xsi:type="dcterms:W3CDTF">2019-04-28T06:46:55Z</dcterms:created>
  <dcterms:modified xsi:type="dcterms:W3CDTF">2019-04-30T02:00:04Z</dcterms:modified>
</cp:coreProperties>
</file>