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68" r:id="rId6"/>
    <p:sldId id="258" r:id="rId7"/>
    <p:sldId id="270" r:id="rId8"/>
    <p:sldId id="277" r:id="rId9"/>
    <p:sldId id="280" r:id="rId10"/>
    <p:sldId id="281" r:id="rId11"/>
    <p:sldId id="271" r:id="rId12"/>
    <p:sldId id="272" r:id="rId13"/>
    <p:sldId id="274" r:id="rId14"/>
    <p:sldId id="275" r:id="rId15"/>
    <p:sldId id="276" r:id="rId16"/>
    <p:sldId id="273" r:id="rId17"/>
    <p:sldId id="2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2E5464-1276-43CD-930A-2AB3191ACC26}">
          <p14:sldIdLst>
            <p14:sldId id="256"/>
            <p14:sldId id="263"/>
          </p14:sldIdLst>
        </p14:section>
        <p14:section name="전자석을 이용한 점자표현" id="{307DB1DC-085B-4EA8-AE63-2AFB90D32020}">
          <p14:sldIdLst>
            <p14:sldId id="257"/>
            <p14:sldId id="266"/>
            <p14:sldId id="268"/>
            <p14:sldId id="258"/>
            <p14:sldId id="270"/>
            <p14:sldId id="277"/>
            <p14:sldId id="280"/>
            <p14:sldId id="281"/>
          </p14:sldIdLst>
        </p14:section>
        <p14:section name="키위봇" id="{6CBEF7E0-55F7-4A8E-8B1C-C2D6B77E36F1}">
          <p14:sldIdLst>
            <p14:sldId id="271"/>
            <p14:sldId id="272"/>
            <p14:sldId id="274"/>
            <p14:sldId id="275"/>
            <p14:sldId id="276"/>
            <p14:sldId id="27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5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0656B"/>
    <a:srgbClr val="79A8B2"/>
    <a:srgbClr val="AFABAB"/>
    <a:srgbClr val="FFFFFF"/>
    <a:srgbClr val="808080"/>
    <a:srgbClr val="FAC43C"/>
    <a:srgbClr val="F8A010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>
        <p:scale>
          <a:sx n="112" d="100"/>
          <a:sy n="112" d="100"/>
        </p:scale>
        <p:origin x="512" y="352"/>
      </p:cViewPr>
      <p:guideLst>
        <p:guide orient="horz" pos="1056"/>
        <p:guide pos="5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02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7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0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4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715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0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5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1AD2-7311-4D29-AF0B-F8144A4D20C5}" type="datetimeFigureOut">
              <a:rPr lang="ko-KR" altLang="en-US" smtClean="0"/>
              <a:t>2019. 9. 9.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B3AD-11E6-47CF-9999-D70D4B46C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34512" y="6177173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이종호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황세연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홍은표</a:t>
            </a:r>
            <a:r>
              <a:rPr lang="en-US" altLang="ko-KR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성하민</a:t>
            </a:r>
            <a:endParaRPr lang="ko-KR" altLang="en-US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87175" y="298046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주제 발표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6286" y="365084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O&amp;Y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760200" y="5346700"/>
            <a:ext cx="155115" cy="11811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9087" y="231945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91631" y="1676143"/>
            <a:ext cx="214994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되돌리기 버튼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등등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4BA113-6216-544A-8A6C-5931702FA939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60F316-C0FA-FB4B-B97D-F3D2E13D104B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93B4A7-C2B2-464E-8A67-DB0F9B6A5600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B13D63A-E285-B24F-8EEA-0B92E1C3E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8E597-AC61-5245-BBB3-2DF8F3B23A02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07459-5E7B-5345-A97C-24D137A88B77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17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319" y="2179529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9887" y="2319459"/>
            <a:ext cx="3573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캠퍼스 내 물건 배달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(ex.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책 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974391" y="4025987"/>
            <a:ext cx="415530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인건비 절감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장기적인 인건비보다 저렴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실시간 위치 확인 가능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사고 예방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간단한 심부름 기능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퀵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서비스 대신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8273625" y="338302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00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1782982"/>
            <a:ext cx="8272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ko-KR" sz="1600" dirty="0">
                <a:ea typeface="KoPub돋움체 Medium" panose="02020603020101020101"/>
              </a:rPr>
              <a:t>이미 키위캠퍼스에서 개발한 </a:t>
            </a:r>
            <a:r>
              <a:rPr lang="ko-KR" altLang="ko-KR" sz="1600" dirty="0" err="1">
                <a:ea typeface="KoPub돋움체 Medium" panose="02020603020101020101"/>
              </a:rPr>
              <a:t>키위봇은</a:t>
            </a:r>
            <a:r>
              <a:rPr lang="en-US" altLang="ko-KR" sz="1600" dirty="0">
                <a:ea typeface="KoPub돋움체 Medium" panose="02020603020101020101"/>
              </a:rPr>
              <a:t> 19</a:t>
            </a:r>
            <a:r>
              <a:rPr lang="ko-KR" altLang="ko-KR" sz="1600" dirty="0">
                <a:ea typeface="KoPub돋움체 Medium" panose="02020603020101020101"/>
              </a:rPr>
              <a:t>년</a:t>
            </a:r>
            <a:r>
              <a:rPr lang="en-US" altLang="ko-KR" sz="1600" dirty="0">
                <a:ea typeface="KoPub돋움체 Medium" panose="02020603020101020101"/>
              </a:rPr>
              <a:t> 6</a:t>
            </a:r>
            <a:r>
              <a:rPr lang="ko-KR" altLang="ko-KR" sz="1600" dirty="0">
                <a:ea typeface="KoPub돋움체 Medium" panose="02020603020101020101"/>
              </a:rPr>
              <a:t>월까지 약</a:t>
            </a:r>
            <a:r>
              <a:rPr lang="en-US" altLang="ko-KR" sz="1600" dirty="0">
                <a:ea typeface="KoPub돋움체 Medium" panose="02020603020101020101"/>
              </a:rPr>
              <a:t> 20</a:t>
            </a:r>
            <a:r>
              <a:rPr lang="ko-KR" altLang="ko-KR" sz="1600" dirty="0">
                <a:ea typeface="KoPub돋움체 Medium" panose="02020603020101020101"/>
              </a:rPr>
              <a:t>만달러의 매출을 올렸다</a:t>
            </a:r>
            <a:r>
              <a:rPr lang="en-US" altLang="ko-KR" sz="1600" dirty="0">
                <a:ea typeface="KoPub돋움체 Medium" panose="02020603020101020101"/>
              </a:rPr>
              <a:t>.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234756" y="1145262"/>
            <a:ext cx="1558229" cy="403757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자료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225925-655E-48A0-8AC9-167E9177ABF2}"/>
              </a:ext>
            </a:extLst>
          </p:cNvPr>
          <p:cNvSpPr txBox="1"/>
          <p:nvPr/>
        </p:nvSpPr>
        <p:spPr>
          <a:xfrm>
            <a:off x="2063876" y="3144766"/>
            <a:ext cx="828163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ea typeface="KoPub돋움체 Medium" panose="02020603020101020101"/>
              </a:rPr>
              <a:t>전후방 </a:t>
            </a:r>
            <a:r>
              <a:rPr lang="en-US" altLang="ko-KR" sz="1600" dirty="0">
                <a:ea typeface="KoPub돋움체 Medium" panose="02020603020101020101"/>
              </a:rPr>
              <a:t>6</a:t>
            </a:r>
            <a:r>
              <a:rPr lang="ko-KR" altLang="en-US" sz="1600" dirty="0">
                <a:ea typeface="KoPub돋움체 Medium" panose="02020603020101020101"/>
              </a:rPr>
              <a:t>개의 카메라 설치</a:t>
            </a: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라이다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(Lidar :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레이저 반사광을 이용해 거리 등을 측정하는 센서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를 장착하여 주변 대상과 거리 측정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GPS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지형지물이나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건물위치 데이터를 갖추고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다만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최대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10m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정도의 오차가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ROS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기반의 여러가지 드라이브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,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Tensorflow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위한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jetson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tx2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보드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배터리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637532" y="2561358"/>
            <a:ext cx="275267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키위봇의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구성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4113676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8702" y="2319459"/>
            <a:ext cx="52758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영상인식 라이브러리인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Cv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이용하여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화면에서 흑백을 구분한 뒤 소실점을 그려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조향을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조절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48633" y="1676143"/>
            <a:ext cx="3635932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open </a:t>
            </a:r>
            <a:r>
              <a:rPr lang="en-US" altLang="ko-KR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Cv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이용한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차선인식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61654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라즈베리파이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혹은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라떼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판다를 이용한 실시간 고속 영상처리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교차로 인식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4BA113-6216-544A-8A6C-5931702FA939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60F316-C0FA-FB4B-B97D-F3D2E13D104B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93B4A7-C2B2-464E-8A67-DB0F9B6A5600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B13D63A-E285-B24F-8EEA-0B92E1C3E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8E597-AC61-5245-BBB3-2DF8F3B23A02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07459-5E7B-5345-A97C-24D137A88B77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26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4721" y="2319459"/>
            <a:ext cx="6543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고성능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초음파센서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인텔 리얼센스카메라를 이용하여 사물의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depth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파악 하고 해당 사물과 충돌위험거리시 정지 혹은 우회 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90262" y="1676143"/>
            <a:ext cx="275267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장애물 감지 및 우회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58160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리얼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센스카메라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sdk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활용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초음파센서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및 인텔리얼센스카메라로 위험 거리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교차검증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C1FC06-D63A-B647-BDE9-7F7656E9CCF2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2155FA5-4F95-0748-A4AB-86D35FD12180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701EF4A-60F7-0641-9829-51AF447AEB1F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F49144C7-E116-B042-8EF7-DFE578206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6ED3EC-4EE5-7542-969E-755120C4D7AC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254F85-F68E-C84B-80FD-DFBA1C63B449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766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361" y="2319459"/>
            <a:ext cx="6516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x,y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값과 </a:t>
            </a: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현재 자신의 위치 인식 후 목적지 까지 맵 생성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6742" y="1676143"/>
            <a:ext cx="4379725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카카오 맵 </a:t>
            </a:r>
            <a:r>
              <a:rPr lang="en-US" altLang="ko-KR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gps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이용한 주행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5711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차선인식을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고려한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조향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통신을 위한 무선 고속 인터넷 활용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우선순위 큐를 활용한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차선인식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코스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장애물 우회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조향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566FD7-803F-A44B-8E7B-077B7FBF9EA2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F61C076-561E-C047-8433-E3E635A82BC5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917A682-5CA3-574C-96CB-BBAE7E9EE1DC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0A7B887-296D-4747-976B-A7E692543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1819D3-EE44-3140-88BC-02A8AD6D18EB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3477AF-FAA6-5947-8E53-B2E0F8400DAC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49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-60856"/>
            <a:ext cx="6101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점자표현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49262" y="2743102"/>
            <a:ext cx="8272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외부 의존성 없이 작동하는 웹 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로봇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서버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클라이언트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끼리 안정적인 통신을 어떻게 구현할 것인가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딥러닝을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어떻게 구현할 것인가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키위봇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차체의 안정성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4315525" y="1958716"/>
            <a:ext cx="4137844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기술적인 면에서 고려할 점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209018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-903889" y="0"/>
            <a:ext cx="10447283" cy="6879021"/>
            <a:chOff x="-903889" y="0"/>
            <a:chExt cx="10447283" cy="6879021"/>
          </a:xfrm>
        </p:grpSpPr>
        <p:sp>
          <p:nvSpPr>
            <p:cNvPr id="6" name="직사각형 5"/>
            <p:cNvSpPr/>
            <p:nvPr/>
          </p:nvSpPr>
          <p:spPr>
            <a:xfrm>
              <a:off x="-903889" y="0"/>
              <a:ext cx="10447283" cy="6858000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58000">
                  <a:moveTo>
                    <a:pt x="0" y="0"/>
                  </a:moveTo>
                  <a:lnTo>
                    <a:pt x="10447283" y="0"/>
                  </a:lnTo>
                  <a:lnTo>
                    <a:pt x="4414345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9A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5"/>
            <p:cNvSpPr/>
            <p:nvPr/>
          </p:nvSpPr>
          <p:spPr>
            <a:xfrm>
              <a:off x="-536030" y="0"/>
              <a:ext cx="9842939" cy="6879021"/>
            </a:xfrm>
            <a:custGeom>
              <a:avLst/>
              <a:gdLst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10447283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58000"/>
                <a:gd name="connsiteX1" fmla="*/ 10447283 w 10447283"/>
                <a:gd name="connsiteY1" fmla="*/ 0 h 6858000"/>
                <a:gd name="connsiteX2" fmla="*/ 4414345 w 10447283"/>
                <a:gd name="connsiteY2" fmla="*/ 6858000 h 6858000"/>
                <a:gd name="connsiteX3" fmla="*/ 0 w 10447283"/>
                <a:gd name="connsiteY3" fmla="*/ 6858000 h 6858000"/>
                <a:gd name="connsiteX4" fmla="*/ 0 w 10447283"/>
                <a:gd name="connsiteY4" fmla="*/ 0 h 6858000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4193628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  <a:gd name="connsiteX0" fmla="*/ 0 w 10447283"/>
                <a:gd name="connsiteY0" fmla="*/ 0 h 6889531"/>
                <a:gd name="connsiteX1" fmla="*/ 10447283 w 10447283"/>
                <a:gd name="connsiteY1" fmla="*/ 0 h 6889531"/>
                <a:gd name="connsiteX2" fmla="*/ 4003981 w 10447283"/>
                <a:gd name="connsiteY2" fmla="*/ 6889531 h 6889531"/>
                <a:gd name="connsiteX3" fmla="*/ 0 w 10447283"/>
                <a:gd name="connsiteY3" fmla="*/ 6858000 h 6889531"/>
                <a:gd name="connsiteX4" fmla="*/ 0 w 10447283"/>
                <a:gd name="connsiteY4" fmla="*/ 0 h 6889531"/>
                <a:gd name="connsiteX0" fmla="*/ 0 w 10447283"/>
                <a:gd name="connsiteY0" fmla="*/ 0 h 6879021"/>
                <a:gd name="connsiteX1" fmla="*/ 10447283 w 10447283"/>
                <a:gd name="connsiteY1" fmla="*/ 0 h 6879021"/>
                <a:gd name="connsiteX2" fmla="*/ 3903580 w 10447283"/>
                <a:gd name="connsiteY2" fmla="*/ 6879021 h 6879021"/>
                <a:gd name="connsiteX3" fmla="*/ 0 w 10447283"/>
                <a:gd name="connsiteY3" fmla="*/ 6858000 h 6879021"/>
                <a:gd name="connsiteX4" fmla="*/ 0 w 10447283"/>
                <a:gd name="connsiteY4" fmla="*/ 0 h 68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47283" h="6879021">
                  <a:moveTo>
                    <a:pt x="0" y="0"/>
                  </a:moveTo>
                  <a:lnTo>
                    <a:pt x="10447283" y="0"/>
                  </a:lnTo>
                  <a:lnTo>
                    <a:pt x="3903580" y="6879021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6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타원 7"/>
          <p:cNvSpPr/>
          <p:nvPr/>
        </p:nvSpPr>
        <p:spPr>
          <a:xfrm>
            <a:off x="4430110" y="1763110"/>
            <a:ext cx="3331780" cy="3331780"/>
          </a:xfrm>
          <a:prstGeom prst="ellipse">
            <a:avLst/>
          </a:prstGeom>
          <a:solidFill>
            <a:srgbClr val="808080"/>
          </a:solidFill>
          <a:ln w="127000">
            <a:solidFill>
              <a:srgbClr val="FDFD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61288" y="2980467"/>
            <a:ext cx="3069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THAKN YOU</a:t>
            </a:r>
            <a:endParaRPr lang="ko-KR" altLang="en-US" sz="4000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66050" y="3650842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감사합니다</a:t>
            </a:r>
            <a:r>
              <a:rPr lang="en-US" altLang="ko-KR" i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11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981200"/>
            <a:ext cx="12192000" cy="4876800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311226"/>
            <a:ext cx="12192000" cy="4559300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이등변 삼각형 3"/>
          <p:cNvSpPr/>
          <p:nvPr/>
        </p:nvSpPr>
        <p:spPr>
          <a:xfrm flipV="1">
            <a:off x="0" y="1975944"/>
            <a:ext cx="330200" cy="284655"/>
          </a:xfrm>
          <a:prstGeom prst="triangle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0200" y="1431436"/>
            <a:ext cx="1388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gradFill>
                  <a:gsLst>
                    <a:gs pos="0">
                      <a:srgbClr val="79A8B2"/>
                    </a:gs>
                    <a:gs pos="100000">
                      <a:srgbClr val="79A8B2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INDEX</a:t>
            </a:r>
            <a:endParaRPr lang="ko-KR" altLang="en-US" sz="3200" b="1" dirty="0">
              <a:gradFill>
                <a:gsLst>
                  <a:gs pos="0">
                    <a:srgbClr val="79A8B2"/>
                  </a:gs>
                  <a:gs pos="100000">
                    <a:srgbClr val="79A8B2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6720" y="3056235"/>
            <a:ext cx="420499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점자 </a:t>
            </a:r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표현기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4909" y="3056235"/>
            <a:ext cx="11079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gradFill>
                  <a:gsLst>
                    <a:gs pos="0">
                      <a:srgbClr val="40656B"/>
                    </a:gs>
                    <a:gs pos="100000">
                      <a:srgbClr val="40656B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키위봇</a:t>
            </a:r>
            <a:endParaRPr lang="ko-KR" altLang="en-US" sz="2400" b="1" dirty="0">
              <a:gradFill>
                <a:gsLst>
                  <a:gs pos="0">
                    <a:srgbClr val="40656B"/>
                  </a:gs>
                  <a:gs pos="100000">
                    <a:srgbClr val="40656B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60095" y="3644900"/>
            <a:ext cx="2738250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대상과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제품과 문제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구현 설계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71489" y="3644900"/>
            <a:ext cx="2194833" cy="1666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대상과 필요성</a:t>
            </a:r>
            <a:endParaRPr lang="en-US" altLang="ko-KR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248134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741AD35-D935-4B10-9B5E-EB57B0F150F7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3" name="그룹 12"/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64764" y="2548058"/>
            <a:ext cx="52036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음성인식과 텍스트를 점자로 변환 및 역으로 변환하여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비장애인과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장애인이 소통할 수 있는 기계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48101" y="1676143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설명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F3D810-0CCC-4C2F-B537-366D500A5266}"/>
              </a:ext>
            </a:extLst>
          </p:cNvPr>
          <p:cNvSpPr txBox="1"/>
          <p:nvPr/>
        </p:nvSpPr>
        <p:spPr>
          <a:xfrm>
            <a:off x="8804225" y="3614858"/>
            <a:ext cx="229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2B94A-B201-C24D-B10C-51B1DAC8BB31}"/>
              </a:ext>
            </a:extLst>
          </p:cNvPr>
          <p:cNvSpPr txBox="1"/>
          <p:nvPr/>
        </p:nvSpPr>
        <p:spPr>
          <a:xfrm>
            <a:off x="6328272" y="4621407"/>
            <a:ext cx="48766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음성인식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텍스트를 점자로 출력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되돌리기 버튼을 통해 텍스트 앞 뒤로 점자 출력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해당기기를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입력장치로 사용가능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9BCC6-378D-0E42-8140-B86A40E18810}"/>
              </a:ext>
            </a:extLst>
          </p:cNvPr>
          <p:cNvSpPr txBox="1"/>
          <p:nvPr/>
        </p:nvSpPr>
        <p:spPr>
          <a:xfrm>
            <a:off x="7948101" y="3749492"/>
            <a:ext cx="163698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제품 기능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56513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0424" y="1477627"/>
            <a:ext cx="5118544" cy="33299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9436" y="2272743"/>
            <a:ext cx="3918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청각 장애인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시청각 장애인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3970" y="1676400"/>
            <a:ext cx="163698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 대상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960926" y="4160007"/>
            <a:ext cx="39276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ea typeface="KoPub돋움체 Medium" panose="02020603020101020101"/>
              </a:rPr>
              <a:t>1.</a:t>
            </a:r>
            <a:r>
              <a:rPr lang="ko-KR" altLang="en-US" sz="1600" dirty="0">
                <a:ea typeface="KoPub돋움체 Medium" panose="02020603020101020101"/>
              </a:rPr>
              <a:t> </a:t>
            </a:r>
            <a:r>
              <a:rPr lang="ko-KR" altLang="ko-KR" sz="1600" dirty="0">
                <a:ea typeface="KoPub돋움체 Medium" panose="02020603020101020101"/>
              </a:rPr>
              <a:t>장애인</a:t>
            </a:r>
            <a:r>
              <a:rPr lang="en-US" altLang="ko-KR" sz="1600" dirty="0">
                <a:ea typeface="KoPub돋움체 Medium" panose="02020603020101020101"/>
              </a:rPr>
              <a:t>-</a:t>
            </a:r>
            <a:r>
              <a:rPr lang="ko-KR" altLang="ko-KR" sz="1600" dirty="0">
                <a:ea typeface="KoPub돋움체 Medium" panose="02020603020101020101"/>
              </a:rPr>
              <a:t>비장애인간의 원활한 의사소통</a:t>
            </a:r>
            <a:endParaRPr lang="en-US" altLang="ko-KR" sz="1600" dirty="0">
              <a:ea typeface="KoPub돋움체 Medium" panose="02020603020101020101"/>
            </a:endParaRPr>
          </a:p>
          <a:p>
            <a:pPr marL="342900" indent="-342900">
              <a:buAutoNum type="arabicPeriod"/>
            </a:pPr>
            <a:endParaRPr lang="ko-KR" altLang="ko-KR" sz="1600" dirty="0">
              <a:ea typeface="KoPub돋움체 Medium" panose="02020603020101020101"/>
            </a:endParaRPr>
          </a:p>
          <a:p>
            <a:r>
              <a:rPr lang="en-US" altLang="ko-KR" sz="1600" dirty="0">
                <a:ea typeface="KoPub돋움체 Medium" panose="02020603020101020101"/>
              </a:rPr>
              <a:t>2. </a:t>
            </a:r>
            <a:r>
              <a:rPr lang="ko-KR" altLang="ko-KR" sz="1600" dirty="0">
                <a:ea typeface="KoPub돋움체 Medium" panose="02020603020101020101"/>
              </a:rPr>
              <a:t>장애인 사회진출 지지</a:t>
            </a:r>
            <a:endParaRPr lang="en-US" altLang="ko-KR" sz="1600" dirty="0">
              <a:ea typeface="KoPub돋움체 Medium" panose="02020603020101020101"/>
            </a:endParaRPr>
          </a:p>
          <a:p>
            <a:r>
              <a:rPr lang="ko-KR" altLang="en-US" sz="1600" dirty="0">
                <a:ea typeface="KoPub돋움체 Medium" panose="02020603020101020101"/>
              </a:rPr>
              <a:t> </a:t>
            </a:r>
            <a:endParaRPr lang="en-US" altLang="ko-KR" sz="1600" dirty="0">
              <a:ea typeface="KoPub돋움체 Medium" panose="02020603020101020101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20245-9611-4BD6-BF96-551D92E99E10}"/>
              </a:ext>
            </a:extLst>
          </p:cNvPr>
          <p:cNvSpPr txBox="1"/>
          <p:nvPr/>
        </p:nvSpPr>
        <p:spPr>
          <a:xfrm>
            <a:off x="7974572" y="3538613"/>
            <a:ext cx="129073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필요성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0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0936" y="1630784"/>
            <a:ext cx="3093221" cy="318527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29484" y="5196419"/>
            <a:ext cx="1616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한소네</a:t>
            </a:r>
            <a:r>
              <a:rPr lang="en-US" altLang="ko-KR" sz="16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</a:p>
          <a:p>
            <a:pPr algn="ctr"/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5,800,000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2B8E80-6829-4248-AC58-4D5443614C49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2ED9-668F-4527-8008-74084904B3F7}"/>
              </a:ext>
            </a:extLst>
          </p:cNvPr>
          <p:cNvSpPr txBox="1"/>
          <p:nvPr/>
        </p:nvSpPr>
        <p:spPr>
          <a:xfrm>
            <a:off x="294739" y="967483"/>
            <a:ext cx="2496197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기존에 있던 제품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B34B311-B0D9-4034-9634-8868FC6EC263}"/>
              </a:ext>
            </a:extLst>
          </p:cNvPr>
          <p:cNvSpPr/>
          <p:nvPr/>
        </p:nvSpPr>
        <p:spPr>
          <a:xfrm>
            <a:off x="6416289" y="1619284"/>
            <a:ext cx="3093221" cy="320827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CCF5AB-AC3B-43A3-9A9F-4B2E582620EC}"/>
              </a:ext>
            </a:extLst>
          </p:cNvPr>
          <p:cNvSpPr txBox="1"/>
          <p:nvPr/>
        </p:nvSpPr>
        <p:spPr>
          <a:xfrm>
            <a:off x="6647532" y="5200354"/>
            <a:ext cx="263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ea typeface="KoPub돋움체 Medium" panose="02020603020101020101"/>
              </a:rPr>
              <a:t>탭틸로</a:t>
            </a:r>
            <a:endParaRPr lang="en-US" altLang="ko-KR" sz="1600" b="1" dirty="0">
              <a:ea typeface="KoPub돋움체 Medium" panose="02020603020101020101"/>
            </a:endParaRPr>
          </a:p>
          <a:p>
            <a:pPr algn="ctr"/>
            <a:endParaRPr lang="en-US" altLang="ko-KR" sz="1600" b="1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algn="ctr"/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1,500,000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252730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3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AAD754-A91E-42C9-BF4B-C0F88AF3DDCE}"/>
              </a:ext>
            </a:extLst>
          </p:cNvPr>
          <p:cNvSpPr txBox="1"/>
          <p:nvPr/>
        </p:nvSpPr>
        <p:spPr>
          <a:xfrm>
            <a:off x="2073327" y="1526368"/>
            <a:ext cx="82721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기존 제품들의 크기가 크고 무겁다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기존 제품들은 전부 높은 가격대를 형성하고 있다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휴대성이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용이하지 않다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43CBCA-A041-43AD-B234-B9C0E87E135E}"/>
              </a:ext>
            </a:extLst>
          </p:cNvPr>
          <p:cNvSpPr txBox="1"/>
          <p:nvPr/>
        </p:nvSpPr>
        <p:spPr>
          <a:xfrm>
            <a:off x="5155711" y="1199573"/>
            <a:ext cx="1558229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기존 문제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6CD052-0B60-4192-8623-A298D81D57BE}"/>
              </a:ext>
            </a:extLst>
          </p:cNvPr>
          <p:cNvSpPr txBox="1"/>
          <p:nvPr/>
        </p:nvSpPr>
        <p:spPr>
          <a:xfrm>
            <a:off x="4894013" y="3155718"/>
            <a:ext cx="2239716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 해결 방안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C0C4A-A35D-4254-AB71-F04984BAE59F}"/>
              </a:ext>
            </a:extLst>
          </p:cNvPr>
          <p:cNvSpPr txBox="1"/>
          <p:nvPr/>
        </p:nvSpPr>
        <p:spPr>
          <a:xfrm>
            <a:off x="2075415" y="3556943"/>
            <a:ext cx="827218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6">
                  <a:lumMod val="75000"/>
                </a:schemeClr>
              </a:buClr>
            </a:pPr>
            <a:endParaRPr lang="ko-KR" altLang="en-US" dirty="0"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12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개의 혹은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24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개 점자로 디바이스의 크기를 상당히 줄임 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전자석을 이용한 저렴한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구동계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구현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초소형 압력센서를 이용한 점자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출력기의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입력기기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변환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큐와 리스트를 이용한 되돌리기 버튼 구현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3d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프린터를 이용한 외관 제작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841195-3477-C142-8AF2-20FB3A81999A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05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93267" y="-60856"/>
            <a:ext cx="530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F70C3B-E7C7-4EB9-B21B-CC7EF26CD17B}"/>
              </a:ext>
            </a:extLst>
          </p:cNvPr>
          <p:cNvSpPr/>
          <p:nvPr/>
        </p:nvSpPr>
        <p:spPr>
          <a:xfrm>
            <a:off x="838865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2D7427-FE33-4B42-91EB-EB99F2ED9B21}"/>
              </a:ext>
            </a:extLst>
          </p:cNvPr>
          <p:cNvSpPr/>
          <p:nvPr/>
        </p:nvSpPr>
        <p:spPr>
          <a:xfrm>
            <a:off x="6788648" y="1067076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F1FED17-82E8-44FC-B0E8-690FB5BEF057}"/>
              </a:ext>
            </a:extLst>
          </p:cNvPr>
          <p:cNvSpPr/>
          <p:nvPr/>
        </p:nvSpPr>
        <p:spPr>
          <a:xfrm>
            <a:off x="866005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1B9CCBE-6A10-44CF-90D8-9FA59580A112}"/>
              </a:ext>
            </a:extLst>
          </p:cNvPr>
          <p:cNvSpPr/>
          <p:nvPr/>
        </p:nvSpPr>
        <p:spPr>
          <a:xfrm>
            <a:off x="6815788" y="4000248"/>
            <a:ext cx="4561725" cy="2619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03F863-9591-B842-A41E-CEB6D6720065}"/>
              </a:ext>
            </a:extLst>
          </p:cNvPr>
          <p:cNvSpPr txBox="1"/>
          <p:nvPr/>
        </p:nvSpPr>
        <p:spPr>
          <a:xfrm>
            <a:off x="2498933" y="3686987"/>
            <a:ext cx="827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여기서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부터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전자석이 뭔지를 설명하고 기능별 작동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원리설명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관련 내용은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깃헙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r>
              <a:rPr lang="ko-KR" altLang="en-US" sz="16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종호폴더에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설명서 참조</a:t>
            </a:r>
            <a:r>
              <a:rPr lang="en-US" altLang="ko-KR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.</a:t>
            </a: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그림도 있음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/>
              </a:rPr>
              <a:t> 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pPr marL="285750" indent="-285750">
              <a:buClr>
                <a:schemeClr val="accent6">
                  <a:lumMod val="75000"/>
                </a:schemeClr>
              </a:buClr>
              <a:buFontTx/>
              <a:buChar char="►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  <a:p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74728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9087" y="231945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95311" y="1676143"/>
            <a:ext cx="3342583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전자석을 이용한 </a:t>
            </a:r>
            <a:r>
              <a:rPr lang="ko-KR" altLang="en-US" sz="20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점자표현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등등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4BA113-6216-544A-8A6C-5931702FA939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60F316-C0FA-FB4B-B97D-F3D2E13D104B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93B4A7-C2B2-464E-8A67-DB0F9B6A5600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B13D63A-E285-B24F-8EEA-0B92E1C3E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8E597-AC61-5245-BBB3-2DF8F3B23A02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07459-5E7B-5345-A97C-24D137A88B77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16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0108334" cy="697832"/>
          </a:xfrm>
          <a:prstGeom prst="rect">
            <a:avLst/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이등변 삼각형 4"/>
          <p:cNvSpPr/>
          <p:nvPr/>
        </p:nvSpPr>
        <p:spPr>
          <a:xfrm>
            <a:off x="10108334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4065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165635" y="1"/>
            <a:ext cx="1026365" cy="697832"/>
          </a:xfrm>
          <a:prstGeom prst="rect">
            <a:avLst/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flipH="1" flipV="1">
            <a:off x="10345512" y="1"/>
            <a:ext cx="820123" cy="697832"/>
          </a:xfrm>
          <a:prstGeom prst="triangle">
            <a:avLst>
              <a:gd name="adj" fmla="val 0"/>
            </a:avLst>
          </a:prstGeom>
          <a:solidFill>
            <a:srgbClr val="79A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87657" y="-60856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sz="48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3097" y="26826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469087" y="231945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원리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19869" y="1676143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점자의 입력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FBF7CD-EB48-4E95-9365-18E45C746C82}"/>
              </a:ext>
            </a:extLst>
          </p:cNvPr>
          <p:cNvSpPr txBox="1"/>
          <p:nvPr/>
        </p:nvSpPr>
        <p:spPr>
          <a:xfrm>
            <a:off x="6128702" y="4025987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등등</a:t>
            </a: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D0E0D4-C41A-43F5-A418-0EAEEFBB6D88}"/>
              </a:ext>
            </a:extLst>
          </p:cNvPr>
          <p:cNvSpPr txBox="1"/>
          <p:nvPr/>
        </p:nvSpPr>
        <p:spPr>
          <a:xfrm>
            <a:off x="283097" y="26826"/>
            <a:ext cx="6401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- </a:t>
            </a:r>
            <a:r>
              <a:rPr lang="ko-KR" altLang="en-US" sz="3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전자석을 이용한 </a:t>
            </a:r>
            <a:r>
              <a:rPr lang="ko-KR" altLang="en-US" sz="3600" b="1" dirty="0" err="1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점자표현기</a:t>
            </a:r>
            <a:endParaRPr lang="ko-KR" altLang="en-US" sz="3600" b="1" dirty="0">
              <a:gradFill>
                <a:gsLst>
                  <a:gs pos="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F2E3B5-C09A-D747-BD85-F381C595B622}"/>
              </a:ext>
            </a:extLst>
          </p:cNvPr>
          <p:cNvSpPr txBox="1"/>
          <p:nvPr/>
        </p:nvSpPr>
        <p:spPr>
          <a:xfrm>
            <a:off x="7819867" y="3473045"/>
            <a:ext cx="1893468" cy="400110"/>
          </a:xfrm>
          <a:prstGeom prst="rect">
            <a:avLst/>
          </a:prstGeom>
          <a:solidFill>
            <a:srgbClr val="79A8B2">
              <a:alpha val="3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중요 포인트 </a:t>
            </a:r>
            <a:r>
              <a:rPr lang="en-US" altLang="ko-KR" sz="20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C4BA113-6216-544A-8A6C-5931702FA939}"/>
              </a:ext>
            </a:extLst>
          </p:cNvPr>
          <p:cNvGrpSpPr/>
          <p:nvPr/>
        </p:nvGrpSpPr>
        <p:grpSpPr>
          <a:xfrm>
            <a:off x="787383" y="1676143"/>
            <a:ext cx="4869138" cy="2769712"/>
            <a:chOff x="873882" y="2622329"/>
            <a:chExt cx="4551164" cy="2613846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60F316-C0FA-FB4B-B97D-F3D2E13D104B}"/>
                </a:ext>
              </a:extLst>
            </p:cNvPr>
            <p:cNvGrpSpPr/>
            <p:nvPr/>
          </p:nvGrpSpPr>
          <p:grpSpPr>
            <a:xfrm>
              <a:off x="873882" y="2622329"/>
              <a:ext cx="4551164" cy="2613846"/>
              <a:chOff x="1205358" y="2119044"/>
              <a:chExt cx="4561725" cy="2619911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93B4A7-C2B2-464E-8A67-DB0F9B6A5600}"/>
                  </a:ext>
                </a:extLst>
              </p:cNvPr>
              <p:cNvSpPr/>
              <p:nvPr/>
            </p:nvSpPr>
            <p:spPr>
              <a:xfrm>
                <a:off x="1205358" y="2119044"/>
                <a:ext cx="4561725" cy="2619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B13D63A-E285-B24F-8EEA-0B92E1C3E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0966" y="2684123"/>
                <a:ext cx="990508" cy="990508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88E597-AC61-5245-BBB3-2DF8F3B23A02}"/>
                  </a:ext>
                </a:extLst>
              </p:cNvPr>
              <p:cNvSpPr txBox="1"/>
              <p:nvPr/>
            </p:nvSpPr>
            <p:spPr>
              <a:xfrm>
                <a:off x="2449462" y="3817184"/>
                <a:ext cx="2073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b="1" dirty="0">
                    <a:gradFill>
                      <a:gsLst>
                        <a:gs pos="0">
                          <a:srgbClr val="808080"/>
                        </a:gs>
                        <a:gs pos="100000">
                          <a:srgbClr val="808080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YOUR </a:t>
                </a:r>
                <a:r>
                  <a:rPr lang="en-US" altLang="ko-KR" sz="2400" b="1" dirty="0">
                    <a:gradFill>
                      <a:gsLst>
                        <a:gs pos="0">
                          <a:srgbClr val="40656B"/>
                        </a:gs>
                        <a:gs pos="100000">
                          <a:srgbClr val="40656B"/>
                        </a:gs>
                      </a:gsLst>
                      <a:lin ang="5400000" scaled="1"/>
                    </a:gra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IMAGE</a:t>
                </a:r>
                <a:endParaRPr lang="ko-KR" altLang="en-US" sz="2400" b="1" dirty="0">
                  <a:gradFill>
                    <a:gsLst>
                      <a:gs pos="0">
                        <a:srgbClr val="40656B"/>
                      </a:gs>
                      <a:gs pos="100000">
                        <a:srgbClr val="40656B"/>
                      </a:gs>
                    </a:gsLst>
                    <a:lin ang="5400000" scaled="1"/>
                  </a:gra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E07459-5E7B-5345-A97C-24D137A88B77}"/>
                </a:ext>
              </a:extLst>
            </p:cNvPr>
            <p:cNvSpPr txBox="1"/>
            <p:nvPr/>
          </p:nvSpPr>
          <p:spPr>
            <a:xfrm>
              <a:off x="2540963" y="4868155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▶ 제품 이미지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38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608</Words>
  <Application>Microsoft Macintosh PowerPoint</Application>
  <PresentationFormat>와이드스크린</PresentationFormat>
  <Paragraphs>190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KoPub돋움체 Bold</vt:lpstr>
      <vt:lpstr>KoPub돋움체 Light</vt:lpstr>
      <vt:lpstr>KoPub돋움체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이종호</cp:lastModifiedBy>
  <cp:revision>52</cp:revision>
  <dcterms:created xsi:type="dcterms:W3CDTF">2017-02-07T06:30:44Z</dcterms:created>
  <dcterms:modified xsi:type="dcterms:W3CDTF">2019-09-09T05:56:24Z</dcterms:modified>
</cp:coreProperties>
</file>