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0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7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4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21A-1E76-40F2-8BD3-C7BBDCB94B1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4B09-BAD8-4225-87FF-A3B18E04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simUAS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Overlap = Better Accuracy…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results depict no correlation between overlap/</a:t>
            </a:r>
            <a:r>
              <a:rPr lang="en-US" dirty="0" err="1" smtClean="0"/>
              <a:t>sidelap</a:t>
            </a:r>
            <a:r>
              <a:rPr lang="en-US" dirty="0" smtClean="0"/>
              <a:t> and error</a:t>
            </a:r>
          </a:p>
          <a:p>
            <a:pPr lvl="1"/>
            <a:r>
              <a:rPr lang="en-US" dirty="0" smtClean="0"/>
              <a:t>See plots on next page. Same basic experiment as described in previous slides. </a:t>
            </a:r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This could be due to the idealized experiments I am running.  Overlap/</a:t>
            </a:r>
            <a:r>
              <a:rPr lang="en-US" dirty="0" err="1" smtClean="0"/>
              <a:t>Sidelap</a:t>
            </a:r>
            <a:r>
              <a:rPr lang="en-US" dirty="0" smtClean="0"/>
              <a:t> help overcome noise in the </a:t>
            </a:r>
            <a:r>
              <a:rPr lang="en-US" dirty="0" err="1" smtClean="0"/>
              <a:t>tiepoint</a:t>
            </a:r>
            <a:r>
              <a:rPr lang="en-US" dirty="0" smtClean="0"/>
              <a:t> selection and help constrain the solution for the nonlinear lens distortion.  If I add a lower quality texture, and some lens distortion, this correlation will be more apparent.</a:t>
            </a:r>
          </a:p>
          <a:p>
            <a:pPr lvl="1"/>
            <a:r>
              <a:rPr lang="en-US" dirty="0" smtClean="0"/>
              <a:t>Working on testing this hypothesis now</a:t>
            </a:r>
          </a:p>
          <a:p>
            <a:r>
              <a:rPr lang="en-US" dirty="0" smtClean="0"/>
              <a:t>In the field, we are going to do multiple flights with various overlap/</a:t>
            </a:r>
            <a:r>
              <a:rPr lang="en-US" dirty="0" err="1" smtClean="0"/>
              <a:t>sidelap</a:t>
            </a:r>
            <a:r>
              <a:rPr lang="en-US" dirty="0" smtClean="0"/>
              <a:t> to see how the results compares to </a:t>
            </a:r>
            <a:r>
              <a:rPr lang="en-US" dirty="0" err="1" smtClean="0"/>
              <a:t>simUAS</a:t>
            </a:r>
            <a:endParaRPr lang="en-US" dirty="0"/>
          </a:p>
          <a:p>
            <a:pPr lvl="1"/>
            <a:r>
              <a:rPr lang="en-US" dirty="0" smtClean="0"/>
              <a:t>I think these results will be very useful for the final report, as right now the common practice is “75-80% is good”, with no real quantification of “good”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72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289193"/>
            <a:ext cx="11195050" cy="6632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9373" y="-128250"/>
            <a:ext cx="4393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Standard Deviation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00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289194"/>
            <a:ext cx="11195050" cy="6632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7650" y="-128250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Bias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58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Accuracy Experiment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Nadir Imagery on Perfect Grid</a:t>
            </a:r>
          </a:p>
          <a:p>
            <a:pPr>
              <a:buFontTx/>
              <a:buChar char="-"/>
            </a:pPr>
            <a:r>
              <a:rPr lang="en-US" dirty="0" smtClean="0"/>
              <a:t>75% Overlap + </a:t>
            </a:r>
            <a:r>
              <a:rPr lang="en-US" dirty="0" err="1" smtClean="0"/>
              <a:t>Sidelap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2000 x 2000 pixel, 60 degree </a:t>
            </a:r>
            <a:r>
              <a:rPr lang="en-US" dirty="0" err="1" smtClean="0"/>
              <a:t>hFOV</a:t>
            </a:r>
            <a:r>
              <a:rPr lang="en-US" dirty="0" smtClean="0"/>
              <a:t>, </a:t>
            </a:r>
            <a:r>
              <a:rPr lang="en-US" dirty="0" smtClean="0"/>
              <a:t>pinhole camera</a:t>
            </a:r>
          </a:p>
          <a:p>
            <a:pPr>
              <a:buFontTx/>
              <a:buChar char="-"/>
            </a:pPr>
            <a:r>
              <a:rPr lang="en-US" dirty="0" smtClean="0"/>
              <a:t>Flat Water Surface and Seafloor</a:t>
            </a:r>
          </a:p>
          <a:p>
            <a:pPr>
              <a:buFontTx/>
              <a:buChar char="-"/>
            </a:pPr>
            <a:r>
              <a:rPr lang="en-US" dirty="0" smtClean="0"/>
              <a:t>Transparent Water with Index of Refraction = 1.33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032" y="3384550"/>
            <a:ext cx="3254506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Accuracy Experiment Independent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Depth</a:t>
            </a:r>
          </a:p>
          <a:p>
            <a:pPr lvl="1"/>
            <a:r>
              <a:rPr lang="en-US" dirty="0" smtClean="0"/>
              <a:t>[0, 1, 2, 3, 4] (meters)</a:t>
            </a:r>
          </a:p>
          <a:p>
            <a:r>
              <a:rPr lang="en-US" dirty="0" smtClean="0"/>
              <a:t>Noise Added to Reported Trajectory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0, 0.01, 0.03, 0.05, 0.1, 0.5, </a:t>
            </a:r>
            <a:r>
              <a:rPr lang="en-US" dirty="0"/>
              <a:t>2</a:t>
            </a:r>
            <a:r>
              <a:rPr lang="en-US" dirty="0" smtClean="0"/>
              <a:t>] (meters)</a:t>
            </a:r>
            <a:endParaRPr lang="en-US" dirty="0"/>
          </a:p>
          <a:p>
            <a:r>
              <a:rPr lang="en-US" dirty="0" smtClean="0"/>
              <a:t>Iterations of noise added to trajectory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* This experiment simulates a UAS which takes imagery on a perfect grid with exact overlap/</a:t>
            </a:r>
            <a:r>
              <a:rPr lang="en-US" dirty="0" err="1" smtClean="0"/>
              <a:t>sidelap</a:t>
            </a:r>
            <a:r>
              <a:rPr lang="en-US" dirty="0" smtClean="0"/>
              <a:t>, but reports inaccurate trajectories</a:t>
            </a:r>
          </a:p>
          <a:p>
            <a:pPr marL="0" indent="0">
              <a:buNone/>
            </a:pPr>
            <a:r>
              <a:rPr lang="en-US" dirty="0" smtClean="0"/>
              <a:t>* Standard Deviation of the Bias is much more important than the </a:t>
            </a:r>
            <a:r>
              <a:rPr lang="en-US" dirty="0" smtClean="0"/>
              <a:t>Bias, due to the fact that the bias is correctable, whereas random deviations from the bias are not correctable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Pointcloud</a:t>
            </a:r>
            <a:r>
              <a:rPr lang="en-US" dirty="0"/>
              <a:t> accuracy is broken into 3 regions</a:t>
            </a:r>
            <a:br>
              <a:rPr lang="en-US" dirty="0"/>
            </a:br>
            <a:endParaRPr lang="en-US" dirty="0"/>
          </a:p>
        </p:txBody>
      </p:sp>
      <p:pic>
        <p:nvPicPr>
          <p:cNvPr id="712" name="Picture 7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488" y="1136472"/>
            <a:ext cx="5512824" cy="5381636"/>
          </a:xfrm>
          <a:prstGeom prst="rect">
            <a:avLst/>
          </a:prstGeom>
        </p:spPr>
      </p:pic>
      <p:sp>
        <p:nvSpPr>
          <p:cNvPr id="714" name="Frame 713"/>
          <p:cNvSpPr/>
          <p:nvPr/>
        </p:nvSpPr>
        <p:spPr>
          <a:xfrm>
            <a:off x="6546850" y="1206322"/>
            <a:ext cx="5384800" cy="5254636"/>
          </a:xfrm>
          <a:prstGeom prst="frame">
            <a:avLst>
              <a:gd name="adj1" fmla="val 16362"/>
            </a:avLst>
          </a:prstGeom>
          <a:solidFill>
            <a:srgbClr val="FF7979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5" name="Frame 714"/>
          <p:cNvSpPr/>
          <p:nvPr/>
        </p:nvSpPr>
        <p:spPr>
          <a:xfrm>
            <a:off x="7391400" y="2045677"/>
            <a:ext cx="3670300" cy="3546486"/>
          </a:xfrm>
          <a:prstGeom prst="frame">
            <a:avLst>
              <a:gd name="adj1" fmla="val 25852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6" name="Rectangle 715"/>
          <p:cNvSpPr/>
          <p:nvPr/>
        </p:nvSpPr>
        <p:spPr>
          <a:xfrm>
            <a:off x="8318501" y="2981953"/>
            <a:ext cx="1822450" cy="170735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TextBox 716"/>
          <p:cNvSpPr txBox="1"/>
          <p:nvPr/>
        </p:nvSpPr>
        <p:spPr>
          <a:xfrm>
            <a:off x="335765" y="3443477"/>
            <a:ext cx="411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9ADAD"/>
                </a:solidFill>
              </a:rPr>
              <a:t>Region </a:t>
            </a:r>
            <a:r>
              <a:rPr lang="en-US" sz="2800" b="1" dirty="0" smtClean="0">
                <a:solidFill>
                  <a:srgbClr val="E9ADAD"/>
                </a:solidFill>
              </a:rPr>
              <a:t>C:</a:t>
            </a:r>
            <a:endParaRPr lang="en-US" sz="2800" b="1" dirty="0">
              <a:solidFill>
                <a:srgbClr val="E9ADAD"/>
              </a:solidFill>
            </a:endParaRPr>
          </a:p>
          <a:p>
            <a:r>
              <a:rPr lang="en-US" sz="2800" b="1" dirty="0">
                <a:solidFill>
                  <a:srgbClr val="E9ADAD"/>
                </a:solidFill>
              </a:rPr>
              <a:t>	All Data</a:t>
            </a:r>
            <a:endParaRPr lang="en-US" sz="2800" b="1" dirty="0"/>
          </a:p>
        </p:txBody>
      </p:sp>
      <p:sp>
        <p:nvSpPr>
          <p:cNvPr id="720" name="Rectangle 719"/>
          <p:cNvSpPr/>
          <p:nvPr/>
        </p:nvSpPr>
        <p:spPr>
          <a:xfrm>
            <a:off x="335765" y="4328058"/>
            <a:ext cx="41680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Region B: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	Clip with Flight Lines</a:t>
            </a:r>
          </a:p>
        </p:txBody>
      </p:sp>
      <p:sp>
        <p:nvSpPr>
          <p:cNvPr id="721" name="Rectangle 720"/>
          <p:cNvSpPr/>
          <p:nvPr/>
        </p:nvSpPr>
        <p:spPr>
          <a:xfrm>
            <a:off x="335765" y="5241679"/>
            <a:ext cx="55839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Region </a:t>
            </a:r>
            <a:r>
              <a:rPr lang="en-US" sz="2800" b="1" dirty="0" smtClean="0">
                <a:solidFill>
                  <a:schemeClr val="accent6"/>
                </a:solidFill>
              </a:rPr>
              <a:t>A: </a:t>
            </a:r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b="1" dirty="0">
                <a:solidFill>
                  <a:schemeClr val="accent6"/>
                </a:solidFill>
              </a:rPr>
              <a:t>	Clip by Full Viewing Geometry</a:t>
            </a:r>
          </a:p>
        </p:txBody>
      </p:sp>
      <p:sp>
        <p:nvSpPr>
          <p:cNvPr id="722" name="TextBox 721"/>
          <p:cNvSpPr txBox="1"/>
          <p:nvPr/>
        </p:nvSpPr>
        <p:spPr>
          <a:xfrm>
            <a:off x="6546850" y="6431518"/>
            <a:ext cx="538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Easting </a:t>
            </a:r>
          </a:p>
        </p:txBody>
      </p:sp>
      <p:sp>
        <p:nvSpPr>
          <p:cNvPr id="723" name="TextBox 722"/>
          <p:cNvSpPr txBox="1"/>
          <p:nvPr/>
        </p:nvSpPr>
        <p:spPr>
          <a:xfrm rot="16200000">
            <a:off x="3718810" y="3577172"/>
            <a:ext cx="52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Northing </a:t>
            </a:r>
          </a:p>
        </p:txBody>
      </p:sp>
      <p:grpSp>
        <p:nvGrpSpPr>
          <p:cNvPr id="726" name="Group 725"/>
          <p:cNvGrpSpPr/>
          <p:nvPr/>
        </p:nvGrpSpPr>
        <p:grpSpPr>
          <a:xfrm>
            <a:off x="6489187" y="4659797"/>
            <a:ext cx="1886462" cy="1841570"/>
            <a:chOff x="4332370" y="1206322"/>
            <a:chExt cx="1886462" cy="1841570"/>
          </a:xfrm>
        </p:grpSpPr>
        <p:pic>
          <p:nvPicPr>
            <p:cNvPr id="713" name="Picture 7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370" y="1206322"/>
              <a:ext cx="1886462" cy="1841570"/>
            </a:xfrm>
            <a:prstGeom prst="rect">
              <a:avLst/>
            </a:prstGeom>
          </p:spPr>
        </p:pic>
        <p:sp>
          <p:nvSpPr>
            <p:cNvPr id="724" name="TextBox 723"/>
            <p:cNvSpPr txBox="1"/>
            <p:nvPr/>
          </p:nvSpPr>
          <p:spPr>
            <a:xfrm>
              <a:off x="4387850" y="2288321"/>
              <a:ext cx="1774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 FOV </a:t>
              </a:r>
            </a:p>
          </p:txBody>
        </p:sp>
      </p:grpSp>
      <p:sp>
        <p:nvSpPr>
          <p:cNvPr id="727" name="Rectangle 726"/>
          <p:cNvSpPr/>
          <p:nvPr/>
        </p:nvSpPr>
        <p:spPr>
          <a:xfrm>
            <a:off x="335766" y="987596"/>
            <a:ext cx="578530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Each Dot represents a camera position</a:t>
            </a:r>
          </a:p>
          <a:p>
            <a:r>
              <a:rPr lang="en-US" sz="2800" dirty="0" smtClean="0"/>
              <a:t>Visual arrangement here represents: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80% overlap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80% </a:t>
            </a:r>
            <a:r>
              <a:rPr lang="en-US" sz="2800" dirty="0" err="1"/>
              <a:t>sidelap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Square Image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3050" y="5241679"/>
            <a:ext cx="5646616" cy="99745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99" y="6256498"/>
            <a:ext cx="61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FOLLOWING RESULTS ARE ALL REGION A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40783" y="2186889"/>
            <a:ext cx="393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*Experiments use 75% Overlap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80% here is just to visualize regions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8" y="0"/>
            <a:ext cx="5815342" cy="68580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3850" y="365125"/>
            <a:ext cx="6610350" cy="218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Mean bias of each simulation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5683250" cy="4119563"/>
          </a:xfrm>
        </p:spPr>
        <p:txBody>
          <a:bodyPr/>
          <a:lstStyle/>
          <a:p>
            <a:r>
              <a:rPr lang="en-US" dirty="0" smtClean="0"/>
              <a:t>Note </a:t>
            </a:r>
            <a:r>
              <a:rPr lang="en-US" dirty="0" smtClean="0"/>
              <a:t>that the variance of the bias increases as the GPS accuracy gets worse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8" y="0"/>
            <a:ext cx="581534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6610350" cy="2181225"/>
          </a:xfrm>
        </p:spPr>
        <p:txBody>
          <a:bodyPr/>
          <a:lstStyle/>
          <a:p>
            <a:r>
              <a:rPr lang="en-US" dirty="0" smtClean="0"/>
              <a:t>Mean standard deviation of each simulation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5683250" cy="4119563"/>
          </a:xfrm>
        </p:spPr>
        <p:txBody>
          <a:bodyPr/>
          <a:lstStyle/>
          <a:p>
            <a:r>
              <a:rPr lang="en-US" dirty="0" smtClean="0"/>
              <a:t>Note mean of the standard deviation increases as </a:t>
            </a:r>
            <a:r>
              <a:rPr lang="en-US" dirty="0" smtClean="0"/>
              <a:t>GPS </a:t>
            </a:r>
            <a:r>
              <a:rPr lang="en-US" dirty="0" smtClean="0"/>
              <a:t>accuracy gets worse</a:t>
            </a:r>
          </a:p>
          <a:p>
            <a:r>
              <a:rPr lang="en-US" dirty="0" smtClean="0"/>
              <a:t>Note that the variance of the standard deviation also increases as the </a:t>
            </a:r>
            <a:r>
              <a:rPr lang="en-US" dirty="0" smtClean="0"/>
              <a:t>GPS </a:t>
            </a:r>
            <a:r>
              <a:rPr lang="en-US" dirty="0" smtClean="0"/>
              <a:t>accuracy gets worse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8"/>
            <a:ext cx="12192000" cy="6762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5450" y="6572250"/>
            <a:ext cx="749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X AXIS IS NOT LINEAR/LOG…THIS SHOULD PROBABLY BE A BAR GRAPH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8"/>
            <a:ext cx="12192000" cy="6762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5450" y="6572250"/>
            <a:ext cx="744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X AXIS IS NOT LINEAR/LOG, THIS SHOULD PROBABLY BE A BAR GRAPH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38750" y="3117850"/>
            <a:ext cx="755650" cy="1047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0436" y="2773918"/>
            <a:ext cx="561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Just make your GPS accuracy 3cm, and there’s 0 bias???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13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Accuracy 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3cm = No Bias??</a:t>
            </a:r>
          </a:p>
          <a:p>
            <a:pPr lvl="1"/>
            <a:r>
              <a:rPr lang="en-US" dirty="0" smtClean="0"/>
              <a:t>This is very specific to this experiment</a:t>
            </a:r>
          </a:p>
          <a:p>
            <a:pPr lvl="1"/>
            <a:r>
              <a:rPr lang="en-US" dirty="0" smtClean="0"/>
              <a:t>It’s not actionable as we can’t specify “3cm accuracy” in our GPS</a:t>
            </a:r>
          </a:p>
          <a:p>
            <a:r>
              <a:rPr lang="en-US" dirty="0" smtClean="0"/>
              <a:t>RTK GPS will give less standard deviation for each experiment</a:t>
            </a:r>
          </a:p>
          <a:p>
            <a:pPr lvl="1"/>
            <a:r>
              <a:rPr lang="en-US" dirty="0" smtClean="0"/>
              <a:t>We can compare this to processing data in the USVI with different GPS</a:t>
            </a:r>
          </a:p>
          <a:p>
            <a:pPr lvl="1"/>
            <a:r>
              <a:rPr lang="en-US" dirty="0" smtClean="0"/>
              <a:t>Less standard deviation is more important than less bias, as we can correct for bias via some methods that are out there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Dietrick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Will be interesting to see if </a:t>
            </a:r>
            <a:r>
              <a:rPr lang="en-US" dirty="0" err="1" smtClean="0"/>
              <a:t>Dietrick</a:t>
            </a:r>
            <a:r>
              <a:rPr lang="en-US" dirty="0" smtClean="0"/>
              <a:t> also reduces the </a:t>
            </a:r>
            <a:r>
              <a:rPr lang="en-US" dirty="0" err="1" smtClean="0"/>
              <a:t>std</a:t>
            </a:r>
            <a:r>
              <a:rPr lang="en-US" dirty="0" smtClean="0"/>
              <a:t>, as it’s correcting for each ray</a:t>
            </a:r>
          </a:p>
          <a:p>
            <a:r>
              <a:rPr lang="en-US" dirty="0" smtClean="0"/>
              <a:t>As expected, deeper water = more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simUAS update</vt:lpstr>
      <vt:lpstr>GPS Accuracy Experiment Constants</vt:lpstr>
      <vt:lpstr>GPS Accuracy Experiment Independent Variables</vt:lpstr>
      <vt:lpstr>Pointcloud accuracy is broken into 3 regions </vt:lpstr>
      <vt:lpstr>PowerPoint Presentation</vt:lpstr>
      <vt:lpstr>Mean standard deviation of each simulation</vt:lpstr>
      <vt:lpstr>PowerPoint Presentation</vt:lpstr>
      <vt:lpstr>PowerPoint Presentation</vt:lpstr>
      <vt:lpstr>GPS Accuracy Results Summary</vt:lpstr>
      <vt:lpstr>More Overlap = Better Accuracy… Right?</vt:lpstr>
      <vt:lpstr>PowerPoint Presentation</vt:lpstr>
      <vt:lpstr>PowerPoint Presentation</vt:lpstr>
    </vt:vector>
  </TitlesOfParts>
  <Company>OSU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simUAS update</dc:title>
  <dc:creator>Slocum, Richard Kevin</dc:creator>
  <cp:lastModifiedBy>Slocum, Richard Kevin</cp:lastModifiedBy>
  <cp:revision>9</cp:revision>
  <dcterms:created xsi:type="dcterms:W3CDTF">2018-03-02T19:48:09Z</dcterms:created>
  <dcterms:modified xsi:type="dcterms:W3CDTF">2018-03-04T03:51:20Z</dcterms:modified>
</cp:coreProperties>
</file>