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90" r:id="rId3"/>
    <p:sldId id="291" r:id="rId4"/>
    <p:sldId id="297" r:id="rId5"/>
    <p:sldId id="293" r:id="rId6"/>
    <p:sldId id="294" r:id="rId7"/>
    <p:sldId id="295" r:id="rId8"/>
    <p:sldId id="296" r:id="rId9"/>
    <p:sldId id="292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741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F92189-F1AB-4B91-81F2-F4D59C5F7F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3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F92189-F1AB-4B91-81F2-F4D59C5F7F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59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F92189-F1AB-4B91-81F2-F4D59C5F7F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0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F92189-F1AB-4B91-81F2-F4D59C5F7F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07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2640DD-152C-4032-A8D6-751C222A4C4F}" type="datetimeFigureOut">
              <a:rPr lang="en-GB" smtClean="0"/>
              <a:t>08/12/14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8B18DAB-26BD-441E-9D54-2399B4FDA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57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2640DD-152C-4032-A8D6-751C222A4C4F}" type="datetimeFigureOut">
              <a:rPr lang="en-GB" smtClean="0"/>
              <a:t>08/12/14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8B18DAB-26BD-441E-9D54-2399B4FDA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9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A2640DD-152C-4032-A8D6-751C222A4C4F}" type="datetimeFigureOut">
              <a:rPr lang="en-GB" smtClean="0"/>
              <a:t>08/12/14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8B18DAB-26BD-441E-9D54-2399B4FDA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5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2" r:id="rId7"/>
    <p:sldLayoutId id="2147483663" r:id="rId8"/>
    <p:sldLayoutId id="2147483664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code.angularjs.org/1.0.2/docs/api/ng.$interpolate" TargetMode="External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angularjs.org/1.0.2/docs/api/ng.directive:ngApp" TargetMode="External"/><Relationship Id="rId4" Type="http://schemas.openxmlformats.org/officeDocument/2006/relationships/hyperlink" Target="https://code.angularjs.org/1.0.2/docs/guide/directive" TargetMode="External"/><Relationship Id="rId5" Type="http://schemas.openxmlformats.org/officeDocument/2006/relationships/hyperlink" Target="https://code.angularjs.org/1.0.2/docs/guide/module" TargetMode="External"/><Relationship Id="rId6" Type="http://schemas.openxmlformats.org/officeDocument/2006/relationships/hyperlink" Target="https://code.angularjs.org/1.0.2/docs/api/AUTO.$injector" TargetMode="External"/><Relationship Id="rId7" Type="http://schemas.openxmlformats.org/officeDocument/2006/relationships/hyperlink" Target="https://code.angularjs.org/1.0.2/docs/api/ng.$compile" TargetMode="External"/><Relationship Id="rId8" Type="http://schemas.openxmlformats.org/officeDocument/2006/relationships/hyperlink" Target="https://code.angularjs.org/1.0.2/docs/api/ng.$rootScope" TargetMode="External"/><Relationship Id="rId9" Type="http://schemas.openxmlformats.org/officeDocument/2006/relationships/hyperlink" Target="https://code.angularjs.org/1.0.2/docs/api/ng.directive:ngInit" TargetMode="External"/><Relationship Id="rId10" Type="http://schemas.openxmlformats.org/officeDocument/2006/relationships/hyperlink" Target="https://code.angularjs.org/1.0.2/docs/guide/sco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346684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6000" dirty="0" err="1"/>
              <a:t>AngularJS</a:t>
            </a:r>
            <a:r>
              <a:rPr lang="en-GB" sz="6000" dirty="0"/>
              <a:t> </a:t>
            </a:r>
            <a:r>
              <a:rPr lang="en-GB" sz="6000" dirty="0" smtClean="0"/>
              <a:t>services</a:t>
            </a:r>
            <a:endParaRPr lang="en-GB" sz="6000" dirty="0"/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754" y="3627026"/>
            <a:ext cx="1959689" cy="139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923" y="0"/>
            <a:ext cx="4006077" cy="11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Controllers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30363"/>
            <a:ext cx="4040188" cy="29638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For memory and performance purposes, controllers are instantiated only when they are needed and discarded when they are not. That means that every time we switch a route or reload a view, the current controller gets cleaned up by Angular.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102225" y="1630363"/>
            <a:ext cx="4041775" cy="296386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Services provide a method for us to keep data around for the lifetime of the app and communicate across controllers in a consistent manner.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78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150938"/>
            <a:ext cx="4040188" cy="353524"/>
          </a:xfrm>
        </p:spPr>
        <p:txBody>
          <a:bodyPr/>
          <a:lstStyle/>
          <a:p>
            <a:r>
              <a:rPr lang="en-GB" dirty="0"/>
              <a:t>Registering a Service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102225" y="1150938"/>
            <a:ext cx="4041775" cy="481012"/>
          </a:xfrm>
        </p:spPr>
        <p:txBody>
          <a:bodyPr/>
          <a:lstStyle/>
          <a:p>
            <a:r>
              <a:rPr lang="en-GB" dirty="0"/>
              <a:t>Using Services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half" idx="4294967295"/>
          </p:nvPr>
        </p:nvSpPr>
        <p:spPr>
          <a:xfrm>
            <a:off x="4625243" y="1735623"/>
            <a:ext cx="4489450" cy="31623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script </a:t>
            </a:r>
            <a:r>
              <a:rPr lang="en-GB" sz="105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/angular.js"&gt;&lt;/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script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script </a:t>
            </a:r>
            <a:r>
              <a:rPr lang="en-GB" sz="105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/app.js"&gt;&lt;/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script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 </a:t>
            </a:r>
            <a:r>
              <a:rPr lang="en-GB" sz="105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rel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stylesheet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en-GB" sz="105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/bootstrap.css"&gt;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body </a:t>
            </a:r>
            <a:r>
              <a:rPr lang="en-GB" sz="105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ng-app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div </a:t>
            </a:r>
            <a:r>
              <a:rPr lang="en-GB" sz="105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ng-controller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MyCtrl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ul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05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ng-repeat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"user in users"&gt;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{{user}}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1050" dirty="0" err="1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ul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div </a:t>
            </a:r>
            <a:r>
              <a:rPr lang="en-GB" sz="105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"nested" </a:t>
            </a:r>
            <a:r>
              <a:rPr lang="en-GB" sz="105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ng-controller</a:t>
            </a:r>
            <a:r>
              <a:rPr lang="en-GB" sz="105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5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AnotherCtrl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First user: {{</a:t>
            </a:r>
            <a:r>
              <a:rPr lang="en-GB" sz="105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firstUser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}}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5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105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en-GB" sz="1050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105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39076" y="1735623"/>
            <a:ext cx="4351338" cy="3016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b="1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 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angular.module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[])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app.factory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UserService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1000" b="1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 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"Peter"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"Daniel"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"Nina"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all :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first :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users[</a:t>
            </a:r>
            <a:r>
              <a:rPr lang="en-GB" sz="1000" dirty="0">
                <a:solidFill>
                  <a:srgbClr val="004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app.controller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MyCtrl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$scope,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UserService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$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scope.users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UserService.all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app.controller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AnotherCtrl</a:t>
            </a:r>
            <a:r>
              <a:rPr lang="en-GB" sz="1000" dirty="0">
                <a:solidFill>
                  <a:srgbClr val="005C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1000" b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$scope,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UserService</a:t>
            </a:r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$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scope.firstUser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UserService.first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304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</a:t>
            </a:r>
            <a:r>
              <a:rPr lang="en-GB" sz="1000" dirty="0">
                <a:solidFill>
                  <a:srgbClr val="5C5C5C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GB" sz="1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6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14" y="1493718"/>
            <a:ext cx="4237942" cy="2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3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15308" y="1708150"/>
            <a:ext cx="4758417" cy="2779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20035" y="1708150"/>
            <a:ext cx="3892940" cy="2544763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In traditional software development, lower-level code was consumed by higher-level components to create more complex systems. This resulted in a close coupling of the different levels of code.</a:t>
            </a:r>
          </a:p>
          <a:p>
            <a:r>
              <a:rPr lang="en-GB" dirty="0"/>
              <a:t>By depending on the different levels on abstractions, this coupling has been largely reduced and code can be maintained </a:t>
            </a:r>
            <a:r>
              <a:rPr lang="en-GB" dirty="0" smtClean="0"/>
              <a:t>and reused </a:t>
            </a:r>
            <a:r>
              <a:rPr lang="en-GB" dirty="0"/>
              <a:t>in an easier way.</a:t>
            </a:r>
          </a:p>
        </p:txBody>
      </p:sp>
    </p:spTree>
    <p:extLst>
      <p:ext uri="{BB962C8B-B14F-4D97-AF65-F5344CB8AC3E}">
        <p14:creationId xmlns:p14="http://schemas.microsoft.com/office/powerpoint/2010/main" val="307088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pic>
        <p:nvPicPr>
          <p:cNvPr id="4100" name="Picture 4" descr="https://code.angularjs.org/1.0.2/docs/img/guide/concepts-startup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6726" y="1309458"/>
            <a:ext cx="4185226" cy="3557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639814" y="1899217"/>
            <a:ext cx="383442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&lt;!</a:t>
            </a:r>
            <a:r>
              <a:rPr lang="en-GB" sz="900" dirty="0" err="1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doctype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html&gt;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html </a:t>
            </a:r>
            <a:r>
              <a:rPr lang="en-GB" sz="9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ng-app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script </a:t>
            </a:r>
            <a:r>
              <a:rPr lang="en-GB" sz="9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"http://code.angularjs.org/angular-1.0.2.min.js"&gt;&lt;/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script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GB" sz="9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ng-</a:t>
            </a:r>
            <a:r>
              <a:rPr lang="en-GB" sz="90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name='World' "&gt;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Hello {{name}}!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tx1"/>
              </a:buClr>
              <a:buFont typeface="+mj-lt"/>
              <a:buAutoNum type="arabicPeriod"/>
            </a:pP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GB" sz="90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GB" sz="9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221734" y="1377511"/>
            <a:ext cx="4454525" cy="2638425"/>
          </a:xfrm>
        </p:spPr>
        <p:txBody>
          <a:bodyPr>
            <a:noAutofit/>
          </a:bodyPr>
          <a:lstStyle/>
          <a:p>
            <a:pPr marL="172800" indent="-172800">
              <a:buFont typeface="+mj-lt"/>
              <a:buAutoNum type="arabicPeriod"/>
            </a:pPr>
            <a:r>
              <a:rPr lang="en-US" altLang="en-US" sz="1050" dirty="0"/>
              <a:t>Browser loads the HTML and parses it into a DOM</a:t>
            </a:r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/>
              <a:t>Browser loads angular.js script</a:t>
            </a:r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/>
              <a:t>Angular waits for </a:t>
            </a:r>
            <a:r>
              <a:rPr lang="en-US" altLang="en-US" sz="1050" dirty="0" err="1"/>
              <a:t>DOMContentLoaded</a:t>
            </a:r>
            <a:r>
              <a:rPr lang="en-US" altLang="en-US" sz="1050" dirty="0"/>
              <a:t> event</a:t>
            </a:r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/>
              <a:t>Angular looks for </a:t>
            </a:r>
            <a:r>
              <a:rPr lang="en-US" altLang="en-US" sz="1050" dirty="0">
                <a:hlinkClick r:id="rId3"/>
              </a:rPr>
              <a:t>ng-app</a:t>
            </a:r>
            <a:r>
              <a:rPr lang="en-US" altLang="en-US" sz="1050" dirty="0"/>
              <a:t> </a:t>
            </a:r>
            <a:r>
              <a:rPr lang="en-US" altLang="en-US" sz="1050" dirty="0">
                <a:hlinkClick r:id="rId4"/>
              </a:rPr>
              <a:t>directive</a:t>
            </a:r>
            <a:r>
              <a:rPr lang="en-US" altLang="en-US" sz="1050" dirty="0"/>
              <a:t>, which designates application boundary</a:t>
            </a:r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>
                <a:hlinkClick r:id="rId5"/>
              </a:rPr>
              <a:t>Module</a:t>
            </a:r>
            <a:r>
              <a:rPr lang="en-US" altLang="en-US" sz="1050" dirty="0"/>
              <a:t> specified in </a:t>
            </a:r>
            <a:r>
              <a:rPr lang="en-US" altLang="en-US" sz="1050" dirty="0">
                <a:hlinkClick r:id="rId3"/>
              </a:rPr>
              <a:t>ng-app</a:t>
            </a:r>
            <a:r>
              <a:rPr lang="en-US" altLang="en-US" sz="1050" dirty="0"/>
              <a:t> (if any) is used to configure the </a:t>
            </a:r>
            <a:r>
              <a:rPr lang="en-US" altLang="en-US" sz="1050" dirty="0">
                <a:hlinkClick r:id="rId6"/>
              </a:rPr>
              <a:t>$injector</a:t>
            </a:r>
            <a:endParaRPr lang="en-US" altLang="en-US" sz="1050" dirty="0"/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>
                <a:hlinkClick r:id="rId6"/>
              </a:rPr>
              <a:t>$injector</a:t>
            </a:r>
            <a:r>
              <a:rPr lang="en-US" altLang="en-US" sz="1050" dirty="0"/>
              <a:t> is used to create the </a:t>
            </a:r>
            <a:r>
              <a:rPr lang="en-US" altLang="en-US" sz="1050" dirty="0">
                <a:hlinkClick r:id="rId7"/>
              </a:rPr>
              <a:t>$compile</a:t>
            </a:r>
            <a:r>
              <a:rPr lang="en-US" altLang="en-US" sz="1050" dirty="0"/>
              <a:t> service as well as </a:t>
            </a:r>
            <a:r>
              <a:rPr lang="en-US" altLang="en-US" sz="1050" dirty="0">
                <a:hlinkClick r:id="rId8"/>
              </a:rPr>
              <a:t>$</a:t>
            </a:r>
            <a:r>
              <a:rPr lang="en-US" altLang="en-US" sz="1050" dirty="0" err="1">
                <a:hlinkClick r:id="rId8"/>
              </a:rPr>
              <a:t>rootScope</a:t>
            </a:r>
            <a:endParaRPr lang="en-US" altLang="en-US" sz="1050" dirty="0"/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>
                <a:hlinkClick r:id="rId7"/>
              </a:rPr>
              <a:t>$compile</a:t>
            </a:r>
            <a:r>
              <a:rPr lang="en-US" altLang="en-US" sz="1050" dirty="0"/>
              <a:t> service is used to compile the DOM and link it with </a:t>
            </a:r>
            <a:r>
              <a:rPr lang="en-US" altLang="en-US" sz="1050" dirty="0">
                <a:hlinkClick r:id="rId8"/>
              </a:rPr>
              <a:t>$</a:t>
            </a:r>
            <a:r>
              <a:rPr lang="en-US" altLang="en-US" sz="1050" dirty="0" err="1">
                <a:hlinkClick r:id="rId8"/>
              </a:rPr>
              <a:t>rootScope</a:t>
            </a:r>
            <a:endParaRPr lang="en-US" altLang="en-US" sz="1050" dirty="0"/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>
                <a:hlinkClick r:id="rId9"/>
              </a:rPr>
              <a:t>ng-</a:t>
            </a:r>
            <a:r>
              <a:rPr lang="en-US" altLang="en-US" sz="1050" dirty="0" err="1">
                <a:hlinkClick r:id="rId9"/>
              </a:rPr>
              <a:t>init</a:t>
            </a:r>
            <a:r>
              <a:rPr lang="en-US" altLang="en-US" sz="1050" dirty="0"/>
              <a:t> </a:t>
            </a:r>
            <a:r>
              <a:rPr lang="en-US" altLang="en-US" sz="1050" dirty="0">
                <a:hlinkClick r:id="rId4"/>
              </a:rPr>
              <a:t>directive</a:t>
            </a:r>
            <a:r>
              <a:rPr lang="en-US" altLang="en-US" sz="1050" dirty="0"/>
              <a:t> assigns World to the </a:t>
            </a:r>
            <a:r>
              <a:rPr lang="en-US" altLang="en-US" sz="1050" dirty="0" err="1"/>
              <a:t>nameproperty</a:t>
            </a:r>
            <a:r>
              <a:rPr lang="en-US" altLang="en-US" sz="1050" dirty="0"/>
              <a:t> on the </a:t>
            </a:r>
            <a:r>
              <a:rPr lang="en-US" altLang="en-US" sz="1050" dirty="0">
                <a:hlinkClick r:id="rId10"/>
              </a:rPr>
              <a:t>scope</a:t>
            </a:r>
            <a:endParaRPr lang="en-US" altLang="en-US" sz="1050" dirty="0"/>
          </a:p>
          <a:p>
            <a:pPr marL="172800" indent="-172800">
              <a:buFont typeface="+mj-lt"/>
              <a:buAutoNum type="arabicPeriod"/>
            </a:pPr>
            <a:r>
              <a:rPr lang="en-US" altLang="en-US" sz="1050" dirty="0"/>
              <a:t>The {{name}} </a:t>
            </a:r>
            <a:r>
              <a:rPr lang="en-US" altLang="en-US" sz="1050" dirty="0">
                <a:hlinkClick r:id="rId11"/>
              </a:rPr>
              <a:t>interpolates</a:t>
            </a:r>
            <a:r>
              <a:rPr lang="en-US" altLang="en-US" sz="1050" dirty="0"/>
              <a:t> the expression to Hello World!</a:t>
            </a:r>
          </a:p>
        </p:txBody>
      </p:sp>
      <p:pic>
        <p:nvPicPr>
          <p:cNvPr id="4100" name="Picture 4" descr="https://code.angularjs.org/1.0.2/docs/img/guide/concepts-startup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7997" y="1377511"/>
            <a:ext cx="1967888" cy="167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4454834" y="3406569"/>
            <a:ext cx="4408268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indent="-171450">
              <a:buFont typeface="+mj-lt"/>
              <a:buAutoNum type="arabicPeriod"/>
            </a:pPr>
            <a:r>
              <a:rPr lang="en-GB" sz="825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&lt;!</a:t>
            </a:r>
            <a:r>
              <a:rPr lang="en-GB" sz="825" dirty="0" err="1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doctype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html&gt;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html </a:t>
            </a:r>
            <a:r>
              <a:rPr lang="en-GB" sz="825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ng-app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script </a:t>
            </a:r>
            <a:r>
              <a:rPr lang="en-GB" sz="825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src</a:t>
            </a:r>
            <a:r>
              <a:rPr lang="en-GB" sz="825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"http://code.angularjs.org/angular-1.0.2.min.js"&gt;&lt;/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script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&lt;/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body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 </a:t>
            </a:r>
            <a:r>
              <a:rPr lang="en-GB" sz="825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ng-</a:t>
            </a:r>
            <a:r>
              <a:rPr lang="en-GB" sz="825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init</a:t>
            </a:r>
            <a:r>
              <a:rPr lang="en-GB" sz="825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 name='World' "&gt;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Hello {{name}}!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&lt;/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&lt;/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body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171450" indent="-171450">
              <a:buFont typeface="+mj-lt"/>
              <a:buAutoNum type="arabicPeriod"/>
            </a:pPr>
            <a:r>
              <a:rPr lang="en-GB" sz="825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&lt;/</a:t>
            </a:r>
            <a:r>
              <a:rPr lang="en-GB" sz="825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html</a:t>
            </a:r>
            <a:r>
              <a:rPr lang="en-GB" sz="825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  <a:endParaRPr lang="en-GB" sz="825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5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njection order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1" y="1680132"/>
            <a:ext cx="5265540" cy="769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01" y="3145070"/>
            <a:ext cx="5235443" cy="7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47688" y="1312863"/>
            <a:ext cx="8596312" cy="2751137"/>
          </a:xfrm>
          <a:prstGeom prst="rect">
            <a:avLst/>
          </a:prstGeom>
        </p:spPr>
      </p:pic>
      <p:pic>
        <p:nvPicPr>
          <p:cNvPr id="6" name="Picture 2" descr="No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" y="42601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0719" y="4147040"/>
            <a:ext cx="8216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As a naming convention, </a:t>
            </a:r>
            <a:r>
              <a:rPr lang="en-GB" sz="1600" dirty="0" err="1"/>
              <a:t>Angular's</a:t>
            </a:r>
            <a:r>
              <a:rPr lang="en-GB" sz="1600" dirty="0"/>
              <a:t> built-in services, Scope methods and a few other Angular APIs have a $ prefix in front of the name.</a:t>
            </a:r>
          </a:p>
        </p:txBody>
      </p:sp>
    </p:spTree>
    <p:extLst>
      <p:ext uri="{BB962C8B-B14F-4D97-AF65-F5344CB8AC3E}">
        <p14:creationId xmlns:p14="http://schemas.microsoft.com/office/powerpoint/2010/main" val="64006099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655</Words>
  <Application>Microsoft Macintosh PowerPoint</Application>
  <PresentationFormat>On-screen Show (16:9)</PresentationFormat>
  <Paragraphs>90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biz</vt:lpstr>
      <vt:lpstr>AngularJS services</vt:lpstr>
      <vt:lpstr>Services</vt:lpstr>
      <vt:lpstr>Services</vt:lpstr>
      <vt:lpstr>Dependency injection</vt:lpstr>
      <vt:lpstr>Dependency injection</vt:lpstr>
      <vt:lpstr>Dependency injection</vt:lpstr>
      <vt:lpstr>Dependency injection</vt:lpstr>
      <vt:lpstr>Injection order</vt:lpstr>
      <vt:lpstr>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routing</dc:title>
  <cp:lastModifiedBy>Jianhua Yang</cp:lastModifiedBy>
  <cp:revision>11</cp:revision>
  <dcterms:modified xsi:type="dcterms:W3CDTF">2014-12-08T01:56:04Z</dcterms:modified>
</cp:coreProperties>
</file>