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23.xml" Type="http://schemas.openxmlformats.org/officeDocument/2006/relationships/slide" Id="rId29"/><Relationship Target="slides/slide43.xml" Type="http://schemas.openxmlformats.org/officeDocument/2006/relationships/slide" Id="rId4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1597819" x="685800"/>
            <a:ext cy="110251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2914650" x="1371600"/>
            <a:ext cy="131444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9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1217413" x="2874763"/>
            <a:ext cy="8229600" cx="339447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1371600" x="5463777"/>
            <a:ext cy="2057400" cx="43886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-609598" x="1272778"/>
            <a:ext cy="6019799" cx="43886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5" name="Shape 85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/>
        </p:nvSpPr>
        <p:spPr>
          <a:xfrm>
            <a:off y="0" x="0"/>
            <a:ext cy="11495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/>
        </p:nvSpPr>
        <p:spPr>
          <a:xfrm>
            <a:off y="0" x="0"/>
            <a:ext cy="1149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/>
        </p:nvSpPr>
        <p:spPr>
          <a:xfrm>
            <a:off y="0" x="0"/>
            <a:ext cy="11495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9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39447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3305176" x="722312"/>
            <a:ext cy="102155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180034" x="722312"/>
            <a:ext cy="112514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9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394472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200150" x="4648200"/>
            <a:ext cy="3394472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9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151334" x="457200"/>
            <a:ext cy="479821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1631155" x="457200"/>
            <a:ext cy="2963465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151334" x="4645026"/>
            <a:ext cy="479821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1631155" x="4645026"/>
            <a:ext cy="2963465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9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4786" x="457200"/>
            <a:ext cy="871538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04788" x="3575050"/>
            <a:ext cy="4389834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076325" x="457200"/>
            <a:ext cy="3518296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400"/>
            </a:lvl1pPr>
            <a:lvl2pPr rtl="0" indent="0" marL="457200">
              <a:spcBef>
                <a:spcPts val="0"/>
              </a:spcBef>
              <a:buFont typeface="Calibri"/>
              <a:buNone/>
              <a:defRPr sz="1200"/>
            </a:lvl2pPr>
            <a:lvl3pPr rtl="0" indent="0" marL="914400">
              <a:spcBef>
                <a:spcPts val="0"/>
              </a:spcBef>
              <a:buFont typeface="Calibri"/>
              <a:buNone/>
              <a:defRPr sz="1000"/>
            </a:lvl3pPr>
            <a:lvl4pPr rtl="0" indent="0" marL="1371600">
              <a:spcBef>
                <a:spcPts val="0"/>
              </a:spcBef>
              <a:buFont typeface="Calibri"/>
              <a:buNone/>
              <a:defRPr sz="900"/>
            </a:lvl4pPr>
            <a:lvl5pPr rtl="0" indent="0" marL="1828800">
              <a:spcBef>
                <a:spcPts val="0"/>
              </a:spcBef>
              <a:buFont typeface="Calibri"/>
              <a:buNone/>
              <a:defRPr sz="900"/>
            </a:lvl5pPr>
            <a:lvl6pPr rtl="0" indent="0" marL="2286000">
              <a:spcBef>
                <a:spcPts val="0"/>
              </a:spcBef>
              <a:buFont typeface="Calibri"/>
              <a:buNone/>
              <a:defRPr sz="900"/>
            </a:lvl6pPr>
            <a:lvl7pPr rtl="0" indent="0" marL="2743200">
              <a:spcBef>
                <a:spcPts val="0"/>
              </a:spcBef>
              <a:buFont typeface="Calibri"/>
              <a:buNone/>
              <a:defRPr sz="900"/>
            </a:lvl7pPr>
            <a:lvl8pPr rtl="0" indent="0" marL="3200400">
              <a:spcBef>
                <a:spcPts val="0"/>
              </a:spcBef>
              <a:buFont typeface="Calibri"/>
              <a:buNone/>
              <a:defRPr sz="900"/>
            </a:lvl8pPr>
            <a:lvl9pPr rtl="0" indent="0" marL="365760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600450" x="1792288"/>
            <a:ext cy="425053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459581" x="1792288"/>
            <a:ext cy="3086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025503" x="1792288"/>
            <a:ext cy="60364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400"/>
            </a:lvl1pPr>
            <a:lvl2pPr rtl="0" indent="0" marL="457200">
              <a:spcBef>
                <a:spcPts val="0"/>
              </a:spcBef>
              <a:buFont typeface="Calibri"/>
              <a:buNone/>
              <a:defRPr sz="1200"/>
            </a:lvl2pPr>
            <a:lvl3pPr rtl="0" indent="0" marL="914400">
              <a:spcBef>
                <a:spcPts val="0"/>
              </a:spcBef>
              <a:buFont typeface="Calibri"/>
              <a:buNone/>
              <a:defRPr sz="1000"/>
            </a:lvl3pPr>
            <a:lvl4pPr rtl="0" indent="0" marL="1371600">
              <a:spcBef>
                <a:spcPts val="0"/>
              </a:spcBef>
              <a:buFont typeface="Calibri"/>
              <a:buNone/>
              <a:defRPr sz="900"/>
            </a:lvl4pPr>
            <a:lvl5pPr rtl="0" indent="0" marL="1828800">
              <a:spcBef>
                <a:spcPts val="0"/>
              </a:spcBef>
              <a:buFont typeface="Calibri"/>
              <a:buNone/>
              <a:defRPr sz="900"/>
            </a:lvl5pPr>
            <a:lvl6pPr rtl="0" indent="0" marL="2286000">
              <a:spcBef>
                <a:spcPts val="0"/>
              </a:spcBef>
              <a:buFont typeface="Calibri"/>
              <a:buNone/>
              <a:defRPr sz="900"/>
            </a:lvl6pPr>
            <a:lvl7pPr rtl="0" indent="0" marL="2743200">
              <a:spcBef>
                <a:spcPts val="0"/>
              </a:spcBef>
              <a:buFont typeface="Calibri"/>
              <a:buNone/>
              <a:defRPr sz="900"/>
            </a:lvl7pPr>
            <a:lvl8pPr rtl="0" indent="0" marL="3200400">
              <a:spcBef>
                <a:spcPts val="0"/>
              </a:spcBef>
              <a:buFont typeface="Calibri"/>
              <a:buNone/>
              <a:defRPr sz="900"/>
            </a:lvl8pPr>
            <a:lvl9pPr rtl="0" indent="0" marL="365760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15.xml" Type="http://schemas.openxmlformats.org/officeDocument/2006/relationships/slideLayout" Id="rId4"/><Relationship Target="../slideLayouts/slideLayout14.xml" Type="http://schemas.openxmlformats.org/officeDocument/2006/relationships/slideLayout" Id="rId3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9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47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4767262" x="457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4767262" x="6553200"/>
            <a:ext cy="273843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0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7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7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7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3.jp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7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y="1867775" x="685800"/>
            <a:ext cy="1648800" cx="8118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-US"/>
              <a:t>Cloud Technologies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y="3627025" x="685800"/>
            <a:ext cy="774300" cx="532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Map-Reduce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27026" x="7092754"/>
            <a:ext cy="1398819" cx="195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2075" x="6880625"/>
            <a:ext cy="1229374" cx="2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Calling the View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curl -X POST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-H "Content-Type: application/json"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-d "@</a:t>
            </a: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temp.json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"  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http://127.0.0.1:5984/bookshop/</a:t>
            </a: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_temp_view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245850" x="457200"/>
            <a:ext cy="4803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"total_rows":2,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"offset":0,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"rows":[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"id":"</a:t>
            </a:r>
            <a:r>
              <a:rPr sz="1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9780586010808</a:t>
            </a: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",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"key":</a:t>
            </a:r>
            <a:r>
              <a:rPr sz="1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1960</a:t>
            </a: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"value":"</a:t>
            </a:r>
            <a:r>
              <a:rPr sz="1400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Foundation</a:t>
            </a: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"id":"</a:t>
            </a:r>
            <a:r>
              <a:rPr sz="1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9780951183526</a:t>
            </a: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",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"key":</a:t>
            </a:r>
            <a:r>
              <a:rPr sz="1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1990</a:t>
            </a: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"value":"</a:t>
            </a:r>
            <a:r>
              <a:rPr sz="1400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The Art of Creative Thinking</a:t>
            </a: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85100" x="4189025"/>
            <a:ext cy="1493999" cx="465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function(doc)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if (doc.type=='book')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emit(</a:t>
            </a:r>
            <a:r>
              <a:rPr sz="18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doc.published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800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doc.title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So What is a Map?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A list of rows sorted by the value of key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The id is added automatically and refers back to the document that created this row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The value is the data you’re looking for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5" x="457200"/>
            <a:ext cy="857400" cx="8535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Parameters forFiltering and Ordering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/>
              <a:t>Choosing a specific key: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.../bookshop/_temp_view?</a:t>
            </a:r>
            <a:r>
              <a:rPr sz="18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key=1990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Choosing a range: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.../bookshop/_temp_view?</a:t>
            </a:r>
            <a:r>
              <a:rPr sz="18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startkey=2000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sz="18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endkey=2013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/>
              <a:t>Sorting alphabetically: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.../bookshop/_temp_view?</a:t>
            </a:r>
            <a:r>
              <a:rPr sz="18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descending=false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/>
              <a:t>Retrieve complete doc (under ‘doc’ key):</a:t>
            </a:r>
          </a:p>
          <a:p>
            <a:pPr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.../bookshop/_temp_view?</a:t>
            </a:r>
            <a:r>
              <a:rPr sz="18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include_docs=true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Does a Key Exist?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function(doc)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if (doc.isbn)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emit(doc.isbn, doc);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for a Specific Value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function(doc)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if (doc.type =='book')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emit(doc.isbn, doc);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Working With Arrays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725699" cx="868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function(doc) 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if (doc.type=='book' &amp;&amp; doc.categories) 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for (category in doc.categories) 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 emit(doc.title, doc.categories[category]);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Arrays (Async)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function(doc)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if (doc.type=='book')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doc.categories.forEach(function(i)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 emit(i, doc.title);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})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Returning Multiple Values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64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3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function(doc){</a:t>
            </a:r>
          </a:p>
          <a:p>
            <a:pPr rtl="0" lvl="0">
              <a:spcBef>
                <a:spcPts val="0"/>
              </a:spcBef>
              <a:buNone/>
            </a:pPr>
            <a:r>
              <a:rPr sz="23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if (doc.type=='book') {</a:t>
            </a:r>
          </a:p>
          <a:p>
            <a:pPr rtl="0" lvl="0">
              <a:spcBef>
                <a:spcPts val="0"/>
              </a:spcBef>
              <a:buNone/>
            </a:pP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    var </a:t>
            </a:r>
            <a:r>
              <a:rPr sz="2300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sz="2300"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23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doc.title</a:t>
            </a: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300"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23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doc.author</a:t>
            </a: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rtl="0" lvl="0">
              <a:spcBef>
                <a:spcPts val="0"/>
              </a:spcBef>
              <a:buNone/>
            </a:pP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    emit(doc.published, </a:t>
            </a:r>
            <a:r>
              <a:rPr sz="2300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sz="2300" lang="en-US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rPr sz="23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sz="23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Reduce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Outcomes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Understand how map-reduce works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Develop and test using temporary views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Write maps and run on the CouchDB server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Write and run reduce functions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Create permanent views for production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What is a Reduce Function?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Produces aggregate results for a view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Passed a set of intermediate values (map)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Combines them to a single value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Input includes results emitted by the corresponding map function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Also results returned by the reduce function itself (rereduce)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 Simple Example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"map": "function(doc)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if (doc.type=='book')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emit(doc.published, 1);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}"</a:t>
            </a: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"reduce": "function(keys, values, rereduce)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return sum(values);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}"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Running the Map Function Only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Whilst developing the map-reduce functionality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Its good to be able to run only the map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.../bookshop/_temp_view?</a:t>
            </a: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reduce=false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Built-In Functions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There are three built-in reduce functions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_sum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-US"/>
              <a:t>_count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_stats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Applying a Built-In Reduce Function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"map": "function(doc)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if (doc.type=='book')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  doc.categories.forEach(function(i)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    emit(i, doc.title);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  })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}",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  "reduce" : "_count"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Results of a Count Reduce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"rows":[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 "key":null,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  "value":13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Grouping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By default the _count reduce returns the total record count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However we can group this by the key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.../bookshop/_temp_view?</a:t>
            </a: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group=true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y="170375" x="457200"/>
            <a:ext cy="4755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"rows":[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"key":"American fiction",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"value":1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"key":"Computers",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"value":6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"key":"Creative ability",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"value":1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Custom Reduce Functions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Sometimes you need to do more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You can build a custom reduce function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Written in JavaScript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US"/>
              <a:t>See next slide for an example...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 Custom Reduce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function(keys, values)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var output = new Array();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for (var i=0; i&lt;keys.length; i++)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var key = keys[i][0];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var val = values[i];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if (key in output)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output[key].push(val);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  output[key] = [val];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  return output;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Building Maps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Permanent Views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Permanent Views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You should only use temporary views for development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For production we should use a permanent view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This is saved as a design document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Added just like other documents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Special _id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Design Document Example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b="1" sz="140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sz="1400" lang="en-US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"_design/example"</a:t>
            </a: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b="1"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_rev</a:t>
            </a: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": "31-3ae2c268adcae02b01fb6e74849d58fc",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b="1" sz="140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"</a:t>
            </a:r>
            <a:r>
              <a:rPr b="1" sz="140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sz="140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1"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b="1" sz="1400" lang="en-US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"function(doc){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-US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             if (doc.type=='book') {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-US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               emit(doc.published, doc.title);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-US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             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-US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          }"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Features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The document has a document id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The document id must start with </a:t>
            </a:r>
            <a:r>
              <a:rPr lang="en-US" i="1"/>
              <a:t>_design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The </a:t>
            </a:r>
            <a:r>
              <a:rPr lang="en-US" i="1"/>
              <a:t>_rev</a:t>
            </a:r>
            <a:r>
              <a:rPr lang="en-US"/>
              <a:t> is only needed when updating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There is a dictionary containing multiple views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Each view has a </a:t>
            </a:r>
            <a:r>
              <a:rPr lang="en-US" i="1"/>
              <a:t>unique name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Calling a Permanent View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167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We need to use a specially structured URI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.../bookshop/_design/example/_view/foo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y="3637550" x="5078000"/>
            <a:ext cy="457200" cx="161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name of view</a:t>
            </a:r>
          </a:p>
        </p:txBody>
      </p:sp>
      <p:sp>
        <p:nvSpPr>
          <p:cNvPr id="307" name="Shape 307"/>
          <p:cNvSpPr/>
          <p:nvPr/>
        </p:nvSpPr>
        <p:spPr>
          <a:xfrm>
            <a:off y="2744100" x="6463700"/>
            <a:ext cy="1103125" cx="692875"/>
          </a:xfrm>
          <a:custGeom>
            <a:pathLst>
              <a:path w="27715" extrusionOk="0" h="44125">
                <a:moveTo>
                  <a:pt y="44125" x="0"/>
                </a:moveTo>
                <a:cubicBezTo>
                  <a:pt y="41329" x="3950"/>
                  <a:pt y="34704" x="19083"/>
                  <a:pt y="27350" x="23703"/>
                </a:cubicBezTo>
                <a:cubicBezTo>
                  <a:pt y="19995" x="28322"/>
                  <a:pt y="4558" x="27046"/>
                  <a:pt y="0" x="27715"/>
                </a:cubicBezTo>
              </a:path>
            </a:pathLst>
          </a:cu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308" name="Shape 308"/>
          <p:cNvSpPr txBox="1"/>
          <p:nvPr/>
        </p:nvSpPr>
        <p:spPr>
          <a:xfrm>
            <a:off y="3498225" x="2376875"/>
            <a:ext cy="457200" cx="161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-US">
                <a:solidFill>
                  <a:schemeClr val="accent3"/>
                </a:solidFill>
              </a:rPr>
              <a:t>document id</a:t>
            </a:r>
          </a:p>
        </p:txBody>
      </p:sp>
      <p:sp>
        <p:nvSpPr>
          <p:cNvPr id="309" name="Shape 309"/>
          <p:cNvSpPr/>
          <p:nvPr/>
        </p:nvSpPr>
        <p:spPr>
          <a:xfrm>
            <a:off y="2735000" x="3746950"/>
            <a:ext cy="939000" cx="1394850"/>
          </a:xfrm>
          <a:custGeom>
            <a:pathLst>
              <a:path w="55794" extrusionOk="0" h="37560">
                <a:moveTo>
                  <a:pt y="37560" x="0"/>
                </a:moveTo>
                <a:cubicBezTo>
                  <a:pt y="34825" x="7293"/>
                  <a:pt y="27410" x="34461"/>
                  <a:pt y="21150" x="43760"/>
                </a:cubicBezTo>
                <a:cubicBezTo>
                  <a:pt y="14890" x="53059"/>
                  <a:pt y="3525" x="53788"/>
                  <a:pt y="0" x="55794"/>
                </a:cubicBezTo>
              </a:path>
            </a:pathLst>
          </a:cu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Adding a Design Document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These are added just like normal documents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Use cURL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Linked Documents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https://wiki.apache.org/couchdb/Introduction_to_CouchDB_views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CouchDB Alternatives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MongoDB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http://www.mongodb.org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Redis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http://redis.io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Cassandra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http://cassandra.apache.org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02070" x="5439950"/>
            <a:ext cy="1066079" cx="19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92796" x="6843251"/>
            <a:ext cy="1556599" cx="17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559175" x="6172924"/>
            <a:ext cy="2028525" cx="12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Lab Exercises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Create temporary views to extract data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Use the parameters to filter and order results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Use the built-in reduce functions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Create a design document containing your temporary views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51349" x="6872750"/>
            <a:ext cy="2148973" cx="214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What is a Map?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A JavaScript function that takes a document as an argument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Emits key/value pairs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Key and value can be any JSON value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Run on every document in the database individually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The emitted data constructs an index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Bibliography</a:t>
            </a:r>
          </a:p>
        </p:txBody>
      </p:sp>
      <p:grpSp>
        <p:nvGrpSpPr>
          <p:cNvPr id="347" name="Shape 347"/>
          <p:cNvGrpSpPr/>
          <p:nvPr/>
        </p:nvGrpSpPr>
        <p:grpSpPr>
          <a:xfrm rot="-336067">
            <a:off y="1404719" x="1022849"/>
            <a:ext cy="3474211" cx="2658531"/>
            <a:chOff y="1404800" x="968100"/>
            <a:chExt cy="3474300" cx="2658600"/>
          </a:xfrm>
        </p:grpSpPr>
        <p:sp>
          <p:nvSpPr>
            <p:cNvPr id="348" name="Shape 348"/>
            <p:cNvSpPr/>
            <p:nvPr/>
          </p:nvSpPr>
          <p:spPr>
            <a:xfrm>
              <a:off y="1404800" x="968100"/>
              <a:ext cy="3474300" cx="26586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49" name="Shape 3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1450100" x="1010887"/>
              <a:ext cy="3383700" cx="257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Shape 350"/>
            <p:cNvSpPr/>
            <p:nvPr/>
          </p:nvSpPr>
          <p:spPr>
            <a:xfrm>
              <a:off y="4657700" x="1995275"/>
              <a:ext cy="176099" cx="75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 rot="449930">
            <a:off y="1404774" x="5462065"/>
            <a:ext cy="3474133" cx="2658472"/>
            <a:chOff y="1405010" x="5462224"/>
            <a:chExt cy="3474300" cx="2658600"/>
          </a:xfrm>
        </p:grpSpPr>
        <p:sp>
          <p:nvSpPr>
            <p:cNvPr id="352" name="Shape 352"/>
            <p:cNvSpPr/>
            <p:nvPr/>
          </p:nvSpPr>
          <p:spPr>
            <a:xfrm>
              <a:off y="1405010" x="5462224"/>
              <a:ext cy="3474300" cx="2658600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53" name="Shape 3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y="1454025" x="5507837"/>
              <a:ext cy="3375600" cx="2567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/>
              <a:t>http://sitr.us/2009/06/30/database-queries-the-couchdb-way.html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http://barkingiguana.com/2009/01/22/filtering-and-ordering-couchdb-view-results/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http://guide.couchdb.org/draft/cookbook.html#aggregate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http://blog.couchbase.com/understanding-grouplevel-view-queries-compound-keys</a:t>
            </a:r>
          </a:p>
          <a:p>
            <a:pPr>
              <a:spcBef>
                <a:spcPts val="0"/>
              </a:spcBef>
              <a:buNone/>
            </a:pPr>
            <a:r>
              <a:rPr sz="2400" lang="en-US"/>
              <a:t>http://blog.apokalyptik.com/2009/02/18/just-what-you-need-to-know-to-write-a-couchdb-view/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List of Books Using id as Key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http://127.0.0.1:5984/bookshop/_design/example/_view/foo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"_id": "_design/example",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2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"_rev": "5-97d9b3cda2a589c1ad6d9899d63f07a7",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"views":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"foo":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"map": "function(doc){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if (doc.type=='book')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emit(doc._id, doc)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Customising the Fields Returned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"_id": "_design/example",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sz="12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"_rev": "6-cdffd4a517e80b85bfbe3a970e5e3936",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"views":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"foo":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"map": "function(doc){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if (doc.type=='book')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var val = {title:doc.title, author:doc.author};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emit(doc._id, val);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Choosing a Different Key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"_id": "_design/example",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2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"_rev": "8-fedbb5a7ae27ce1a62c9742863073e65",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"views":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"foo":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"map": "function(doc){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if (doc.type=='book')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var val = {title:doc.title, author:doc.author};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emit(doc.published, val);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Working With Arrays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"_id": "_design/example",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1200" lang="en-US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"_rev": "15-8272c6260503ea2057537ed5ca6f602d",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"views":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"foo":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"map": "function(doc){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if (doc.type=='book' &amp;&amp; doc.categories)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for (category in doc.categories)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  emit(doc.title, doc.categories[category]);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Filtering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http://127.0.0.1:5984/bookshop/_design/example/_view/foo?key=2013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"_id": "_design/example",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"_rev": "31-3ae2c268adcae02b01fb6e74849d58fc",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"views":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"foo":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"map": "function(doc){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if (doc.type=='book') 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    emit(doc.published, doc.title);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    }"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Purpose of Maps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/>
              <a:t>Maps allow us to search and sort data in our database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We can retrieve and manipulate multiple documents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/>
              <a:t>Gives us the core RDBMS features: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/>
              <a:t>SELECT custom columns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/>
              <a:t>ORDER results by the key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en-US"/>
              <a:t>FILTER by specified key (value or range)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Testing Map Queries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Temporary views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Done via the special view _temp_view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Only good during </a:t>
            </a:r>
            <a:r>
              <a:rPr lang="en-US" i="1"/>
              <a:t>development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Computed each time they get called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Only effective on small numbers of documents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Design Document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A map function is written in JavaScript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But needs to be passed to the database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Passed using the REST API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Needs to be embedded in a JSON document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Called a </a:t>
            </a:r>
            <a:r>
              <a:rPr lang="en-US" i="1"/>
              <a:t>Design Document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Simple JSON Design Document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 "map": "</a:t>
            </a: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function(doc)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if (doc.type=='book')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emit(doc.published, doc.title);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How This Works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The function will get called for each document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The parameter is the document object</a:t>
            </a:r>
          </a:p>
          <a:p>
            <a:pPr rtl="0" lvl="0">
              <a:spcBef>
                <a:spcPts val="0"/>
              </a:spcBef>
              <a:buNone/>
            </a:pPr>
            <a:r>
              <a:rPr lang="en-US"/>
              <a:t>The function checks the document </a:t>
            </a:r>
            <a:r>
              <a:rPr lang="en-US" i="1"/>
              <a:t>type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The function can emit key/values to the map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