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 id="2147483680" r:id="rId2"/>
  </p:sldMasterIdLst>
  <p:notesMasterIdLst>
    <p:notesMasterId r:id="rId35"/>
  </p:notesMasterIdLst>
  <p:sldIdLst>
    <p:sldId id="281" r:id="rId3"/>
    <p:sldId id="282" r:id="rId4"/>
    <p:sldId id="258" r:id="rId5"/>
    <p:sldId id="259" r:id="rId6"/>
    <p:sldId id="265" r:id="rId7"/>
    <p:sldId id="267" r:id="rId8"/>
    <p:sldId id="268" r:id="rId9"/>
    <p:sldId id="264" r:id="rId10"/>
    <p:sldId id="272" r:id="rId11"/>
    <p:sldId id="288" r:id="rId12"/>
    <p:sldId id="289" r:id="rId13"/>
    <p:sldId id="300" r:id="rId14"/>
    <p:sldId id="292" r:id="rId15"/>
    <p:sldId id="293" r:id="rId16"/>
    <p:sldId id="270" r:id="rId17"/>
    <p:sldId id="283" r:id="rId18"/>
    <p:sldId id="301" r:id="rId19"/>
    <p:sldId id="284" r:id="rId20"/>
    <p:sldId id="287" r:id="rId21"/>
    <p:sldId id="286" r:id="rId22"/>
    <p:sldId id="274" r:id="rId23"/>
    <p:sldId id="294" r:id="rId24"/>
    <p:sldId id="271" r:id="rId25"/>
    <p:sldId id="277" r:id="rId26"/>
    <p:sldId id="278" r:id="rId27"/>
    <p:sldId id="279" r:id="rId28"/>
    <p:sldId id="263" r:id="rId29"/>
    <p:sldId id="295" r:id="rId30"/>
    <p:sldId id="296" r:id="rId31"/>
    <p:sldId id="297" r:id="rId32"/>
    <p:sldId id="298" r:id="rId33"/>
    <p:sldId id="29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6" autoAdjust="0"/>
    <p:restoredTop sz="99822" autoAdjust="0"/>
  </p:normalViewPr>
  <p:slideViewPr>
    <p:cSldViewPr snapToGrid="0">
      <p:cViewPr>
        <p:scale>
          <a:sx n="50" d="100"/>
          <a:sy n="50" d="100"/>
        </p:scale>
        <p:origin x="-1050"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1/21/2015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FB67D-933E-4C7E-84C9-16A828D4E077}" type="slidenum">
              <a:rPr lang="en-US">
                <a:solidFill>
                  <a:prstClr val="black"/>
                </a:solidFill>
              </a:rPr>
              <a:pPr/>
              <a:t>1</a:t>
            </a:fld>
            <a:endParaRPr lang="en-US">
              <a:solidFill>
                <a:prstClr val="black"/>
              </a:solidFill>
            </a:endParaRPr>
          </a:p>
        </p:txBody>
      </p:sp>
      <p:sp>
        <p:nvSpPr>
          <p:cNvPr id="406532" name="Rectangle 4"/>
          <p:cNvSpPr>
            <a:spLocks noGrp="1" noRot="1" noChangeAspect="1" noChangeArrowheads="1" noTextEdit="1"/>
          </p:cNvSpPr>
          <p:nvPr>
            <p:ph type="sldImg"/>
          </p:nvPr>
        </p:nvSpPr>
        <p:spPr>
          <a:xfrm>
            <a:off x="381000" y="685800"/>
            <a:ext cx="6096000" cy="3429000"/>
          </a:xfrm>
          <a:ln/>
        </p:spPr>
      </p:sp>
      <p:sp>
        <p:nvSpPr>
          <p:cNvPr id="40653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smtClean="0">
                <a:solidFill>
                  <a:srgbClr val="0000FF"/>
                </a:solidFill>
                <a:latin typeface="+mn-lt"/>
                <a:cs typeface="Times New Roman" pitchFamily="18" charset="0"/>
              </a:rPr>
              <a:t>Tuition hoc phi</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14</a:t>
            </a:fld>
            <a:endParaRPr lang="en-US" dirty="0"/>
          </a:p>
        </p:txBody>
      </p:sp>
    </p:spTree>
    <p:extLst>
      <p:ext uri="{BB962C8B-B14F-4D97-AF65-F5344CB8AC3E}">
        <p14:creationId xmlns:p14="http://schemas.microsoft.com/office/powerpoint/2010/main" val="414545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Ưu điểm</a:t>
            </a:r>
          </a:p>
          <a:p>
            <a:pPr lvl="1"/>
            <a:r>
              <a:rPr lang="vi-VN" smtClean="0"/>
              <a:t>Khi thay đổi cấu trúc dữ liệu thì không cần thay đổi mã nguồn của đối tượng khác</a:t>
            </a:r>
            <a:endParaRPr lang="en-US" smtClean="0"/>
          </a:p>
          <a:p>
            <a:pPr lvl="1"/>
            <a:r>
              <a:rPr lang="vi-VN" smtClean="0"/>
              <a:t>Có thể sử dụng </a:t>
            </a:r>
            <a:r>
              <a:rPr lang="en-US" smtClean="0"/>
              <a:t>lại </a:t>
            </a:r>
            <a:r>
              <a:rPr lang="vi-VN" smtClean="0"/>
              <a:t>mã nguồn, tiết kiệm tài nguyên</a:t>
            </a:r>
            <a:endParaRPr lang="en-US" smtClean="0"/>
          </a:p>
          <a:p>
            <a:pPr lvl="1"/>
            <a:r>
              <a:rPr lang="en-US" smtClean="0"/>
              <a:t>PP tiếp cận HĐT p</a:t>
            </a:r>
            <a:r>
              <a:rPr lang="vi-VN" smtClean="0"/>
              <a:t>hù hợp với các dự án phần mềm lớn, phức tạp</a:t>
            </a:r>
            <a:endParaRPr lang="en-US" smtClean="0"/>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15</a:t>
            </a:fld>
            <a:endParaRPr lang="en-US" dirty="0"/>
          </a:p>
        </p:txBody>
      </p:sp>
    </p:spTree>
    <p:extLst>
      <p:ext uri="{BB962C8B-B14F-4D97-AF65-F5344CB8AC3E}">
        <p14:creationId xmlns:p14="http://schemas.microsoft.com/office/powerpoint/2010/main" val="179449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Hoạt</a:t>
            </a:r>
            <a:r>
              <a:rPr lang="en-US" sz="1200" b="0" i="0" kern="1200" baseline="0" smtClean="0">
                <a:solidFill>
                  <a:schemeClr val="tx1"/>
                </a:solidFill>
                <a:effectLst/>
                <a:latin typeface="+mn-lt"/>
                <a:ea typeface="+mn-ea"/>
                <a:cs typeface="+mn-cs"/>
              </a:rPr>
              <a:t> động 1: Hãy nêu 1 món đồ dùng trong nhà và mô tả cách sử dụng nó (vd/TV, máy giặt, laptop,…). Sau đó thử mô tả các thành phần bên trong của món đồ này cũng như mô tả chi tiết kỹ thuật làm nó hoạt động.</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1 ví dụ cụ thể như sau: khi bạn mở TV, bạn chỉ cần bấm vào nút “On”. Thực ra đó chỉ là cái nút bình thường như bao nút khác. Nó chỉ khác khi nhấn vào sẽ kích hoạt chức năng của TV để TV hoạt động. Việc TV nó làm những thao tác gì bên trong bạn không hề biết, chỉ biết ấn nút là nó hiện lên.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Feedback:</a:t>
            </a:r>
            <a:r>
              <a:rPr lang="en-US" sz="1200" b="0" i="0" kern="1200" baseline="0" smtClean="0">
                <a:solidFill>
                  <a:schemeClr val="tx1"/>
                </a:solidFill>
                <a:effectLst/>
                <a:latin typeface="+mn-lt"/>
                <a:ea typeface="+mn-ea"/>
                <a:cs typeface="+mn-cs"/>
              </a:rPr>
              <a:t> Mô tả cách vận hành dễ hơn mô tả chi tiết chính xác làm sao nó hoạt động. Và hầu như mọi người thậm chí ko biết có những thành phần gì bên trong UD – những UD mà con người sd hàng ngày.</a:t>
            </a:r>
          </a:p>
          <a:p>
            <a:r>
              <a:rPr lang="en-US" sz="1200" b="1" i="0" kern="1200" baseline="0" smtClean="0">
                <a:solidFill>
                  <a:schemeClr val="tx1"/>
                </a:solidFill>
                <a:effectLst/>
                <a:latin typeface="+mn-lt"/>
                <a:ea typeface="+mn-ea"/>
                <a:cs typeface="+mn-cs"/>
              </a:rPr>
              <a:t>Người dùng ko cần biết chi tiết kỹ thuật bên trong, vd/ ko cần biết công tắc đèn và dây nối với nhau ra sao nhưng ngta vẫn biết cách tắt mở đèn trong nhà mình và cả nhà mới vào lần đầu.</a:t>
            </a:r>
            <a:endParaRPr lang="en-US" sz="1200" b="1" i="0" kern="1200" smtClean="0">
              <a:solidFill>
                <a:schemeClr val="tx1"/>
              </a:solidFill>
              <a:effectLst/>
              <a:latin typeface="+mn-lt"/>
              <a:ea typeface="+mn-ea"/>
              <a:cs typeface="+mn-cs"/>
            </a:endParaRPr>
          </a:p>
          <a:p>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16</a:t>
            </a:fld>
            <a:endParaRPr lang="en-US" dirty="0"/>
          </a:p>
        </p:txBody>
      </p:sp>
    </p:spTree>
    <p:extLst>
      <p:ext uri="{BB962C8B-B14F-4D97-AF65-F5344CB8AC3E}">
        <p14:creationId xmlns:p14="http://schemas.microsoft.com/office/powerpoint/2010/main" val="240901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Hoạt</a:t>
            </a:r>
            <a:r>
              <a:rPr lang="en-US" sz="1200" b="1" i="0" kern="1200" baseline="0" smtClean="0">
                <a:solidFill>
                  <a:schemeClr val="tx1"/>
                </a:solidFill>
                <a:effectLst/>
                <a:latin typeface="+mn-lt"/>
                <a:ea typeface="+mn-ea"/>
                <a:cs typeface="+mn-cs"/>
              </a:rPr>
              <a:t> động 2: Bạn và bạn của bạn đổi nhà cho nhau trong 1 tuần. Hãy list ra 3 thứ cần thiết về nhà của bạn mà bạn muốn cho bạn của bạn biết. Sau đó list ra 3 thứ chi tiết trong nhà mà bạn thấy không cần thiết để nói.</a:t>
            </a:r>
          </a:p>
          <a:p>
            <a:r>
              <a:rPr lang="en-US" sz="1200" b="1" i="0" kern="1200" baseline="0" smtClean="0">
                <a:solidFill>
                  <a:schemeClr val="tx1"/>
                </a:solidFill>
                <a:effectLst/>
                <a:latin typeface="+mn-lt"/>
                <a:ea typeface="+mn-ea"/>
                <a:cs typeface="+mn-cs"/>
              </a:rPr>
              <a:t>Feedback: </a:t>
            </a:r>
          </a:p>
          <a:p>
            <a:r>
              <a:rPr lang="en-US" sz="1200" b="1" i="0" kern="1200" baseline="0" smtClean="0">
                <a:solidFill>
                  <a:schemeClr val="tx1"/>
                </a:solidFill>
                <a:effectLst/>
                <a:latin typeface="+mn-lt"/>
                <a:ea typeface="+mn-ea"/>
                <a:cs typeface="+mn-cs"/>
              </a:rPr>
              <a:t>Có thể 3 thứ cần: địa chỉ nhà, ds các phòng và công năng (vd/ số phòng ngủ), cách mở cửa vào nhà (chìa khóa nào hoặc password), cách tắt chuông báo động…</a:t>
            </a:r>
          </a:p>
          <a:p>
            <a:r>
              <a:rPr lang="en-US" sz="1200" b="1" i="0" kern="1200" baseline="0" smtClean="0">
                <a:solidFill>
                  <a:schemeClr val="tx1"/>
                </a:solidFill>
                <a:effectLst/>
                <a:latin typeface="+mn-lt"/>
                <a:ea typeface="+mn-ea"/>
                <a:cs typeface="+mn-cs"/>
              </a:rPr>
              <a:t>Ko cần nói chi tiết ko cần thiết: vd/ màu tường, ghế… tránh làm quá tải thông tin</a:t>
            </a:r>
          </a:p>
          <a:p>
            <a:r>
              <a:rPr lang="en-US" sz="1200" b="1" i="0" kern="1200" baseline="0" smtClean="0">
                <a:solidFill>
                  <a:schemeClr val="tx1"/>
                </a:solidFill>
                <a:effectLst/>
                <a:latin typeface="+mn-lt"/>
                <a:ea typeface="+mn-ea"/>
                <a:cs typeface="+mn-cs"/>
                <a:sym typeface="Wingdings" pitchFamily="2" charset="2"/>
              </a:rPr>
              <a:t> Vậy TÍNH TRỪU TƯỢNG cho phép chúng ta xét những chi tiết mức cao quan trọng về ngôi nhà (vd/dchỉ), ko lún sâu vào chi tiết.</a:t>
            </a:r>
            <a:endParaRPr lang="en-US" sz="1200" b="1" i="0" kern="1200" baseline="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Một ví dụ khác, ta có 3 hình sau: hình chữ  nhật, hình </a:t>
            </a:r>
            <a:r>
              <a:rPr lang="en-US" sz="1200" b="0" i="0" kern="1200" smtClean="0">
                <a:solidFill>
                  <a:schemeClr val="tx1"/>
                </a:solidFill>
                <a:effectLst/>
                <a:latin typeface="+mn-lt"/>
                <a:ea typeface="+mn-ea"/>
                <a:cs typeface="+mn-cs"/>
              </a:rPr>
              <a:t>tròn</a:t>
            </a:r>
            <a:r>
              <a:rPr lang="vi-VN" sz="1200" b="0" i="0" kern="1200" smtClean="0">
                <a:solidFill>
                  <a:schemeClr val="tx1"/>
                </a:solidFill>
                <a:effectLst/>
                <a:latin typeface="+mn-lt"/>
                <a:ea typeface="+mn-ea"/>
                <a:cs typeface="+mn-cs"/>
              </a:rPr>
              <a:t>, hình tam giác, cả 3 đều có diện tích nhưng công thức tính của chúng hoàn toàn khác nhau. Như vậy trong OOP, ta sẽ có 1 lớp trừu tượng là hình học (class hinh), trong class này có phương tính tính</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diện tích nhưng không ghi công thức tính (</a:t>
            </a:r>
            <a:r>
              <a:rPr lang="vi-VN" sz="1200" b="1" i="0" kern="1200" smtClean="0">
                <a:solidFill>
                  <a:schemeClr val="tx1"/>
                </a:solidFill>
                <a:effectLst/>
                <a:latin typeface="+mn-lt"/>
                <a:ea typeface="+mn-ea"/>
                <a:cs typeface="+mn-cs"/>
              </a:rPr>
              <a:t>trừu tượng là đây</a:t>
            </a:r>
            <a:r>
              <a:rPr lang="vi-VN" sz="1200" b="0" i="0" kern="1200" smtClean="0">
                <a:solidFill>
                  <a:schemeClr val="tx1"/>
                </a:solidFill>
                <a:effectLst/>
                <a:latin typeface="+mn-lt"/>
                <a:ea typeface="+mn-ea"/>
                <a:cs typeface="+mn-cs"/>
              </a:rPr>
              <a:t>). Ta sẽ hiện thức 3 hình trên (tức kế thừa từ lớp hình) và viết các công thức tính tương ứng cho mỗi hình.</a:t>
            </a:r>
            <a:endParaRPr lang="en-US" sz="1200" b="1" i="0" kern="1200" smtClean="0">
              <a:solidFill>
                <a:schemeClr val="tx1"/>
              </a:solidFill>
              <a:effectLst/>
              <a:latin typeface="+mn-lt"/>
              <a:ea typeface="+mn-ea"/>
              <a:cs typeface="+mn-cs"/>
            </a:endParaRPr>
          </a:p>
          <a:p>
            <a:r>
              <a:rPr lang="vi-VN" sz="1200" b="0" i="1" kern="1200" smtClean="0">
                <a:solidFill>
                  <a:schemeClr val="tx1"/>
                </a:solidFill>
                <a:effectLst/>
                <a:latin typeface="+mn-lt"/>
                <a:ea typeface="+mn-ea"/>
                <a:cs typeface="+mn-cs"/>
              </a:rPr>
              <a:t>Trừu tượng được sử dụng để quản lý</a:t>
            </a:r>
            <a:r>
              <a:rPr lang="en-US" sz="1200" b="0" i="1" kern="1200" smtClean="0">
                <a:solidFill>
                  <a:schemeClr val="tx1"/>
                </a:solidFill>
                <a:effectLst/>
                <a:latin typeface="+mn-lt"/>
                <a:ea typeface="+mn-ea"/>
                <a:cs typeface="+mn-cs"/>
              </a:rPr>
              <a:t> sự</a:t>
            </a:r>
            <a:r>
              <a:rPr lang="vi-VN" sz="1200" b="0" i="1" kern="1200" smtClean="0">
                <a:solidFill>
                  <a:schemeClr val="tx1"/>
                </a:solidFill>
                <a:effectLst/>
                <a:latin typeface="+mn-lt"/>
                <a:ea typeface="+mn-ea"/>
                <a:cs typeface="+mn-cs"/>
              </a:rPr>
              <a:t> phức tạp. Các nhà phát triển phần mềm sử dụng trừu tượng để phân </a:t>
            </a:r>
            <a:r>
              <a:rPr lang="en-US" sz="1200" b="0" i="1" kern="1200" smtClean="0">
                <a:solidFill>
                  <a:schemeClr val="tx1"/>
                </a:solidFill>
                <a:effectLst/>
                <a:latin typeface="+mn-lt"/>
                <a:ea typeface="+mn-ea"/>
                <a:cs typeface="+mn-cs"/>
              </a:rPr>
              <a:t>rã</a:t>
            </a:r>
            <a:r>
              <a:rPr lang="en-US" sz="1200" b="0" i="1" kern="1200" baseline="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các hệ thống phức tạp thành những thành phần nhỏ hơn. </a:t>
            </a:r>
            <a:r>
              <a:rPr lang="en-US" sz="1200" b="0" i="1" kern="1200" smtClean="0">
                <a:solidFill>
                  <a:schemeClr val="tx1"/>
                </a:solidFill>
                <a:effectLst/>
                <a:latin typeface="+mn-lt"/>
                <a:ea typeface="+mn-ea"/>
                <a:cs typeface="+mn-cs"/>
              </a:rPr>
              <a:t>Vì</a:t>
            </a:r>
            <a:r>
              <a:rPr lang="en-US" sz="1200" b="0" i="1" kern="1200" baseline="0" smtClean="0">
                <a:solidFill>
                  <a:schemeClr val="tx1"/>
                </a:solidFill>
                <a:effectLst/>
                <a:latin typeface="+mn-lt"/>
                <a:ea typeface="+mn-ea"/>
                <a:cs typeface="+mn-cs"/>
              </a:rPr>
              <a:t> sự phát triển sau này</a:t>
            </a:r>
            <a:r>
              <a:rPr lang="vi-VN" sz="1200" b="0" i="1" kern="1200" smtClean="0">
                <a:solidFill>
                  <a:schemeClr val="tx1"/>
                </a:solidFill>
                <a:effectLst/>
                <a:latin typeface="+mn-lt"/>
                <a:ea typeface="+mn-ea"/>
                <a:cs typeface="+mn-cs"/>
              </a:rPr>
              <a:t>, lập trình viên biết các </a:t>
            </a:r>
            <a:r>
              <a:rPr lang="en-US" sz="1200" b="0" i="1" kern="1200" smtClean="0">
                <a:solidFill>
                  <a:schemeClr val="tx1"/>
                </a:solidFill>
                <a:effectLst/>
                <a:latin typeface="+mn-lt"/>
                <a:ea typeface="+mn-ea"/>
                <a:cs typeface="+mn-cs"/>
              </a:rPr>
              <a:t>tính</a:t>
            </a:r>
            <a:r>
              <a:rPr lang="en-US" sz="1200" b="0" i="1" kern="1200" baseline="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năng họ có thể </a:t>
            </a:r>
            <a:r>
              <a:rPr lang="en-US" sz="1200" b="0" i="1" kern="1200" smtClean="0">
                <a:solidFill>
                  <a:schemeClr val="tx1"/>
                </a:solidFill>
                <a:effectLst/>
                <a:latin typeface="+mn-lt"/>
                <a:ea typeface="+mn-ea"/>
                <a:cs typeface="+mn-cs"/>
              </a:rPr>
              <a:t>sử</a:t>
            </a:r>
            <a:r>
              <a:rPr lang="en-US" sz="1200" b="0" i="1" kern="1200" baseline="0" smtClean="0">
                <a:solidFill>
                  <a:schemeClr val="tx1"/>
                </a:solidFill>
                <a:effectLst/>
                <a:latin typeface="+mn-lt"/>
                <a:ea typeface="+mn-ea"/>
                <a:cs typeface="+mn-cs"/>
              </a:rPr>
              <a:t> dụng </a:t>
            </a:r>
            <a:r>
              <a:rPr lang="vi-VN" sz="1200" b="0" i="1" kern="1200" smtClean="0">
                <a:solidFill>
                  <a:schemeClr val="tx1"/>
                </a:solidFill>
                <a:effectLst/>
                <a:latin typeface="+mn-lt"/>
                <a:ea typeface="+mn-ea"/>
                <a:cs typeface="+mn-cs"/>
              </a:rPr>
              <a:t>từ hệ thống con chưa phát triển. Do đó, các lập trình viên không </a:t>
            </a:r>
            <a:r>
              <a:rPr lang="en-US" sz="1200" b="0" i="1" kern="1200" smtClean="0">
                <a:solidFill>
                  <a:schemeClr val="tx1"/>
                </a:solidFill>
                <a:effectLst/>
                <a:latin typeface="+mn-lt"/>
                <a:ea typeface="+mn-ea"/>
                <a:cs typeface="+mn-cs"/>
              </a:rPr>
              <a:t>đặt</a:t>
            </a:r>
            <a:r>
              <a:rPr lang="en-US" sz="1200" b="0" i="1" kern="1200" baseline="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nặng </a:t>
            </a:r>
            <a:r>
              <a:rPr lang="en-US" sz="1200" b="0" i="1" kern="1200" smtClean="0">
                <a:solidFill>
                  <a:schemeClr val="tx1"/>
                </a:solidFill>
                <a:effectLst/>
                <a:latin typeface="+mn-lt"/>
                <a:ea typeface="+mn-ea"/>
                <a:cs typeface="+mn-cs"/>
              </a:rPr>
              <a:t>việc</a:t>
            </a:r>
            <a:r>
              <a:rPr lang="en-US" sz="1200" b="0" i="1" kern="1200" baseline="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xem xét </a:t>
            </a:r>
            <a:r>
              <a:rPr lang="en-US" sz="1200" b="0" i="1" kern="1200" smtClean="0">
                <a:solidFill>
                  <a:schemeClr val="tx1"/>
                </a:solidFill>
                <a:effectLst/>
                <a:latin typeface="+mn-lt"/>
                <a:ea typeface="+mn-ea"/>
                <a:cs typeface="+mn-cs"/>
              </a:rPr>
              <a:t>cách</a:t>
            </a:r>
            <a:r>
              <a:rPr lang="en-US" sz="1200" b="0" i="1" kern="1200" baseline="0" smtClean="0">
                <a:solidFill>
                  <a:schemeClr val="tx1"/>
                </a:solidFill>
                <a:effectLst/>
                <a:latin typeface="+mn-lt"/>
                <a:ea typeface="+mn-ea"/>
                <a:cs typeface="+mn-cs"/>
              </a:rPr>
              <a:t> hiện thực</a:t>
            </a:r>
            <a:r>
              <a:rPr lang="vi-VN" sz="1200" b="0" i="1" kern="1200" smtClean="0">
                <a:solidFill>
                  <a:schemeClr val="tx1"/>
                </a:solidFill>
                <a:effectLst/>
                <a:latin typeface="+mn-lt"/>
                <a:ea typeface="+mn-ea"/>
                <a:cs typeface="+mn-cs"/>
              </a:rPr>
              <a:t> subsystesm sau sẽ ảnh hưởng đến thiết kế của </a:t>
            </a:r>
            <a:r>
              <a:rPr lang="en-US" sz="1200" b="0" i="1" kern="1200" smtClean="0">
                <a:solidFill>
                  <a:schemeClr val="tx1"/>
                </a:solidFill>
                <a:effectLst/>
                <a:latin typeface="+mn-lt"/>
                <a:ea typeface="+mn-ea"/>
                <a:cs typeface="+mn-cs"/>
              </a:rPr>
              <a:t>hệ thống</a:t>
            </a:r>
            <a:r>
              <a:rPr lang="en-US" sz="1200" b="0" i="1" kern="1200" baseline="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phát triển trước đó.</a:t>
            </a:r>
            <a:endParaRPr lang="en-US" sz="1200" b="0" i="1"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17</a:t>
            </a:fld>
            <a:endParaRPr lang="en-US" dirty="0"/>
          </a:p>
        </p:txBody>
      </p:sp>
    </p:spTree>
    <p:extLst>
      <p:ext uri="{BB962C8B-B14F-4D97-AF65-F5344CB8AC3E}">
        <p14:creationId xmlns:p14="http://schemas.microsoft.com/office/powerpoint/2010/main" val="3369996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It is also called "information hiding"</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Nhóm những gì có liên quan với nhau vào làm một</a:t>
            </a:r>
            <a:r>
              <a:rPr lang="en-US" baseline="0" smtClean="0"/>
              <a:t> </a:t>
            </a:r>
            <a:r>
              <a:rPr lang="en-US" b="1" smtClean="0"/>
              <a:t>để sau này có thể dùng một cái tên để gọi đến</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Encapsulation </a:t>
            </a:r>
            <a:r>
              <a:rPr lang="vi-VN" b="1" smtClean="0"/>
              <a:t>đượ</a:t>
            </a:r>
            <a:r>
              <a:rPr lang="en-US" b="1" smtClean="0"/>
              <a:t>c sd như</a:t>
            </a:r>
            <a:r>
              <a:rPr lang="en-US" b="1" baseline="0" smtClean="0"/>
              <a:t> là 1 phần của </a:t>
            </a:r>
            <a:r>
              <a:rPr lang="en-US" b="1" smtClean="0"/>
              <a:t>Abstraction.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Encapsulation liên</a:t>
            </a:r>
            <a:r>
              <a:rPr lang="en-US" b="1" baseline="0" smtClean="0"/>
              <a:t> quan </a:t>
            </a:r>
            <a:r>
              <a:rPr lang="vi-VN" b="1" smtClean="0"/>
              <a:t>đến trạng</a:t>
            </a:r>
            <a:r>
              <a:rPr lang="en-US" b="1" smtClean="0"/>
              <a:t> thái</a:t>
            </a:r>
            <a:r>
              <a:rPr lang="vi-VN" b="1" smtClean="0"/>
              <a:t> của các đối tượng - đối tượng gói </a:t>
            </a:r>
            <a:r>
              <a:rPr lang="en-US" b="1" smtClean="0"/>
              <a:t>trạng</a:t>
            </a:r>
            <a:r>
              <a:rPr lang="en-US" b="1" baseline="0" smtClean="0"/>
              <a:t> thái của nó</a:t>
            </a:r>
            <a:r>
              <a:rPr lang="vi-VN" b="1" smtClean="0"/>
              <a:t> và </a:t>
            </a:r>
            <a:r>
              <a:rPr lang="en-US" b="1" smtClean="0"/>
              <a:t>giấu</a:t>
            </a:r>
            <a:r>
              <a:rPr lang="en-US" b="1" baseline="0" smtClean="0"/>
              <a:t> nó không cho</a:t>
            </a:r>
            <a:r>
              <a:rPr lang="vi-VN" b="1" smtClean="0"/>
              <a:t> bên ngoài</a:t>
            </a:r>
            <a:r>
              <a:rPr lang="en-US" b="1" smtClean="0"/>
              <a:t> nhìn</a:t>
            </a:r>
            <a:r>
              <a:rPr lang="en-US" b="1" baseline="0" smtClean="0"/>
              <a:t> thấy</a:t>
            </a:r>
            <a:r>
              <a:rPr lang="vi-VN" b="1" smtClean="0"/>
              <a:t>; người sử dụng bên ngoài </a:t>
            </a:r>
            <a:r>
              <a:rPr lang="en-US" b="1" smtClean="0"/>
              <a:t>l</a:t>
            </a:r>
            <a:r>
              <a:rPr lang="vi-VN" b="1" smtClean="0"/>
              <a:t>ớp tương tác với </a:t>
            </a:r>
            <a:r>
              <a:rPr lang="en-US" b="1" smtClean="0"/>
              <a:t>chúng</a:t>
            </a:r>
            <a:r>
              <a:rPr lang="vi-VN" b="1" smtClean="0"/>
              <a:t> thông qua</a:t>
            </a:r>
            <a:r>
              <a:rPr lang="en-US" b="1" smtClean="0"/>
              <a:t> các</a:t>
            </a:r>
            <a:r>
              <a:rPr lang="vi-VN" b="1" smtClean="0"/>
              <a:t> phương </a:t>
            </a:r>
            <a:r>
              <a:rPr lang="en-US" b="1" smtClean="0"/>
              <a:t>thức</a:t>
            </a:r>
            <a:r>
              <a:rPr lang="en-US" b="1" baseline="0" smtClean="0"/>
              <a:t> </a:t>
            </a:r>
            <a:r>
              <a:rPr lang="vi-VN" b="1" smtClean="0"/>
              <a:t>của nó, không thể truy cập trực tiếp. </a:t>
            </a:r>
            <a:endParaRPr lang="en-US" b="1"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smtClean="0"/>
              <a:t>Encapsulation is a strategy used as part of abstraction. Encapsulation refers to the state of objects - objects encapsulate their state and hide it from the outside; outside users of the class interact with it through its methods, but cannot access the classes state directly. So the class abstracts away the implementation details related to its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Abstraction </a:t>
            </a:r>
            <a:r>
              <a:rPr lang="vi-VN" b="1" smtClean="0"/>
              <a:t>là một thuật ngữ chung chung hơn</a:t>
            </a:r>
            <a:r>
              <a:rPr lang="vi-VN" b="0" smtClean="0"/>
              <a:t>, nó cũng có thể đạt được bằng (trong số những người khác) subclassing. Ví dụ, danh sách lớp trong thư viện chuẩn là một sự trừu tượng cho một chuỗi các mặt hàng, lập chỉ mục bởi vị trí của họ, ví dụ cụ thể của một List là một ArrayList hoặc một LinkedList. Mã số đó tương tác với một danh sách tóm tắt qua những chi tiết trong đó loại một danh sách đó được sử dụng.</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Abstraction is a more generic term, it can also be achieved by (amongst others) subclassing. For example, the class List in the standard library is an abstraction for a sequence of items, indexed by their position, concrete examples of a List are an ArrayList or a LinkedList. Code that interacts with a List abstracts over the detail of which kind of a list it is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Abstraction is often not possible without hiding underlying state by encapsulation - if a class exposes its internal state, it can't change its inner workings, and thus cannot be abstracted.</a:t>
            </a:r>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18</a:t>
            </a:fld>
            <a:endParaRPr lang="en-US" dirty="0"/>
          </a:p>
        </p:txBody>
      </p:sp>
    </p:spTree>
    <p:extLst>
      <p:ext uri="{BB962C8B-B14F-4D97-AF65-F5344CB8AC3E}">
        <p14:creationId xmlns:p14="http://schemas.microsoft.com/office/powerpoint/2010/main" val="34660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US" sz="1200" b="0" smtClean="0"/>
              <a:t>– Tính chất này cho phép xây dựng những lớp mới dựa trên những lớp sẵn có (lớp Con kế thừa lớp Cha) </a:t>
            </a:r>
          </a:p>
          <a:p>
            <a:pPr>
              <a:buFont typeface="Wingdings" pitchFamily="2" charset="2"/>
              <a:buNone/>
            </a:pPr>
            <a:r>
              <a:rPr lang="en-US" sz="1200" b="0" smtClean="0"/>
              <a:t>– Lớp  Con  có  khả  năng bổ  sung,  mở  rộng những  tính  năng mới dựa trên những phần sẵn có ở lớp Cha </a:t>
            </a:r>
          </a:p>
          <a:p>
            <a:pPr>
              <a:buFont typeface="Wingdings" pitchFamily="2" charset="2"/>
              <a:buNone/>
            </a:pPr>
            <a:r>
              <a:rPr lang="en-US" sz="1200" b="0" smtClean="0"/>
              <a:t>Ví dụ: </a:t>
            </a:r>
          </a:p>
          <a:p>
            <a:pPr>
              <a:buFont typeface="Wingdings" pitchFamily="2" charset="2"/>
              <a:buNone/>
            </a:pPr>
            <a:r>
              <a:rPr lang="en-US" sz="1200" b="0" smtClean="0"/>
              <a:t>Lớp NhanVien mô tả thông tin chung của nhân viên</a:t>
            </a:r>
          </a:p>
          <a:p>
            <a:pPr>
              <a:buFont typeface="Wingdings" pitchFamily="2" charset="2"/>
              <a:buNone/>
            </a:pPr>
            <a:r>
              <a:rPr lang="en-US" sz="1200" b="0" smtClean="0"/>
              <a:t>Lớp NhanVien_VanPhong: nhân viên văn phòng cũng là một nhân viên và kế thừa từ lớp NhanVien, và có thêm những thông tin đặc trưng của nhân viên văn phòng </a:t>
            </a:r>
          </a:p>
          <a:p>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19</a:t>
            </a:fld>
            <a:endParaRPr lang="en-US" dirty="0"/>
          </a:p>
        </p:txBody>
      </p:sp>
    </p:spTree>
    <p:extLst>
      <p:ext uri="{BB962C8B-B14F-4D97-AF65-F5344CB8AC3E}">
        <p14:creationId xmlns:p14="http://schemas.microsoft.com/office/powerpoint/2010/main" val="164449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a:t>
            </a:r>
            <a:r>
              <a:rPr lang="vi-VN" sz="1200" b="0" i="0" kern="1200" smtClean="0">
                <a:solidFill>
                  <a:schemeClr val="tx1"/>
                </a:solidFill>
                <a:effectLst/>
                <a:latin typeface="+mn-lt"/>
                <a:ea typeface="+mn-ea"/>
                <a:cs typeface="+mn-cs"/>
              </a:rPr>
              <a:t>ính đa hình (</a:t>
            </a:r>
            <a:r>
              <a:rPr lang="vi-VN" sz="1200" b="0" i="1" kern="1200" smtClean="0">
                <a:solidFill>
                  <a:schemeClr val="tx1"/>
                </a:solidFill>
                <a:effectLst/>
                <a:latin typeface="+mn-lt"/>
                <a:ea typeface="+mn-ea"/>
                <a:cs typeface="+mn-cs"/>
              </a:rPr>
              <a:t>polymorphism</a:t>
            </a:r>
            <a:r>
              <a:rPr lang="vi-VN" sz="1200" b="0" i="0" kern="1200" smtClean="0">
                <a:solidFill>
                  <a:schemeClr val="tx1"/>
                </a:solidFill>
                <a:effectLst/>
                <a:latin typeface="+mn-lt"/>
                <a:ea typeface="+mn-ea"/>
                <a:cs typeface="+mn-cs"/>
              </a:rPr>
              <a:t>): Thể hiện thông qua việc gửi các thông điệp (</a:t>
            </a:r>
            <a:r>
              <a:rPr lang="vi-VN" sz="1200" b="0" i="1" kern="1200" smtClean="0">
                <a:solidFill>
                  <a:schemeClr val="tx1"/>
                </a:solidFill>
                <a:effectLst/>
                <a:latin typeface="+mn-lt"/>
                <a:ea typeface="+mn-ea"/>
                <a:cs typeface="+mn-cs"/>
              </a:rPr>
              <a:t>message</a:t>
            </a:r>
            <a:r>
              <a:rPr lang="vi-VN" sz="1200" b="0" i="0" kern="1200" smtClean="0">
                <a:solidFill>
                  <a:schemeClr val="tx1"/>
                </a:solidFill>
                <a:effectLst/>
                <a:latin typeface="+mn-lt"/>
                <a:ea typeface="+mn-ea"/>
                <a:cs typeface="+mn-cs"/>
              </a:rPr>
              <a:t>). Việc gửi các thông điệp này có thể so sánh như việc gọi các hàm bên trong của một đối tượng. Các phương thức dùng trả lời cho một thông điệp sẽ tùy theo đối tượng mà thông điệp đó được gửi tới sẽ có phản ứng khác nhau. </a:t>
            </a:r>
            <a:r>
              <a:rPr lang="vi-VN" sz="1200" b="1" i="0" kern="1200" smtClean="0">
                <a:solidFill>
                  <a:schemeClr val="tx1"/>
                </a:solidFill>
                <a:effectLst/>
                <a:latin typeface="+mn-lt"/>
                <a:ea typeface="+mn-ea"/>
                <a:cs typeface="+mn-cs"/>
              </a:rPr>
              <a:t>Người lập trình có thể định nghĩa một đặc tính (chẳng hạn thông qua tên của các phương thức) cho một loạt các đối tượng gần nhau nhưng khi thi hành thì dùng cùng một tên gọi mà sự thi hành của mỗi đối tượng sẽ tự động xảy ra tương ứng theo đặc tính của từng đối tượng mà không bị nhầm lẫn.</a:t>
            </a:r>
            <a:endParaRPr lang="en-US" sz="1200" b="1"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Thí dụ khi định nghĩa hai đối tượng "hinh_vuong" và "hinh_tron" thì có một phương thức chung là "chu_vi". Khi gọi phương thức này thì nếu đối tượng là "hinh_vuong" nó sẽ tính theo công thức khác với khi đối tượng là "hinh_tron".</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20</a:t>
            </a:fld>
            <a:endParaRPr lang="en-US" dirty="0"/>
          </a:p>
        </p:txBody>
      </p:sp>
    </p:spTree>
    <p:extLst>
      <p:ext uri="{BB962C8B-B14F-4D97-AF65-F5344CB8AC3E}">
        <p14:creationId xmlns:p14="http://schemas.microsoft.com/office/powerpoint/2010/main" val="361483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Hai phương pháp này khác nhau hoàn toàn ở cách tiếp cận và mô hình bài toán</a:t>
            </a:r>
            <a:r>
              <a:rPr lang="vi-VN" smtClean="0"/>
              <a:t>, phương pháp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hướng đối tượng tiến hành theo phương pháp từ dưới lên trên, từ thấp lên cao, từ cụ thể đến trừu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tượng. Trong khi đó, phương pháp cấu trúc tiếp cận theo phương pháp từ trên xuống dưới, từ tổng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quan đến chi tiết: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  Phương pháp hướng đối tượng bắt đầu bằng những đối tượng cụ thể, tập hợp các thuộc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tính của từng đối tượng. Sau đó, nhóm các đối tượng tương tự nhau thành nhóm, loại bỏ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các thuộc tính quá cá biệt, chỉ giữ lại các thuộc tính chung nhất, nhóm thành lớp. Cho nên,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quá trình hình thành lớp là quá trình đi từ thấp lên cao, từ cụ thể ở mức thấp đến trừu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tượng hoá ở mức cao. </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Trong khi đó, phương pháp hướng cấu trúc lại đi theo chiều ngược lại. Phương pháp này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bắt đầu từ một bài toán tổng quan, ở mức khái quát cao, chia nhỏ dần và làm mịn dần cho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đến khi thu được một tập các bài toán con, nhỏ hơn, cụ thể hơn, chi tiết hơn.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Khác nhau về lĩnh vực áp dụng</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Do sự khác nhau về các đặc trưng và sự khác nhau về ưu nhược điểm, cho nên hai phương pháp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này cũng có sự </a:t>
            </a:r>
            <a:r>
              <a:rPr lang="vi-VN" b="1" smtClean="0"/>
              <a:t>khác nhau đáng kể trong lĩnh vực áp dụng</a:t>
            </a:r>
            <a:r>
              <a:rPr lang="vi-V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Phương pháp hướng đối tượng thường được áp dụng cho các bài toán lớn, phức tạp, có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nhiều luồng dữ liệu khác nhau, không thể quản lí được bằng phương pháp cấu trúc. Khi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đó, người ta dùng phương pháp hướng đối tượng để tận dụng khả năng bảo vệ dữ liệu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tránh bị truy nhập tự do. Hơn nữa, tận dụng khả năng dùng lại mã nguồn của phương pháp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này để tiết kiệm tài nguyên và công sức.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Trong khi đó, phương pháp cấu trúc thường phù hợp với các bài toán nhỏ, có luồng dữ liệu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rõ ràng, cần phải tư duy giải thuật rõ ràng và </a:t>
            </a:r>
            <a:r>
              <a:rPr lang="vi-VN" u="sng" smtClean="0"/>
              <a:t>người lập trình vẫn có khả năng tự quản lí </a:t>
            </a:r>
          </a:p>
          <a:p>
            <a:pPr marL="0" marR="0" indent="0" algn="l" defTabSz="914400" rtl="0" eaLnBrk="1" fontAlgn="auto" latinLnBrk="0" hangingPunct="1">
              <a:lnSpc>
                <a:spcPct val="100000"/>
              </a:lnSpc>
              <a:spcBef>
                <a:spcPts val="0"/>
              </a:spcBef>
              <a:spcAft>
                <a:spcPts val="0"/>
              </a:spcAft>
              <a:buClrTx/>
              <a:buSzTx/>
              <a:buFontTx/>
              <a:buNone/>
              <a:tabLst/>
              <a:defRPr/>
            </a:pPr>
            <a:r>
              <a:rPr lang="vi-VN" u="sng" smtClean="0"/>
              <a:t>được mọi truy nhập đến các dữ liệu của chương trình</a:t>
            </a:r>
            <a:r>
              <a:rPr lang="vi-VN" smtClean="0"/>
              <a:t>. </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22</a:t>
            </a:fld>
            <a:endParaRPr lang="en-US" dirty="0"/>
          </a:p>
        </p:txBody>
      </p:sp>
    </p:spTree>
    <p:extLst>
      <p:ext uri="{BB962C8B-B14F-4D97-AF65-F5344CB8AC3E}">
        <p14:creationId xmlns:p14="http://schemas.microsoft.com/office/powerpoint/2010/main" val="3534382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Lập trình hướng thành phần </a:t>
            </a:r>
          </a:p>
          <a:p>
            <a:r>
              <a:rPr lang="vi-VN" u="none" smtClean="0"/>
              <a:t>Xuất phát từ lập trình hướng đối tượng, tư duy lập trình hướng thành phần (component-oriented programming) theo ý tưởng: </a:t>
            </a:r>
          </a:p>
          <a:p>
            <a:r>
              <a:rPr lang="vi-VN" smtClean="0"/>
              <a:t>  Giải quyết bài toán bằng cách xây dựng một tập các thành phần (component) có tính độc </a:t>
            </a:r>
          </a:p>
          <a:p>
            <a:r>
              <a:rPr lang="vi-VN" smtClean="0"/>
              <a:t>lập tương đối với nhau. Mỗi thành phần đảm nhiệm một phần công việc nhất định. </a:t>
            </a:r>
          </a:p>
          <a:p>
            <a:r>
              <a:rPr lang="vi-VN" smtClean="0"/>
              <a:t>  Sau đó, người ta ghép các thành phần với nhau để thu được một phần mềm thoả mãn một </a:t>
            </a:r>
          </a:p>
          <a:p>
            <a:r>
              <a:rPr lang="vi-VN" smtClean="0"/>
              <a:t>tập các yêu cầu xác định. </a:t>
            </a:r>
          </a:p>
          <a:p>
            <a:r>
              <a:rPr lang="vi-VN" i="0" u="none" smtClean="0"/>
              <a:t>Với lập trình hướng thành phần, người ta có thể tiến hành lập trình theo </a:t>
            </a:r>
            <a:r>
              <a:rPr lang="vi-VN" b="1" i="0" u="none" smtClean="0"/>
              <a:t>phương pháp </a:t>
            </a:r>
            <a:r>
              <a:rPr lang="vi-VN" i="0" u="none" smtClean="0"/>
              <a:t>sau: </a:t>
            </a:r>
          </a:p>
          <a:p>
            <a:r>
              <a:rPr lang="vi-VN" b="1" smtClean="0"/>
              <a:t>  Xây dựng một thư viện các thành phần, mỗi thành phần thực hiện một công việc xác định. </a:t>
            </a:r>
          </a:p>
          <a:p>
            <a:r>
              <a:rPr lang="vi-VN" b="1" smtClean="0"/>
              <a:t>  Khi cần phát triển một phần mềm cụ thể, người ta chỉ cần chọn những thành phần có sẵn </a:t>
            </a:r>
          </a:p>
          <a:p>
            <a:r>
              <a:rPr lang="vi-VN" b="1" smtClean="0"/>
              <a:t>trong thư viện để ghép lại với nhau. Người lập trình chỉ phải phát triển thêm các thành </a:t>
            </a:r>
          </a:p>
          <a:p>
            <a:r>
              <a:rPr lang="vi-VN" b="1" smtClean="0"/>
              <a:t>phần mình cần mà chưa có trong thư viện. </a:t>
            </a:r>
          </a:p>
          <a:p>
            <a:r>
              <a:rPr lang="vi-VN" smtClean="0"/>
              <a:t>Phương pháp này có những ưu điểm rất lớn: </a:t>
            </a:r>
          </a:p>
          <a:p>
            <a:r>
              <a:rPr lang="vi-VN" smtClean="0"/>
              <a:t>  Lập trình viên có thể chia sẻ với nhau những thành phần mình đã xây dựng cho nhiều </a:t>
            </a:r>
          </a:p>
          <a:p>
            <a:r>
              <a:rPr lang="vi-VN" smtClean="0"/>
              <a:t>người khác dùng chung. </a:t>
            </a:r>
          </a:p>
          <a:p>
            <a:r>
              <a:rPr lang="vi-VN" smtClean="0"/>
              <a:t>  Khi cần, lập trình viên có thể lắp ghép các thành phần có sẵn khác nhau để tạo thành các </a:t>
            </a:r>
          </a:p>
          <a:p>
            <a:r>
              <a:rPr lang="vi-VN" smtClean="0"/>
              <a:t>chương trình có chức năng khác nhau. Tất cả chỉ cần dựa trên công nghệ lắp ghép thành </a:t>
            </a:r>
          </a:p>
          <a:p>
            <a:r>
              <a:rPr lang="vi-VN" smtClean="0"/>
              <a:t>phần, tiết kiệm được rất nhiều công sức lập trình. </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24</a:t>
            </a:fld>
            <a:endParaRPr lang="en-US" dirty="0"/>
          </a:p>
        </p:txBody>
      </p:sp>
    </p:spTree>
    <p:extLst>
      <p:ext uri="{BB962C8B-B14F-4D97-AF65-F5344CB8AC3E}">
        <p14:creationId xmlns:p14="http://schemas.microsoft.com/office/powerpoint/2010/main" val="177105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Trong xu hướng lập trình hướng thành phần, một số phương pháp lập trình khác đã nảy sinh và </a:t>
            </a:r>
          </a:p>
          <a:p>
            <a:r>
              <a:rPr lang="vi-VN" smtClean="0"/>
              <a:t>đang phát triển mạnh mẽ: </a:t>
            </a:r>
          </a:p>
          <a:p>
            <a:r>
              <a:rPr lang="vi-VN" smtClean="0"/>
              <a:t>  Lập trình hướng agent (agent-oriented programming) </a:t>
            </a:r>
          </a:p>
          <a:p>
            <a:r>
              <a:rPr lang="vi-VN" smtClean="0"/>
              <a:t>  Lập trình hướng aspect (aspect-oriented programming) </a:t>
            </a:r>
            <a:endParaRPr lang="en-US" smtClean="0"/>
          </a:p>
          <a:p>
            <a:r>
              <a:rPr lang="vi-VN" smtClean="0"/>
              <a:t>Lập trình hướng agent</a:t>
            </a:r>
            <a:r>
              <a:rPr lang="en-US" smtClean="0"/>
              <a:t>:</a:t>
            </a:r>
            <a:endParaRPr lang="vi-VN" smtClean="0"/>
          </a:p>
          <a:p>
            <a:r>
              <a:rPr lang="vi-VN" smtClean="0"/>
              <a:t>Lập trình hướng agent có thể xem là một mức trừu tượng cao hơn của lập trình hướng thành phần. </a:t>
            </a:r>
          </a:p>
          <a:p>
            <a:r>
              <a:rPr lang="vi-VN" smtClean="0"/>
              <a:t>Trong đó, </a:t>
            </a:r>
            <a:r>
              <a:rPr lang="vi-VN" b="0" smtClean="0"/>
              <a:t>các agent là các thành phần có khả năng hoạt động độc lập, </a:t>
            </a:r>
            <a:r>
              <a:rPr lang="vi-VN" b="1" smtClean="0"/>
              <a:t>tự chủ để hoàn thành công </a:t>
            </a:r>
          </a:p>
          <a:p>
            <a:r>
              <a:rPr lang="vi-VN" b="1" smtClean="0"/>
              <a:t>việc của mình</a:t>
            </a:r>
            <a:r>
              <a:rPr lang="vi-VN" smtClean="0"/>
              <a:t>. </a:t>
            </a:r>
            <a:r>
              <a:rPr lang="vi-VN" b="1" smtClean="0"/>
              <a:t>Hơn nữa</a:t>
            </a:r>
            <a:r>
              <a:rPr lang="vi-VN" smtClean="0"/>
              <a:t>, các agent có khả năng chủ động liên lạc với các agent khác để có thể </a:t>
            </a:r>
          </a:p>
          <a:p>
            <a:r>
              <a:rPr lang="vi-VN" smtClean="0"/>
              <a:t>phối hợp, cộng tác hay cạnh tranh nhau để hoàn thành nhiệm vụ. </a:t>
            </a:r>
          </a:p>
          <a:p>
            <a:r>
              <a:rPr lang="vi-VN" smtClean="0"/>
              <a:t>Lập trình hướng agent có hai đặc trưng cơ bản: </a:t>
            </a:r>
          </a:p>
          <a:p>
            <a:r>
              <a:rPr lang="vi-VN" smtClean="0"/>
              <a:t>  Thứ nhất là khả năng tự chủ của mỗi agent để hoàn thành nhiệm vụ riêng của nó. </a:t>
            </a:r>
          </a:p>
          <a:p>
            <a:r>
              <a:rPr lang="vi-VN" smtClean="0"/>
              <a:t>  Thứ hai là tính tổ chức xã hội giữa các agent, cho phép các agent phối hợp, cộng tác, cạnh </a:t>
            </a:r>
          </a:p>
          <a:p>
            <a:r>
              <a:rPr lang="vi-VN" smtClean="0"/>
              <a:t>tranh nhau để hoàn thành nhiệm vụ chung của toàn hệ thống. </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25</a:t>
            </a:fld>
            <a:endParaRPr lang="en-US" dirty="0"/>
          </a:p>
        </p:txBody>
      </p:sp>
    </p:spTree>
    <p:extLst>
      <p:ext uri="{BB962C8B-B14F-4D97-AF65-F5344CB8AC3E}">
        <p14:creationId xmlns:p14="http://schemas.microsoft.com/office/powerpoint/2010/main" val="370005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LT truyền</a:t>
            </a:r>
            <a:r>
              <a:rPr lang="en-US" sz="1200" kern="1200" baseline="0" smtClean="0">
                <a:solidFill>
                  <a:schemeClr val="tx1"/>
                </a:solidFill>
                <a:effectLst/>
                <a:latin typeface="+mn-lt"/>
                <a:ea typeface="+mn-ea"/>
                <a:cs typeface="+mn-cs"/>
              </a:rPr>
              <a:t> thống: qua 2 giai đoạn: </a:t>
            </a:r>
          </a:p>
          <a:p>
            <a:pPr marL="171450" indent="-171450">
              <a:buFontTx/>
              <a:buChar char="-"/>
            </a:pPr>
            <a:r>
              <a:rPr lang="en-US" sz="1200" kern="1200" baseline="0" smtClean="0">
                <a:solidFill>
                  <a:schemeClr val="tx1"/>
                </a:solidFill>
                <a:effectLst/>
                <a:latin typeface="+mn-lt"/>
                <a:ea typeface="+mn-ea"/>
                <a:cs typeface="+mn-cs"/>
              </a:rPr>
              <a:t>LT tuyến tính: gđ sơ khai, </a:t>
            </a:r>
            <a:r>
              <a:rPr lang="en-US" sz="1200" b="1" kern="1200" baseline="0" smtClean="0">
                <a:solidFill>
                  <a:schemeClr val="tx1"/>
                </a:solidFill>
                <a:effectLst/>
                <a:latin typeface="+mn-lt"/>
                <a:ea typeface="+mn-ea"/>
                <a:cs typeface="+mn-cs"/>
              </a:rPr>
              <a:t>khi khái niệm LT mới ra đời (vd/ Basic, Fortran) chỉ có lệnh nhảy goto</a:t>
            </a:r>
          </a:p>
          <a:p>
            <a:pPr marL="171450" indent="-171450">
              <a:buFontTx/>
              <a:buChar char="-"/>
            </a:pPr>
            <a:r>
              <a:rPr lang="en-US" sz="1200" kern="1200" baseline="0" smtClean="0">
                <a:solidFill>
                  <a:schemeClr val="tx1"/>
                </a:solidFill>
                <a:effectLst/>
                <a:latin typeface="+mn-lt"/>
                <a:ea typeface="+mn-ea"/>
                <a:cs typeface="+mn-cs"/>
              </a:rPr>
              <a:t>LT hướng cấu trúc: slide sau</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a:t>
            </a:fld>
            <a:endParaRPr lang="en-US" dirty="0"/>
          </a:p>
        </p:txBody>
      </p:sp>
    </p:spTree>
    <p:extLst>
      <p:ext uri="{BB962C8B-B14F-4D97-AF65-F5344CB8AC3E}">
        <p14:creationId xmlns:p14="http://schemas.microsoft.com/office/powerpoint/2010/main" val="161332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Lập trình hướng aspect </a:t>
            </a:r>
          </a:p>
          <a:p>
            <a:r>
              <a:rPr lang="vi-VN" smtClean="0"/>
              <a:t>Lập trình hướng aspect cũng là một xu hướng của lập trình hướng thành phần. Theo đó, mỗi thành </a:t>
            </a:r>
          </a:p>
          <a:p>
            <a:r>
              <a:rPr lang="vi-VN" smtClean="0"/>
              <a:t>phần có nhiệm vụ hoàn thành theo một luồng công việc hoặc một khía cạnh của vấn đề. Sau đó, </a:t>
            </a:r>
          </a:p>
          <a:p>
            <a:r>
              <a:rPr lang="vi-VN" smtClean="0"/>
              <a:t>tổng hợp các thành phần của các luồng khác nhau, ta thu được giải pháp cho bài toán của mình. </a:t>
            </a:r>
          </a:p>
          <a:p>
            <a:r>
              <a:rPr lang="vi-VN" smtClean="0"/>
              <a:t>Lập trình hướng aspect có đặc trưng cơ bản: </a:t>
            </a:r>
          </a:p>
          <a:p>
            <a:r>
              <a:rPr lang="vi-VN" smtClean="0"/>
              <a:t>  Tính đóng gói theo luồng công việc, hoặc đóng gói theo khía cạnh của vấn đề. </a:t>
            </a:r>
          </a:p>
          <a:p>
            <a:r>
              <a:rPr lang="vi-VN" smtClean="0"/>
              <a:t>  Tính đơn điệu theo luồng, trong một luồng công việc, các nhiệm vụ được thực hiện liên </a:t>
            </a:r>
          </a:p>
          <a:p>
            <a:r>
              <a:rPr lang="vi-VN" smtClean="0"/>
              <a:t>tiếp nhau, tuần tự như trong lập trình tuyến tính. </a:t>
            </a:r>
            <a:endParaRPr lang="en-US" smtClean="0"/>
          </a:p>
          <a:p>
            <a:r>
              <a:rPr lang="vi-VN" sz="1200" b="0" i="0" kern="1200" smtClean="0">
                <a:solidFill>
                  <a:schemeClr val="tx1"/>
                </a:solidFill>
                <a:effectLst/>
                <a:latin typeface="+mn-lt"/>
                <a:ea typeface="+mn-ea"/>
                <a:cs typeface="+mn-cs"/>
              </a:rPr>
              <a:t>Kỹ thuật OOP rất xuất sắc trong việc đóng gói các hành vi và chủ thể (lớp), miễn là chúng hoàn toàn riêng biệt. </a:t>
            </a:r>
            <a:r>
              <a:rPr lang="vi-VN" sz="1200" b="1" i="0" kern="1200" smtClean="0">
                <a:solidFill>
                  <a:schemeClr val="tx1"/>
                </a:solidFill>
                <a:effectLst/>
                <a:latin typeface="+mn-lt"/>
                <a:ea typeface="+mn-ea"/>
                <a:cs typeface="+mn-cs"/>
              </a:rPr>
              <a:t>Tuy nhiên, các bài toán thực tế thường có những hành vi đan nhau liên quan đến nhiều lớp. Theo truyền thống, hầu hết ngôn ngữ lập trình hướng đối tượng như C++ và Java đều không hỗ trợ đóng gói những hành vi đan nhau, dẫn đến mã chương trình có thể nằm lẫn lộn, rải rác và khó quản lý. </a:t>
            </a:r>
            <a:br>
              <a:rPr lang="vi-VN" sz="1200" b="1"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AOP (Aspect-oriented Programming) là kỹ thuật lập trình mới cho phép đóng gói những hành vi có liên quan đến nhiều lớp. Nhóm từ AOP mới mẻ này có thể làm cho bạn cảm thấy bối rối. Bạn vẫn chưa kịp nắm vững OOP giờ lại xuất hiện thêm ‘mốt’ lập trình mới? Bạn đừng lo, OOP vẫn tồn tại. AOP có thể xem là một sự bổ sung cho OOP, cho phép chúng ta giải quyết các bài toán phức tạp tốt hơn và hiệu quả hơn. </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26</a:t>
            </a:fld>
            <a:endParaRPr lang="en-US" dirty="0"/>
          </a:p>
        </p:txBody>
      </p:sp>
    </p:spTree>
    <p:extLst>
      <p:ext uri="{BB962C8B-B14F-4D97-AF65-F5344CB8AC3E}">
        <p14:creationId xmlns:p14="http://schemas.microsoft.com/office/powerpoint/2010/main" val="3489486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rPr>
              <a:t>Tuition /tju:'iʃn/hoc phí</a:t>
            </a:r>
          </a:p>
          <a:p>
            <a:r>
              <a:rPr lang="en-US" smtClean="0">
                <a:latin typeface="Arial" charset="0"/>
              </a:rPr>
              <a:t>Width /wid /</a:t>
            </a:r>
          </a:p>
          <a:p>
            <a:r>
              <a:rPr lang="en-US" smtClean="0">
                <a:latin typeface="Arial" charset="0"/>
              </a:rPr>
              <a:t>Height /hait/</a:t>
            </a:r>
          </a:p>
          <a:p>
            <a:r>
              <a:rPr lang="en-US" smtClean="0">
                <a:latin typeface="Arial" charset="0"/>
              </a:rPr>
              <a:t>Perimeter /pə'rimitə/</a:t>
            </a:r>
          </a:p>
          <a:p>
            <a:endParaRPr lang="en-US" smtClean="0">
              <a:latin typeface="Arial" charset="0"/>
            </a:endParaRPr>
          </a:p>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457200" algn="just"/>
            <a:r>
              <a:rPr lang="en-US" smtClean="0"/>
              <a:t>Chương</a:t>
            </a:r>
            <a:r>
              <a:rPr lang="en-US" baseline="0" smtClean="0"/>
              <a:t> trình gồm 1 chuỗi các hàm</a:t>
            </a:r>
            <a:endParaRPr lang="en-US" smtClean="0"/>
          </a:p>
          <a:p>
            <a:pPr marL="514350" indent="-457200" algn="just"/>
            <a:r>
              <a:rPr lang="en-US" smtClean="0"/>
              <a:t>CTDL là</a:t>
            </a:r>
            <a:r>
              <a:rPr lang="en-US" baseline="0" smtClean="0"/>
              <a:t> cách tổ chức dl</a:t>
            </a:r>
          </a:p>
          <a:p>
            <a:pPr marL="514350" indent="-457200" algn="just"/>
            <a:r>
              <a:rPr lang="en-US" baseline="0" smtClean="0"/>
              <a:t>GT là quy trình để thực hiện cv xác định</a:t>
            </a:r>
          </a:p>
          <a:p>
            <a:pPr marL="514350" indent="-457200" algn="just"/>
            <a:r>
              <a:rPr lang="en-US" baseline="0" smtClean="0"/>
              <a:t>Gồm: Pascal, C, C++(có thêm OOP)</a:t>
            </a:r>
          </a:p>
          <a:p>
            <a:pPr marL="514350" indent="-457200" algn="just"/>
            <a:r>
              <a:rPr lang="en-US" baseline="0" smtClean="0"/>
              <a:t>Khuyết</a:t>
            </a:r>
            <a:r>
              <a:rPr lang="en-US" b="1" baseline="0" smtClean="0"/>
              <a:t>: PP này ko hỗ trợ dùng lại mã nguồn: giải thuật phụ thuộc chặt chẽ vào dữ liệu, do đó</a:t>
            </a:r>
            <a:r>
              <a:rPr lang="en-US" baseline="0" smtClean="0"/>
              <a:t> </a:t>
            </a:r>
            <a:r>
              <a:rPr lang="vi-VN" smtClean="0"/>
              <a:t>Khi thay đổi cấu trúc thì giải thuật cũng thay đổi theo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Vì</a:t>
            </a:r>
            <a:r>
              <a:rPr lang="en-US" baseline="0" smtClean="0"/>
              <a:t> </a:t>
            </a:r>
            <a:r>
              <a:rPr lang="vi-VN" smtClean="0"/>
              <a:t>gọi modul</a:t>
            </a:r>
            <a:r>
              <a:rPr lang="en-US" smtClean="0"/>
              <a:t>e</a:t>
            </a:r>
            <a:r>
              <a:rPr lang="vi-VN" smtClean="0"/>
              <a:t> sẽ khó quản lý</a:t>
            </a:r>
            <a:endParaRPr lang="en-US" smtClean="0"/>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5</a:t>
            </a:fld>
            <a:endParaRPr lang="en-US" dirty="0"/>
          </a:p>
        </p:txBody>
      </p:sp>
    </p:spTree>
    <p:extLst>
      <p:ext uri="{BB962C8B-B14F-4D97-AF65-F5344CB8AC3E}">
        <p14:creationId xmlns:p14="http://schemas.microsoft.com/office/powerpoint/2010/main" val="214768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6</a:t>
            </a:fld>
            <a:endParaRPr lang="en-US" dirty="0"/>
          </a:p>
        </p:txBody>
      </p:sp>
    </p:spTree>
    <p:extLst>
      <p:ext uri="{BB962C8B-B14F-4D97-AF65-F5344CB8AC3E}">
        <p14:creationId xmlns:p14="http://schemas.microsoft.com/office/powerpoint/2010/main" val="380817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1" indent="-171450">
              <a:buFontTx/>
              <a:buChar char="-"/>
            </a:pPr>
            <a:r>
              <a:rPr lang="en-US" smtClean="0"/>
              <a:t>DL và</a:t>
            </a:r>
            <a:r>
              <a:rPr lang="en-US" baseline="0" smtClean="0"/>
              <a:t> XL tách biệt: trong vd trước struct và Fun có thể nằm ở 2 module khác nhau</a:t>
            </a:r>
            <a:endParaRPr lang="en-US" smtClean="0"/>
          </a:p>
          <a:p>
            <a:pPr marL="171450" lvl="1" indent="-171450">
              <a:buFontTx/>
              <a:buChar char="-"/>
            </a:pPr>
            <a:r>
              <a:rPr lang="en-US" smtClean="0"/>
              <a:t>Không</a:t>
            </a:r>
            <a:r>
              <a:rPr lang="en-US" baseline="0" smtClean="0"/>
              <a:t> tiết kiệm </a:t>
            </a:r>
            <a:r>
              <a:rPr lang="vi-VN" baseline="0" smtClean="0"/>
              <a:t>đượ</a:t>
            </a:r>
            <a:r>
              <a:rPr lang="en-US" baseline="0" smtClean="0"/>
              <a:t>c tài nguyên con người: </a:t>
            </a:r>
            <a:r>
              <a:rPr lang="vi-VN" baseline="0" smtClean="0"/>
              <a:t> </a:t>
            </a:r>
            <a:r>
              <a:rPr lang="vi-VN" b="1" baseline="0" smtClean="0"/>
              <a:t>Giải thuật gắn liền với cấu trúc dữ liệu, nếu thay đổi cấu trúc dữ liệu, sẽ phải thay đổi giải thuật, và do đó, phải viết lại mã chương trình từ đầu.</a:t>
            </a:r>
            <a:endParaRPr lang="en-US" b="1" smtClean="0"/>
          </a:p>
          <a:p>
            <a:pPr marL="171450" lvl="1" indent="-171450">
              <a:buFontTx/>
              <a:buChar char="-"/>
            </a:pPr>
            <a:r>
              <a:rPr lang="en-US" smtClean="0"/>
              <a:t>Khó</a:t>
            </a:r>
            <a:r>
              <a:rPr lang="en-US" baseline="0" smtClean="0"/>
              <a:t> bảo trì: </a:t>
            </a:r>
            <a:r>
              <a:rPr lang="en-US" b="1" baseline="0" smtClean="0"/>
              <a:t>phần xử lý có thể nằm rải rác và phải hiểu rõ CTDL</a:t>
            </a:r>
          </a:p>
          <a:p>
            <a:pPr marL="0" lvl="1" indent="0">
              <a:buFontTx/>
              <a:buNone/>
            </a:pPr>
            <a:r>
              <a:rPr lang="en-US" baseline="0" smtClean="0"/>
              <a:t>Chuyện gì xảy ra nếu các đối số newDay, newMonth,… không hợp lệ??? (do được gán trực tiếp, ko ktra dl)</a:t>
            </a:r>
            <a:endParaRPr lang="en-US" smtClean="0"/>
          </a:p>
          <a:p>
            <a:pPr marL="0" lvl="1"/>
            <a:r>
              <a:rPr lang="vi-VN" b="1" smtClean="0"/>
              <a:t>Lập trình hướng cấu trúc đã rất phổ biến trong những năm 80 và đầu những năm 90, nhưng do những hạn chế và những nhược điểm rõ ràng khi </a:t>
            </a:r>
            <a:r>
              <a:rPr lang="vi-VN" b="1" u="sng" smtClean="0"/>
              <a:t>lập trình hệ thống lớn</a:t>
            </a:r>
            <a:r>
              <a:rPr lang="vi-VN" b="1" smtClean="0"/>
              <a:t>, lập trình hướng </a:t>
            </a:r>
            <a:r>
              <a:rPr lang="en-US" b="1" smtClean="0"/>
              <a:t>thủ tục </a:t>
            </a:r>
            <a:r>
              <a:rPr lang="vi-VN" b="1" smtClean="0"/>
              <a:t>đã dần bị thay thế </a:t>
            </a:r>
            <a:r>
              <a:rPr lang="en-US" b="1" smtClean="0"/>
              <a:t>bởi</a:t>
            </a:r>
            <a:r>
              <a:rPr lang="en-US" b="1" baseline="0" smtClean="0"/>
              <a:t> </a:t>
            </a:r>
            <a:r>
              <a:rPr lang="vi-VN" b="1" smtClean="0"/>
              <a:t>phương pháp lập trình hướng đối tượng</a:t>
            </a:r>
            <a:r>
              <a:rPr lang="en-US" b="1" smtClean="0"/>
              <a:t>.</a:t>
            </a:r>
            <a:endParaRPr lang="vi-VN" b="1" smtClean="0"/>
          </a:p>
          <a:p>
            <a:pPr marL="0" lvl="1"/>
            <a:r>
              <a:rPr lang="en-US" b="1" smtClean="0"/>
              <a:t>Hiện nay</a:t>
            </a:r>
            <a:r>
              <a:rPr lang="vi-VN" b="1" smtClean="0"/>
              <a:t>, những ngôn ngữ lập trình hướng </a:t>
            </a:r>
            <a:r>
              <a:rPr lang="en-US" b="1" smtClean="0"/>
              <a:t>thủ tục </a:t>
            </a:r>
            <a:r>
              <a:rPr lang="vi-VN" b="1" smtClean="0"/>
              <a:t>chỉ còn được sử dụng để dạy học và lập trình những chương trình nhỏ mang tính chất cá nhân</a:t>
            </a:r>
            <a:r>
              <a:rPr lang="en-US" b="1" smtClean="0"/>
              <a:t>.</a:t>
            </a:r>
          </a:p>
          <a:p>
            <a:pPr marL="0" lvl="1"/>
            <a:r>
              <a:rPr lang="vi-VN" b="1" smtClean="0"/>
              <a:t>Trong thương mại, </a:t>
            </a:r>
            <a:r>
              <a:rPr lang="en-US" b="1" smtClean="0"/>
              <a:t>phương pháp lập trình truyền thống </a:t>
            </a:r>
            <a:r>
              <a:rPr lang="vi-VN" b="1" smtClean="0"/>
              <a:t>đã không còn được dùng đến nhiều</a:t>
            </a:r>
            <a:r>
              <a:rPr lang="en-US" b="1" smtClean="0"/>
              <a:t>.</a:t>
            </a:r>
            <a:endParaRPr lang="vi-VN" b="1" smtClean="0"/>
          </a:p>
          <a:p>
            <a:pPr marL="0"/>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182559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Việc truy cập tự do </a:t>
            </a:r>
            <a:r>
              <a:rPr lang="en-US" smtClean="0"/>
              <a:t>(</a:t>
            </a:r>
            <a:r>
              <a:rPr lang="vi-VN" smtClean="0"/>
              <a:t>private trong hướng đối tượng, chỉ các phương thức thuộc lớp mới truy cập được</a:t>
            </a:r>
            <a:r>
              <a:rPr lang="en-US" smtClean="0"/>
              <a:t>) </a:t>
            </a:r>
            <a:r>
              <a:rPr lang="vi-VN" smtClean="0"/>
              <a:t>làm không kiểm soát được việc cập nhật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Wingdings" pitchFamily="2" charset="2"/>
              </a:rPr>
              <a:t>Đối tượng thực thi một hoạt động tức là đối tượng thực hiện một hành vi mà đối tượng này có khả năng</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100438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Đối tượng (object): Các dữ liệu và </a:t>
            </a:r>
            <a:r>
              <a:rPr lang="en-US" sz="1200" b="0" i="0" kern="1200" smtClean="0">
                <a:solidFill>
                  <a:schemeClr val="tx1"/>
                </a:solidFill>
                <a:effectLst/>
                <a:latin typeface="+mn-lt"/>
                <a:ea typeface="+mn-ea"/>
                <a:cs typeface="+mn-cs"/>
              </a:rPr>
              <a:t>hành</a:t>
            </a:r>
            <a:r>
              <a:rPr lang="en-US" sz="1200" b="0" i="0" kern="1200" baseline="0" smtClean="0">
                <a:solidFill>
                  <a:schemeClr val="tx1"/>
                </a:solidFill>
                <a:effectLst/>
                <a:latin typeface="+mn-lt"/>
                <a:ea typeface="+mn-ea"/>
                <a:cs typeface="+mn-cs"/>
              </a:rPr>
              <a:t> vi </a:t>
            </a:r>
            <a:r>
              <a:rPr lang="vi-VN" sz="1200" b="0" i="0" kern="1200" smtClean="0">
                <a:solidFill>
                  <a:schemeClr val="tx1"/>
                </a:solidFill>
                <a:effectLst/>
                <a:latin typeface="+mn-lt"/>
                <a:ea typeface="+mn-ea"/>
                <a:cs typeface="+mn-cs"/>
              </a:rPr>
              <a:t>được kết hợp vào một đơn vị đầy đủ tạo nên một đối tượng.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Đơn vị này tương đương với một chương trình con và vì thế các đối tượng sẽ được chia thành hai bộ phận chính: phần các phương thức (method) và phần các thuộc tính (attribute). Trong thực tế, các phương thức của đối tượng là các hàm và các thuộc tính của nó là các biến, các tham số hay hằng nội tại của một đối tượng (hay nói cách khác tập hợp các dữ liệu nội tại tạo thành thuộc tính của đối tượng). Các phương thức là phương tiện để sử dụng một đối tượng trong khi các thuộc tính sẽ mô tả đối tượng có những tính chất gì.</a:t>
            </a:r>
            <a:endParaRPr lang="en-US"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Các đối tượng thường được trừu tượng hóa qua việc định nghĩa của các lớp (class).</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229671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rPr>
              <a:t>Bounced tung lên</a:t>
            </a:r>
          </a:p>
          <a:p>
            <a:r>
              <a:rPr lang="en-US" smtClean="0">
                <a:latin typeface="Arial" charset="0"/>
              </a:rPr>
              <a:t>Roll: lăn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12</a:t>
            </a:fld>
            <a:endParaRPr lang="en-US" dirty="0"/>
          </a:p>
        </p:txBody>
      </p:sp>
    </p:spTree>
    <p:extLst>
      <p:ext uri="{BB962C8B-B14F-4D97-AF65-F5344CB8AC3E}">
        <p14:creationId xmlns:p14="http://schemas.microsoft.com/office/powerpoint/2010/main" val="321679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6" y="3267045"/>
            <a:ext cx="184731" cy="400110"/>
          </a:xfrm>
          <a:prstGeom prst="rect">
            <a:avLst/>
          </a:prstGeom>
          <a:gradFill rotWithShape="0">
            <a:gsLst>
              <a:gs pos="0">
                <a:schemeClr val="bg2"/>
              </a:gs>
              <a:gs pos="100000">
                <a:srgbClr val="FF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38" name="Rectangle 2"/>
          <p:cNvSpPr>
            <a:spLocks noGrp="1" noChangeArrowheads="1"/>
          </p:cNvSpPr>
          <p:nvPr>
            <p:ph type="ctrTitle"/>
          </p:nvPr>
        </p:nvSpPr>
        <p:spPr>
          <a:noFill/>
          <a:extLst>
            <a:ext uri="{909E8E84-426E-40DD-AFC4-6F175D3DCCD1}">
              <a14:hiddenFill xmlns:a14="http://schemas.microsoft.com/office/drawing/2010/main">
                <a:gradFill rotWithShape="1">
                  <a:gsLst>
                    <a:gs pos="0">
                      <a:schemeClr val="bg2"/>
                    </a:gs>
                    <a:gs pos="100000">
                      <a:schemeClr val="bg1"/>
                    </a:gs>
                  </a:gsLst>
                  <a:lin ang="5400000" scaled="1"/>
                </a:gradFill>
              </a14:hiddenFill>
            </a:ext>
          </a:extLst>
        </p:spPr>
        <p:txBody>
          <a:bodyPr/>
          <a:lstStyle>
            <a:lvl1pPr>
              <a:defRPr sz="5400"/>
            </a:lvl1pPr>
          </a:lstStyle>
          <a:p>
            <a:pPr lvl="0"/>
            <a:r>
              <a:rPr lang="en-US" noProof="0" smtClean="0"/>
              <a:t>Click to edit Master title style</a:t>
            </a:r>
          </a:p>
        </p:txBody>
      </p:sp>
      <p:sp>
        <p:nvSpPr>
          <p:cNvPr id="1191939" name="Rectangle 3"/>
          <p:cNvSpPr>
            <a:spLocks noGrp="1" noChangeArrowheads="1"/>
          </p:cNvSpPr>
          <p:nvPr>
            <p:ph type="subTitle" idx="1"/>
          </p:nvPr>
        </p:nvSpPr>
        <p:spPr>
          <a:xfrm>
            <a:off x="2089157" y="2693995"/>
            <a:ext cx="8883649" cy="2994025"/>
          </a:xfrm>
        </p:spPr>
        <p:txBody>
          <a:bodyPr/>
          <a:lstStyle>
            <a:lvl1pPr marL="0" indent="0" algn="ctr">
              <a:buFont typeface="Wingdings" pitchFamily="2" charset="2"/>
              <a:buNone/>
              <a:defRPr sz="3200" b="1"/>
            </a:lvl1pPr>
          </a:lstStyle>
          <a:p>
            <a:pPr lvl="0"/>
            <a:r>
              <a:rPr lang="en-US" noProof="0" smtClean="0"/>
              <a:t>Click to edit Master subtitle style</a:t>
            </a:r>
          </a:p>
        </p:txBody>
      </p:sp>
      <p:sp>
        <p:nvSpPr>
          <p:cNvPr id="1191940" name="Rectangle 4"/>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49059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5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57200"/>
            <a:ext cx="27686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1026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87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5" y="3267045"/>
            <a:ext cx="184731" cy="400110"/>
          </a:xfrm>
          <a:prstGeom prst="rect">
            <a:avLst/>
          </a:prstGeom>
          <a:gradFill rotWithShape="0">
            <a:gsLst>
              <a:gs pos="0">
                <a:schemeClr val="bg2"/>
              </a:gs>
              <a:gs pos="100000">
                <a:srgbClr val="FF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38" name="Rectangle 2"/>
          <p:cNvSpPr>
            <a:spLocks noGrp="1" noChangeArrowheads="1"/>
          </p:cNvSpPr>
          <p:nvPr>
            <p:ph type="ctrTitle"/>
          </p:nvPr>
        </p:nvSpPr>
        <p:spPr>
          <a:noFill/>
          <a:extLst>
            <a:ext uri="{909E8E84-426E-40DD-AFC4-6F175D3DCCD1}">
              <a14:hiddenFill xmlns:a14="http://schemas.microsoft.com/office/drawing/2010/main">
                <a:gradFill rotWithShape="1">
                  <a:gsLst>
                    <a:gs pos="0">
                      <a:schemeClr val="bg2"/>
                    </a:gs>
                    <a:gs pos="100000">
                      <a:schemeClr val="bg1"/>
                    </a:gs>
                  </a:gsLst>
                  <a:lin ang="5400000" scaled="1"/>
                </a:gradFill>
              </a14:hiddenFill>
            </a:ext>
          </a:extLst>
        </p:spPr>
        <p:txBody>
          <a:bodyPr/>
          <a:lstStyle>
            <a:lvl1pPr>
              <a:defRPr sz="5400"/>
            </a:lvl1pPr>
          </a:lstStyle>
          <a:p>
            <a:pPr lvl="0"/>
            <a:r>
              <a:rPr lang="en-US" noProof="0" smtClean="0"/>
              <a:t>Click to edit Master title style</a:t>
            </a:r>
          </a:p>
        </p:txBody>
      </p:sp>
      <p:sp>
        <p:nvSpPr>
          <p:cNvPr id="1191939" name="Rectangle 3"/>
          <p:cNvSpPr>
            <a:spLocks noGrp="1" noChangeArrowheads="1"/>
          </p:cNvSpPr>
          <p:nvPr>
            <p:ph type="subTitle" idx="1"/>
          </p:nvPr>
        </p:nvSpPr>
        <p:spPr>
          <a:xfrm>
            <a:off x="2089155" y="2693995"/>
            <a:ext cx="8883649" cy="2994025"/>
          </a:xfrm>
        </p:spPr>
        <p:txBody>
          <a:bodyPr/>
          <a:lstStyle>
            <a:lvl1pPr marL="0" indent="0" algn="ctr">
              <a:buFont typeface="Wingdings" pitchFamily="2" charset="2"/>
              <a:buNone/>
              <a:defRPr sz="3200" b="1"/>
            </a:lvl1pPr>
          </a:lstStyle>
          <a:p>
            <a:pPr lvl="0"/>
            <a:r>
              <a:rPr lang="en-US" noProof="0" smtClean="0"/>
              <a:t>Click to edit Master subtitle style</a:t>
            </a:r>
          </a:p>
        </p:txBody>
      </p:sp>
      <p:sp>
        <p:nvSpPr>
          <p:cNvPr id="1191940" name="Rectangle 4"/>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2240167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6939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578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051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67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933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88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01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600"/>
            </a:lvl1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lnSpc>
                <a:spcPct val="100000"/>
              </a:lnSpc>
              <a:defRPr/>
            </a:lvl1pPr>
          </a:lstStyle>
          <a:p>
            <a:r>
              <a:rPr lang="en-US" smtClean="0"/>
              <a:t>Click to edit Master title style</a:t>
            </a:r>
            <a:endParaRPr lang="en-US"/>
          </a:p>
        </p:txBody>
      </p:sp>
    </p:spTree>
    <p:extLst>
      <p:ext uri="{BB962C8B-B14F-4D97-AF65-F5344CB8AC3E}">
        <p14:creationId xmlns:p14="http://schemas.microsoft.com/office/powerpoint/2010/main" val="7536295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6897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517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57200"/>
            <a:ext cx="27686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1026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81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052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20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02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700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92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90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527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0914" name="Rectangle 2"/>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5" name="Rectangle 3"/>
          <p:cNvSpPr>
            <a:spLocks noChangeArrowheads="1"/>
          </p:cNvSpPr>
          <p:nvPr/>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6" name="Rectangle 4"/>
          <p:cNvSpPr>
            <a:spLocks noChangeArrowheads="1"/>
          </p:cNvSpPr>
          <p:nvPr/>
        </p:nvSpPr>
        <p:spPr bwMode="auto">
          <a:xfrm>
            <a:off x="2914652" y="1676400"/>
            <a:ext cx="7550149" cy="777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7" name="Rectangle 5"/>
          <p:cNvSpPr>
            <a:spLocks noGrp="1" noChangeArrowheads="1"/>
          </p:cNvSpPr>
          <p:nvPr>
            <p:ph type="body" idx="1"/>
          </p:nvPr>
        </p:nvSpPr>
        <p:spPr bwMode="auto">
          <a:xfrm>
            <a:off x="609600" y="1905000"/>
            <a:ext cx="1097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0918" name="Rectangle 6"/>
          <p:cNvSpPr>
            <a:spLocks noGrp="1" noChangeArrowheads="1"/>
          </p:cNvSpPr>
          <p:nvPr>
            <p:ph type="title"/>
          </p:nvPr>
        </p:nvSpPr>
        <p:spPr bwMode="auto">
          <a:xfrm>
            <a:off x="1320800" y="457200"/>
            <a:ext cx="10363200" cy="1143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90919" name="Rectangle 7"/>
          <p:cNvSpPr>
            <a:spLocks noChangeArrowheads="1"/>
          </p:cNvSpPr>
          <p:nvPr/>
        </p:nvSpPr>
        <p:spPr bwMode="auto">
          <a:xfrm>
            <a:off x="406400" y="65532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20" name="Rectangle 8"/>
          <p:cNvSpPr>
            <a:spLocks noChangeArrowheads="1"/>
          </p:cNvSpPr>
          <p:nvPr/>
        </p:nvSpPr>
        <p:spPr bwMode="auto">
          <a:xfrm>
            <a:off x="406400" y="2286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50666917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ctr" rtl="0" fontAlgn="base">
        <a:lnSpc>
          <a:spcPct val="85000"/>
        </a:lnSpc>
        <a:spcBef>
          <a:spcPct val="0"/>
        </a:spcBef>
        <a:spcAft>
          <a:spcPct val="0"/>
        </a:spcAft>
        <a:defRPr sz="4400" b="1">
          <a:solidFill>
            <a:schemeClr val="tx2"/>
          </a:solidFill>
          <a:latin typeface="+mj-lt"/>
          <a:ea typeface="+mj-ea"/>
          <a:cs typeface="+mj-cs"/>
        </a:defRPr>
      </a:lvl1pPr>
      <a:lvl2pPr algn="ctr" rtl="0" fontAlgn="base">
        <a:lnSpc>
          <a:spcPct val="85000"/>
        </a:lnSpc>
        <a:spcBef>
          <a:spcPct val="0"/>
        </a:spcBef>
        <a:spcAft>
          <a:spcPct val="0"/>
        </a:spcAft>
        <a:defRPr sz="4400" b="1">
          <a:solidFill>
            <a:schemeClr val="tx2"/>
          </a:solidFill>
          <a:latin typeface="Arial" charset="0"/>
        </a:defRPr>
      </a:lvl2pPr>
      <a:lvl3pPr algn="ctr" rtl="0" fontAlgn="base">
        <a:lnSpc>
          <a:spcPct val="85000"/>
        </a:lnSpc>
        <a:spcBef>
          <a:spcPct val="0"/>
        </a:spcBef>
        <a:spcAft>
          <a:spcPct val="0"/>
        </a:spcAft>
        <a:defRPr sz="4400" b="1">
          <a:solidFill>
            <a:schemeClr val="tx2"/>
          </a:solidFill>
          <a:latin typeface="Arial" charset="0"/>
        </a:defRPr>
      </a:lvl3pPr>
      <a:lvl4pPr algn="ctr" rtl="0" fontAlgn="base">
        <a:lnSpc>
          <a:spcPct val="85000"/>
        </a:lnSpc>
        <a:spcBef>
          <a:spcPct val="0"/>
        </a:spcBef>
        <a:spcAft>
          <a:spcPct val="0"/>
        </a:spcAft>
        <a:defRPr sz="4400" b="1">
          <a:solidFill>
            <a:schemeClr val="tx2"/>
          </a:solidFill>
          <a:latin typeface="Arial" charset="0"/>
        </a:defRPr>
      </a:lvl4pPr>
      <a:lvl5pPr algn="ctr" rtl="0" fontAlgn="base">
        <a:lnSpc>
          <a:spcPct val="85000"/>
        </a:lnSpc>
        <a:spcBef>
          <a:spcPct val="0"/>
        </a:spcBef>
        <a:spcAft>
          <a:spcPct val="0"/>
        </a:spcAft>
        <a:defRPr sz="4400" b="1">
          <a:solidFill>
            <a:schemeClr val="tx2"/>
          </a:solidFill>
          <a:latin typeface="Arial" charset="0"/>
        </a:defRPr>
      </a:lvl5pPr>
      <a:lvl6pPr marL="457200" algn="ctr" rtl="0" fontAlgn="base">
        <a:lnSpc>
          <a:spcPct val="85000"/>
        </a:lnSpc>
        <a:spcBef>
          <a:spcPct val="0"/>
        </a:spcBef>
        <a:spcAft>
          <a:spcPct val="0"/>
        </a:spcAft>
        <a:defRPr sz="4400" b="1">
          <a:solidFill>
            <a:schemeClr val="tx2"/>
          </a:solidFill>
          <a:latin typeface="Arial" charset="0"/>
        </a:defRPr>
      </a:lvl6pPr>
      <a:lvl7pPr marL="914400" algn="ctr" rtl="0" fontAlgn="base">
        <a:lnSpc>
          <a:spcPct val="85000"/>
        </a:lnSpc>
        <a:spcBef>
          <a:spcPct val="0"/>
        </a:spcBef>
        <a:spcAft>
          <a:spcPct val="0"/>
        </a:spcAft>
        <a:defRPr sz="4400" b="1">
          <a:solidFill>
            <a:schemeClr val="tx2"/>
          </a:solidFill>
          <a:latin typeface="Arial" charset="0"/>
        </a:defRPr>
      </a:lvl7pPr>
      <a:lvl8pPr marL="1371600" algn="ctr" rtl="0" fontAlgn="base">
        <a:lnSpc>
          <a:spcPct val="85000"/>
        </a:lnSpc>
        <a:spcBef>
          <a:spcPct val="0"/>
        </a:spcBef>
        <a:spcAft>
          <a:spcPct val="0"/>
        </a:spcAft>
        <a:defRPr sz="4400" b="1">
          <a:solidFill>
            <a:schemeClr val="tx2"/>
          </a:solidFill>
          <a:latin typeface="Arial" charset="0"/>
        </a:defRPr>
      </a:lvl8pPr>
      <a:lvl9pPr marL="1828800" algn="ctr" rtl="0" fontAlgn="base">
        <a:lnSpc>
          <a:spcPct val="85000"/>
        </a:lnSpc>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accent2"/>
        </a:buClr>
        <a:buFont typeface="Wingdings" pitchFamily="2" charset="2"/>
        <a:buChar char="w"/>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4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0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0914" name="Rectangle 2"/>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5" name="Rectangle 3"/>
          <p:cNvSpPr>
            <a:spLocks noChangeArrowheads="1"/>
          </p:cNvSpPr>
          <p:nvPr/>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6" name="Rectangle 4"/>
          <p:cNvSpPr>
            <a:spLocks noChangeArrowheads="1"/>
          </p:cNvSpPr>
          <p:nvPr/>
        </p:nvSpPr>
        <p:spPr bwMode="auto">
          <a:xfrm>
            <a:off x="2914652" y="1676400"/>
            <a:ext cx="7550149" cy="777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7" name="Rectangle 5"/>
          <p:cNvSpPr>
            <a:spLocks noGrp="1" noChangeArrowheads="1"/>
          </p:cNvSpPr>
          <p:nvPr>
            <p:ph type="body" idx="1"/>
          </p:nvPr>
        </p:nvSpPr>
        <p:spPr bwMode="auto">
          <a:xfrm>
            <a:off x="609600" y="1905000"/>
            <a:ext cx="1097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0918" name="Rectangle 6"/>
          <p:cNvSpPr>
            <a:spLocks noGrp="1" noChangeArrowheads="1"/>
          </p:cNvSpPr>
          <p:nvPr>
            <p:ph type="title"/>
          </p:nvPr>
        </p:nvSpPr>
        <p:spPr bwMode="auto">
          <a:xfrm>
            <a:off x="1320800" y="457200"/>
            <a:ext cx="10363200" cy="1143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90919" name="Rectangle 7"/>
          <p:cNvSpPr>
            <a:spLocks noChangeArrowheads="1"/>
          </p:cNvSpPr>
          <p:nvPr/>
        </p:nvSpPr>
        <p:spPr bwMode="auto">
          <a:xfrm>
            <a:off x="406400" y="65532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20" name="Rectangle 8"/>
          <p:cNvSpPr>
            <a:spLocks noChangeArrowheads="1"/>
          </p:cNvSpPr>
          <p:nvPr/>
        </p:nvSpPr>
        <p:spPr bwMode="auto">
          <a:xfrm>
            <a:off x="406400" y="2286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57163007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rtl="0" fontAlgn="base">
        <a:lnSpc>
          <a:spcPct val="85000"/>
        </a:lnSpc>
        <a:spcBef>
          <a:spcPct val="0"/>
        </a:spcBef>
        <a:spcAft>
          <a:spcPct val="0"/>
        </a:spcAft>
        <a:defRPr sz="4400" b="1">
          <a:solidFill>
            <a:schemeClr val="tx2"/>
          </a:solidFill>
          <a:latin typeface="+mj-lt"/>
          <a:ea typeface="+mj-ea"/>
          <a:cs typeface="+mj-cs"/>
        </a:defRPr>
      </a:lvl1pPr>
      <a:lvl2pPr algn="ctr" rtl="0" fontAlgn="base">
        <a:lnSpc>
          <a:spcPct val="85000"/>
        </a:lnSpc>
        <a:spcBef>
          <a:spcPct val="0"/>
        </a:spcBef>
        <a:spcAft>
          <a:spcPct val="0"/>
        </a:spcAft>
        <a:defRPr sz="4400" b="1">
          <a:solidFill>
            <a:schemeClr val="tx2"/>
          </a:solidFill>
          <a:latin typeface="Arial" charset="0"/>
        </a:defRPr>
      </a:lvl2pPr>
      <a:lvl3pPr algn="ctr" rtl="0" fontAlgn="base">
        <a:lnSpc>
          <a:spcPct val="85000"/>
        </a:lnSpc>
        <a:spcBef>
          <a:spcPct val="0"/>
        </a:spcBef>
        <a:spcAft>
          <a:spcPct val="0"/>
        </a:spcAft>
        <a:defRPr sz="4400" b="1">
          <a:solidFill>
            <a:schemeClr val="tx2"/>
          </a:solidFill>
          <a:latin typeface="Arial" charset="0"/>
        </a:defRPr>
      </a:lvl3pPr>
      <a:lvl4pPr algn="ctr" rtl="0" fontAlgn="base">
        <a:lnSpc>
          <a:spcPct val="85000"/>
        </a:lnSpc>
        <a:spcBef>
          <a:spcPct val="0"/>
        </a:spcBef>
        <a:spcAft>
          <a:spcPct val="0"/>
        </a:spcAft>
        <a:defRPr sz="4400" b="1">
          <a:solidFill>
            <a:schemeClr val="tx2"/>
          </a:solidFill>
          <a:latin typeface="Arial" charset="0"/>
        </a:defRPr>
      </a:lvl4pPr>
      <a:lvl5pPr algn="ctr" rtl="0" fontAlgn="base">
        <a:lnSpc>
          <a:spcPct val="85000"/>
        </a:lnSpc>
        <a:spcBef>
          <a:spcPct val="0"/>
        </a:spcBef>
        <a:spcAft>
          <a:spcPct val="0"/>
        </a:spcAft>
        <a:defRPr sz="4400" b="1">
          <a:solidFill>
            <a:schemeClr val="tx2"/>
          </a:solidFill>
          <a:latin typeface="Arial" charset="0"/>
        </a:defRPr>
      </a:lvl5pPr>
      <a:lvl6pPr marL="457200" algn="ctr" rtl="0" fontAlgn="base">
        <a:lnSpc>
          <a:spcPct val="85000"/>
        </a:lnSpc>
        <a:spcBef>
          <a:spcPct val="0"/>
        </a:spcBef>
        <a:spcAft>
          <a:spcPct val="0"/>
        </a:spcAft>
        <a:defRPr sz="4400" b="1">
          <a:solidFill>
            <a:schemeClr val="tx2"/>
          </a:solidFill>
          <a:latin typeface="Arial" charset="0"/>
        </a:defRPr>
      </a:lvl6pPr>
      <a:lvl7pPr marL="914400" algn="ctr" rtl="0" fontAlgn="base">
        <a:lnSpc>
          <a:spcPct val="85000"/>
        </a:lnSpc>
        <a:spcBef>
          <a:spcPct val="0"/>
        </a:spcBef>
        <a:spcAft>
          <a:spcPct val="0"/>
        </a:spcAft>
        <a:defRPr sz="4400" b="1">
          <a:solidFill>
            <a:schemeClr val="tx2"/>
          </a:solidFill>
          <a:latin typeface="Arial" charset="0"/>
        </a:defRPr>
      </a:lvl7pPr>
      <a:lvl8pPr marL="1371600" algn="ctr" rtl="0" fontAlgn="base">
        <a:lnSpc>
          <a:spcPct val="85000"/>
        </a:lnSpc>
        <a:spcBef>
          <a:spcPct val="0"/>
        </a:spcBef>
        <a:spcAft>
          <a:spcPct val="0"/>
        </a:spcAft>
        <a:defRPr sz="4400" b="1">
          <a:solidFill>
            <a:schemeClr val="tx2"/>
          </a:solidFill>
          <a:latin typeface="Arial" charset="0"/>
        </a:defRPr>
      </a:lvl8pPr>
      <a:lvl9pPr marL="1828800" algn="ctr" rtl="0" fontAlgn="base">
        <a:lnSpc>
          <a:spcPct val="85000"/>
        </a:lnSpc>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accent2"/>
        </a:buClr>
        <a:buFont typeface="Wingdings" pitchFamily="2" charset="2"/>
        <a:buChar char="w"/>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4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0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0" name="Rectangle 14"/>
          <p:cNvSpPr>
            <a:spLocks noGrp="1" noChangeArrowheads="1"/>
          </p:cNvSpPr>
          <p:nvPr>
            <p:ph type="ctrTitle"/>
          </p:nvPr>
        </p:nvSpPr>
        <p:spPr>
          <a:xfrm>
            <a:off x="1211618" y="1323840"/>
            <a:ext cx="10363200" cy="3166281"/>
          </a:xfrm>
        </p:spPr>
        <p:txBody>
          <a:bodyPr/>
          <a:lstStyle/>
          <a:p>
            <a:pPr>
              <a:lnSpc>
                <a:spcPct val="120000"/>
              </a:lnSpc>
              <a:spcBef>
                <a:spcPts val="600"/>
              </a:spcBef>
            </a:pPr>
            <a:r>
              <a:rPr lang="en-US"/>
              <a:t>Chương </a:t>
            </a:r>
            <a:r>
              <a:rPr lang="en-US" smtClean="0"/>
              <a:t>1</a:t>
            </a:r>
            <a:br>
              <a:rPr lang="en-US" smtClean="0"/>
            </a:br>
            <a:r>
              <a:rPr lang="en-US" smtClean="0"/>
              <a:t> TỔNG QUAN VỀ CÁCH TIẾP CẬN HƯỚNG ĐỐI TƯỢNG</a:t>
            </a:r>
            <a:endParaRPr lang="en-US"/>
          </a:p>
        </p:txBody>
      </p:sp>
    </p:spTree>
    <p:extLst>
      <p:ext uri="{BB962C8B-B14F-4D97-AF65-F5344CB8AC3E}">
        <p14:creationId xmlns:p14="http://schemas.microsoft.com/office/powerpoint/2010/main" val="1377416746"/>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p:txBody>
          <a:bodyPr/>
          <a:lstStyle/>
          <a:p>
            <a:r>
              <a:rPr lang="en-US"/>
              <a:t>1.2. PP tiếp cận hướng đối </a:t>
            </a:r>
            <a:r>
              <a:rPr lang="en-US" smtClean="0"/>
              <a:t>tượng</a:t>
            </a:r>
            <a:br>
              <a:rPr lang="en-US" smtClean="0"/>
            </a:br>
            <a:r>
              <a:rPr lang="en-US" smtClean="0"/>
              <a:t>Ví dụ 1: Class và Object</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981200"/>
            <a:ext cx="10566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924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a:spLocks noChangeArrowheads="1"/>
          </p:cNvSpPr>
          <p:nvPr/>
        </p:nvSpPr>
        <p:spPr bwMode="auto">
          <a:xfrm>
            <a:off x="3625850" y="1677988"/>
            <a:ext cx="4648200" cy="3313112"/>
          </a:xfrm>
          <a:prstGeom prst="ellipse">
            <a:avLst/>
          </a:prstGeom>
          <a:noFill/>
          <a:ln w="28575"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03" name="Title 7"/>
          <p:cNvSpPr>
            <a:spLocks noGrp="1"/>
          </p:cNvSpPr>
          <p:nvPr>
            <p:ph type="title"/>
          </p:nvPr>
        </p:nvSpPr>
        <p:spPr/>
        <p:txBody>
          <a:bodyPr/>
          <a:lstStyle/>
          <a:p>
            <a:r>
              <a:rPr lang="en-US" smtClean="0"/>
              <a:t>1.2. PP tiếp cận hướng đối tượng</a:t>
            </a:r>
            <a:br>
              <a:rPr lang="en-US" smtClean="0"/>
            </a:br>
            <a:r>
              <a:rPr lang="en-US" smtClean="0"/>
              <a:t>Ví dụ 2: Class và Object</a:t>
            </a:r>
          </a:p>
        </p:txBody>
      </p:sp>
      <p:sp>
        <p:nvSpPr>
          <p:cNvPr id="4" name="Oval 3"/>
          <p:cNvSpPr>
            <a:spLocks noChangeArrowheads="1"/>
          </p:cNvSpPr>
          <p:nvPr/>
        </p:nvSpPr>
        <p:spPr bwMode="auto">
          <a:xfrm>
            <a:off x="4311650" y="2095500"/>
            <a:ext cx="1219200" cy="519351"/>
          </a:xfrm>
          <a:prstGeom prst="ellipse">
            <a:avLst/>
          </a:prstGeom>
          <a:solidFill>
            <a:srgbClr val="FF0000"/>
          </a:solidFill>
          <a:ln w="9525" algn="ctr">
            <a:solidFill>
              <a:schemeClr val="tx1"/>
            </a:solidFill>
            <a:miter lim="800000"/>
            <a:headEnd/>
            <a:tailEnd/>
          </a:ln>
        </p:spPr>
        <p:txBody>
          <a:bodyPr>
            <a:spAutoFit/>
          </a:bodyPr>
          <a:lstStyle/>
          <a:p>
            <a:endParaRPr lang="en-US"/>
          </a:p>
        </p:txBody>
      </p:sp>
      <p:sp>
        <p:nvSpPr>
          <p:cNvPr id="5" name="Oval 4"/>
          <p:cNvSpPr>
            <a:spLocks noChangeArrowheads="1"/>
          </p:cNvSpPr>
          <p:nvPr/>
        </p:nvSpPr>
        <p:spPr bwMode="auto">
          <a:xfrm>
            <a:off x="6140450" y="2476500"/>
            <a:ext cx="1727200" cy="519351"/>
          </a:xfrm>
          <a:prstGeom prst="ellipse">
            <a:avLst/>
          </a:prstGeom>
          <a:solidFill>
            <a:srgbClr val="0000FF"/>
          </a:solidFill>
          <a:ln w="9525" algn="ctr">
            <a:solidFill>
              <a:schemeClr val="tx1"/>
            </a:solidFill>
            <a:miter lim="800000"/>
            <a:headEnd/>
            <a:tailEnd/>
          </a:ln>
        </p:spPr>
        <p:txBody>
          <a:bodyPr>
            <a:spAutoFit/>
          </a:bodyPr>
          <a:lstStyle/>
          <a:p>
            <a:endParaRPr lang="en-US"/>
          </a:p>
        </p:txBody>
      </p:sp>
      <p:sp>
        <p:nvSpPr>
          <p:cNvPr id="6" name="Oval 5"/>
          <p:cNvSpPr>
            <a:spLocks noChangeArrowheads="1"/>
          </p:cNvSpPr>
          <p:nvPr/>
        </p:nvSpPr>
        <p:spPr bwMode="auto">
          <a:xfrm>
            <a:off x="4819650" y="3467100"/>
            <a:ext cx="711200" cy="519351"/>
          </a:xfrm>
          <a:prstGeom prst="ellipse">
            <a:avLst/>
          </a:prstGeom>
          <a:solidFill>
            <a:srgbClr val="00B050"/>
          </a:solidFill>
          <a:ln w="9525" algn="ctr">
            <a:solidFill>
              <a:schemeClr val="tx1"/>
            </a:solidFill>
            <a:miter lim="800000"/>
            <a:headEnd/>
            <a:tailEnd/>
          </a:ln>
        </p:spPr>
        <p:txBody>
          <a:bodyPr>
            <a:spAutoFit/>
          </a:bodyPr>
          <a:lstStyle/>
          <a:p>
            <a:endParaRPr lang="en-US"/>
          </a:p>
        </p:txBody>
      </p:sp>
      <p:cxnSp>
        <p:nvCxnSpPr>
          <p:cNvPr id="12" name="Straight Arrow Connector 11"/>
          <p:cNvCxnSpPr>
            <a:cxnSpLocks noChangeShapeType="1"/>
            <a:stCxn id="19" idx="3"/>
            <a:endCxn id="4" idx="2"/>
          </p:cNvCxnSpPr>
          <p:nvPr/>
        </p:nvCxnSpPr>
        <p:spPr bwMode="auto">
          <a:xfrm flipV="1">
            <a:off x="2990851" y="2355176"/>
            <a:ext cx="1320799" cy="176893"/>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flipH="1">
            <a:off x="7867650" y="2324100"/>
            <a:ext cx="26416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9086850" y="3695700"/>
            <a:ext cx="314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800" i="1">
                <a:solidFill>
                  <a:srgbClr val="FF0000"/>
                </a:solidFill>
              </a:rPr>
              <a:t>Class</a:t>
            </a:r>
            <a:r>
              <a:rPr lang="en-US" sz="1800"/>
              <a:t>: </a:t>
            </a:r>
            <a:r>
              <a:rPr lang="en-US" sz="1800" b="0"/>
              <a:t>Ball</a:t>
            </a:r>
          </a:p>
          <a:p>
            <a:r>
              <a:rPr lang="en-US" sz="1800" i="1"/>
              <a:t>Attributes</a:t>
            </a:r>
            <a:r>
              <a:rPr lang="en-US" sz="1800"/>
              <a:t>: </a:t>
            </a:r>
            <a:r>
              <a:rPr lang="en-US" sz="1800" b="0"/>
              <a:t>radius, color</a:t>
            </a:r>
          </a:p>
          <a:p>
            <a:r>
              <a:rPr lang="en-US" sz="1800" i="1"/>
              <a:t>Behavior: </a:t>
            </a:r>
            <a:r>
              <a:rPr lang="en-US" sz="1800" b="0"/>
              <a:t>thrown, bounced, rolled</a:t>
            </a:r>
          </a:p>
        </p:txBody>
      </p:sp>
      <p:sp>
        <p:nvSpPr>
          <p:cNvPr id="19" name="Rectangle 18"/>
          <p:cNvSpPr>
            <a:spLocks noChangeArrowheads="1"/>
          </p:cNvSpPr>
          <p:nvPr/>
        </p:nvSpPr>
        <p:spPr bwMode="auto">
          <a:xfrm>
            <a:off x="982135" y="1677989"/>
            <a:ext cx="2008716"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ts val="600"/>
              </a:spcBef>
            </a:pPr>
            <a:r>
              <a:rPr lang="en-US" sz="1800" i="1">
                <a:solidFill>
                  <a:srgbClr val="FF0000"/>
                </a:solidFill>
              </a:rPr>
              <a:t>Object1</a:t>
            </a:r>
            <a:endParaRPr lang="en-US" sz="1800" b="0">
              <a:solidFill>
                <a:srgbClr val="FF0000"/>
              </a:solidFill>
            </a:endParaRPr>
          </a:p>
          <a:p>
            <a:pPr>
              <a:spcBef>
                <a:spcPts val="600"/>
              </a:spcBef>
            </a:pPr>
            <a:r>
              <a:rPr lang="en-US" sz="1800" b="0"/>
              <a:t>radius = 5</a:t>
            </a:r>
          </a:p>
          <a:p>
            <a:pPr>
              <a:spcBef>
                <a:spcPts val="600"/>
              </a:spcBef>
            </a:pPr>
            <a:r>
              <a:rPr lang="en-US" sz="1800" b="0"/>
              <a:t>color = red</a:t>
            </a:r>
          </a:p>
          <a:p>
            <a:pPr>
              <a:spcBef>
                <a:spcPts val="600"/>
              </a:spcBef>
            </a:pPr>
            <a:r>
              <a:rPr lang="en-US" sz="1800" b="0"/>
              <a:t>thrown, bounced, rolled</a:t>
            </a:r>
          </a:p>
        </p:txBody>
      </p:sp>
      <p:sp>
        <p:nvSpPr>
          <p:cNvPr id="20" name="Rectangle 19"/>
          <p:cNvSpPr>
            <a:spLocks noChangeArrowheads="1"/>
          </p:cNvSpPr>
          <p:nvPr/>
        </p:nvSpPr>
        <p:spPr bwMode="auto">
          <a:xfrm>
            <a:off x="1263650" y="4762501"/>
            <a:ext cx="2133600"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ts val="600"/>
              </a:spcBef>
            </a:pPr>
            <a:r>
              <a:rPr lang="en-US" sz="1800" i="1">
                <a:solidFill>
                  <a:srgbClr val="FF0000"/>
                </a:solidFill>
              </a:rPr>
              <a:t>Object3</a:t>
            </a:r>
            <a:endParaRPr lang="en-US" sz="1800" b="0">
              <a:solidFill>
                <a:srgbClr val="FF0000"/>
              </a:solidFill>
            </a:endParaRPr>
          </a:p>
          <a:p>
            <a:pPr>
              <a:spcBef>
                <a:spcPts val="600"/>
              </a:spcBef>
            </a:pPr>
            <a:r>
              <a:rPr lang="en-US" sz="1800" b="0"/>
              <a:t>radius = 3</a:t>
            </a:r>
          </a:p>
          <a:p>
            <a:pPr>
              <a:spcBef>
                <a:spcPts val="600"/>
              </a:spcBef>
            </a:pPr>
            <a:r>
              <a:rPr lang="en-US" sz="1800" b="0"/>
              <a:t>color = green</a:t>
            </a:r>
          </a:p>
          <a:p>
            <a:pPr>
              <a:spcBef>
                <a:spcPts val="600"/>
              </a:spcBef>
            </a:pPr>
            <a:r>
              <a:rPr lang="en-US" sz="1800" b="0"/>
              <a:t>thrown, bounced, rolled</a:t>
            </a:r>
          </a:p>
        </p:txBody>
      </p:sp>
      <p:sp>
        <p:nvSpPr>
          <p:cNvPr id="21" name="Rectangle 20"/>
          <p:cNvSpPr>
            <a:spLocks noChangeArrowheads="1"/>
          </p:cNvSpPr>
          <p:nvPr/>
        </p:nvSpPr>
        <p:spPr bwMode="auto">
          <a:xfrm>
            <a:off x="6038850" y="4991101"/>
            <a:ext cx="1930400"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ts val="600"/>
              </a:spcBef>
            </a:pPr>
            <a:r>
              <a:rPr lang="en-US" sz="1800" i="1">
                <a:solidFill>
                  <a:srgbClr val="FF0000"/>
                </a:solidFill>
              </a:rPr>
              <a:t>Object2</a:t>
            </a:r>
            <a:endParaRPr lang="en-US" sz="1800" b="0">
              <a:solidFill>
                <a:srgbClr val="FF0000"/>
              </a:solidFill>
            </a:endParaRPr>
          </a:p>
          <a:p>
            <a:pPr>
              <a:spcBef>
                <a:spcPts val="600"/>
              </a:spcBef>
            </a:pPr>
            <a:r>
              <a:rPr lang="en-US" sz="1800" b="0"/>
              <a:t>radius = 10</a:t>
            </a:r>
          </a:p>
          <a:p>
            <a:pPr>
              <a:spcBef>
                <a:spcPts val="600"/>
              </a:spcBef>
            </a:pPr>
            <a:r>
              <a:rPr lang="en-US" sz="1800" b="0"/>
              <a:t>color = blue</a:t>
            </a:r>
          </a:p>
          <a:p>
            <a:pPr>
              <a:spcBef>
                <a:spcPts val="600"/>
              </a:spcBef>
            </a:pPr>
            <a:r>
              <a:rPr lang="en-US" sz="1800" b="0"/>
              <a:t>thrown, bounced, rolled</a:t>
            </a:r>
          </a:p>
        </p:txBody>
      </p:sp>
      <p:cxnSp>
        <p:nvCxnSpPr>
          <p:cNvPr id="25" name="Straight Connector 24"/>
          <p:cNvCxnSpPr>
            <a:cxnSpLocks noChangeShapeType="1"/>
          </p:cNvCxnSpPr>
          <p:nvPr/>
        </p:nvCxnSpPr>
        <p:spPr bwMode="auto">
          <a:xfrm rot="5400000">
            <a:off x="9861551" y="2971272"/>
            <a:ext cx="1295400" cy="4233"/>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4" name="Straight Arrow Connector 33"/>
          <p:cNvCxnSpPr>
            <a:cxnSpLocks noChangeShapeType="1"/>
            <a:stCxn id="20" idx="0"/>
            <a:endCxn id="6" idx="3"/>
          </p:cNvCxnSpPr>
          <p:nvPr/>
        </p:nvCxnSpPr>
        <p:spPr bwMode="auto">
          <a:xfrm flipV="1">
            <a:off x="2330450" y="3910394"/>
            <a:ext cx="2593353" cy="85210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a:endCxn id="5" idx="4"/>
          </p:cNvCxnSpPr>
          <p:nvPr/>
        </p:nvCxnSpPr>
        <p:spPr bwMode="auto">
          <a:xfrm flipV="1">
            <a:off x="7004050" y="2995851"/>
            <a:ext cx="0" cy="1995249"/>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4374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par>
                                <p:cTn id="12" presetID="3" presetClass="entr" presetSubtype="1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linds(horizontal)">
                                      <p:cBhvr>
                                        <p:cTn id="38" dur="500"/>
                                        <p:tgtEl>
                                          <p:spTgt spid="37"/>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linds(horizontal)">
                                      <p:cBhvr>
                                        <p:cTn id="50" dur="500"/>
                                        <p:tgtEl>
                                          <p:spTgt spid="3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6" grpId="0" animBg="1"/>
      <p:bldP spid="16"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p:spPr>
        <p:txBody>
          <a:bodyPr/>
          <a:lstStyle/>
          <a:p>
            <a:r>
              <a:rPr lang="en-US" dirty="0"/>
              <a:t>1.2</a:t>
            </a:r>
            <a:r>
              <a:rPr lang="en-US"/>
              <a:t>. </a:t>
            </a:r>
            <a:r>
              <a:rPr lang="en-US" smtClean="0"/>
              <a:t>PP tiếp </a:t>
            </a:r>
            <a:r>
              <a:rPr lang="en-US" dirty="0" err="1"/>
              <a:t>cận</a:t>
            </a:r>
            <a:r>
              <a:rPr lang="en-US" dirty="0"/>
              <a:t> </a:t>
            </a:r>
            <a:r>
              <a:rPr lang="en-US" dirty="0" err="1"/>
              <a:t>hướng</a:t>
            </a:r>
            <a:r>
              <a:rPr lang="en-US" dirty="0"/>
              <a:t> </a:t>
            </a:r>
            <a:r>
              <a:rPr lang="en-US" err="1"/>
              <a:t>đối</a:t>
            </a:r>
            <a:r>
              <a:rPr lang="en-US"/>
              <a:t> </a:t>
            </a:r>
            <a:r>
              <a:rPr lang="en-US" smtClean="0"/>
              <a:t>tượng</a:t>
            </a:r>
            <a:endParaRPr lang="en-US" dirty="0"/>
          </a:p>
        </p:txBody>
      </p:sp>
      <p:sp>
        <p:nvSpPr>
          <p:cNvPr id="3" name="Content Placeholder 2"/>
          <p:cNvSpPr>
            <a:spLocks noGrp="1"/>
          </p:cNvSpPr>
          <p:nvPr>
            <p:ph idx="1"/>
          </p:nvPr>
        </p:nvSpPr>
        <p:spPr/>
        <p:txBody>
          <a:bodyPr/>
          <a:lstStyle/>
          <a:p>
            <a:pPr marL="0" indent="0">
              <a:buNone/>
            </a:pPr>
            <a:r>
              <a:rPr lang="en-US" dirty="0" err="1"/>
              <a:t>Giải</a:t>
            </a:r>
            <a:r>
              <a:rPr lang="en-US" dirty="0"/>
              <a:t> </a:t>
            </a:r>
            <a:r>
              <a:rPr lang="en-US" dirty="0" err="1"/>
              <a:t>bài</a:t>
            </a:r>
            <a:r>
              <a:rPr lang="en-US" dirty="0"/>
              <a:t> </a:t>
            </a:r>
            <a:r>
              <a:rPr lang="en-US" dirty="0" err="1"/>
              <a:t>toán</a:t>
            </a:r>
            <a:r>
              <a:rPr lang="en-US" dirty="0"/>
              <a:t> </a:t>
            </a:r>
            <a:r>
              <a:rPr lang="en-US" dirty="0" err="1"/>
              <a:t>theo</a:t>
            </a:r>
            <a:r>
              <a:rPr lang="en-US" dirty="0"/>
              <a:t> OOP</a:t>
            </a:r>
          </a:p>
        </p:txBody>
      </p:sp>
      <p:sp>
        <p:nvSpPr>
          <p:cNvPr id="5" name="Rectangle 5"/>
          <p:cNvSpPr>
            <a:spLocks noChangeArrowheads="1"/>
          </p:cNvSpPr>
          <p:nvPr/>
        </p:nvSpPr>
        <p:spPr bwMode="auto">
          <a:xfrm>
            <a:off x="1399710" y="39243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smtClean="0">
                <a:solidFill>
                  <a:schemeClr val="bg1"/>
                </a:solidFill>
              </a:rPr>
              <a:t>Vấn đề</a:t>
            </a:r>
            <a:endParaRPr lang="en-US" b="1">
              <a:solidFill>
                <a:schemeClr val="bg1"/>
              </a:solidFill>
            </a:endParaRPr>
          </a:p>
        </p:txBody>
      </p:sp>
      <p:sp>
        <p:nvSpPr>
          <p:cNvPr id="6" name="Rectangle 6"/>
          <p:cNvSpPr>
            <a:spLocks noChangeArrowheads="1"/>
          </p:cNvSpPr>
          <p:nvPr/>
        </p:nvSpPr>
        <p:spPr bwMode="auto">
          <a:xfrm>
            <a:off x="4523910" y="2781300"/>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b="1" smtClean="0"/>
              <a:t>Thuộc tính</a:t>
            </a:r>
            <a:endParaRPr lang="en-US" b="1"/>
          </a:p>
        </p:txBody>
      </p:sp>
      <p:sp>
        <p:nvSpPr>
          <p:cNvPr id="7" name="Rectangle 7"/>
          <p:cNvSpPr>
            <a:spLocks noChangeArrowheads="1"/>
          </p:cNvSpPr>
          <p:nvPr/>
        </p:nvSpPr>
        <p:spPr bwMode="auto">
          <a:xfrm>
            <a:off x="4523910" y="5219700"/>
            <a:ext cx="1295400" cy="1371600"/>
          </a:xfrm>
          <a:prstGeom prst="rect">
            <a:avLst/>
          </a:prstGeom>
          <a:solidFill>
            <a:srgbClr val="99FF66"/>
          </a:solidFill>
          <a:ln w="9525">
            <a:solidFill>
              <a:schemeClr val="tx1"/>
            </a:solidFill>
            <a:miter lim="800000"/>
            <a:headEnd/>
            <a:tailEnd/>
          </a:ln>
        </p:spPr>
        <p:txBody>
          <a:bodyPr wrap="square" anchor="ctr"/>
          <a:lstStyle/>
          <a:p>
            <a:pPr algn="ctr"/>
            <a:r>
              <a:rPr lang="en-US" b="1" smtClean="0"/>
              <a:t>Tác vụ (hành vi)</a:t>
            </a:r>
            <a:endParaRPr lang="en-US" b="1"/>
          </a:p>
        </p:txBody>
      </p:sp>
      <p:sp>
        <p:nvSpPr>
          <p:cNvPr id="8" name="Rectangle 8"/>
          <p:cNvSpPr>
            <a:spLocks noChangeArrowheads="1"/>
          </p:cNvSpPr>
          <p:nvPr/>
        </p:nvSpPr>
        <p:spPr bwMode="auto">
          <a:xfrm>
            <a:off x="6581310" y="18669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smtClean="0">
                <a:solidFill>
                  <a:schemeClr val="bg1"/>
                </a:solidFill>
              </a:rPr>
              <a:t>Chương trình</a:t>
            </a:r>
            <a:endParaRPr lang="en-US" b="1">
              <a:solidFill>
                <a:schemeClr val="bg1"/>
              </a:solidFill>
            </a:endParaRPr>
          </a:p>
        </p:txBody>
      </p:sp>
      <p:sp>
        <p:nvSpPr>
          <p:cNvPr id="9" name="Rectangle 9"/>
          <p:cNvSpPr>
            <a:spLocks noChangeArrowheads="1"/>
          </p:cNvSpPr>
          <p:nvPr/>
        </p:nvSpPr>
        <p:spPr bwMode="auto">
          <a:xfrm>
            <a:off x="6352710" y="2324100"/>
            <a:ext cx="2590800" cy="441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6428910" y="24003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a:t>
            </a:r>
            <a:r>
              <a:rPr lang="en-US" b="1" smtClean="0"/>
              <a:t>XX  {</a:t>
            </a:r>
            <a:endParaRPr lang="en-US" b="1"/>
          </a:p>
          <a:p>
            <a:r>
              <a:rPr lang="en-US" b="1"/>
              <a:t> </a:t>
            </a:r>
            <a:r>
              <a:rPr lang="en-US" b="1" smtClean="0"/>
              <a:t> </a:t>
            </a:r>
            <a:r>
              <a:rPr lang="en-US" b="1"/>
              <a:t>type1 prop1;</a:t>
            </a:r>
          </a:p>
          <a:p>
            <a:r>
              <a:rPr lang="en-US" b="1"/>
              <a:t>  type2 </a:t>
            </a:r>
            <a:r>
              <a:rPr lang="en-US" b="1" smtClean="0"/>
              <a:t>prop2</a:t>
            </a:r>
            <a:r>
              <a:rPr lang="en-US" b="1"/>
              <a:t>;</a:t>
            </a:r>
          </a:p>
          <a:p>
            <a:r>
              <a:rPr lang="en-US" b="1"/>
              <a:t>  .......</a:t>
            </a:r>
          </a:p>
          <a:p>
            <a:r>
              <a:rPr lang="en-US" b="1"/>
              <a:t>  type Method1(...)</a:t>
            </a:r>
          </a:p>
          <a:p>
            <a:r>
              <a:rPr lang="en-US" b="1"/>
              <a:t>  {</a:t>
            </a:r>
          </a:p>
          <a:p>
            <a:r>
              <a:rPr lang="en-US" b="1"/>
              <a:t>  </a:t>
            </a:r>
            <a:r>
              <a:rPr lang="en-US" b="1" smtClean="0"/>
              <a:t>}</a:t>
            </a:r>
            <a:endParaRPr lang="en-US" b="1"/>
          </a:p>
          <a:p>
            <a:r>
              <a:rPr lang="en-US" b="1"/>
              <a:t>   .....</a:t>
            </a:r>
          </a:p>
          <a:p>
            <a:r>
              <a:rPr lang="en-US" b="1" smtClean="0"/>
              <a:t>}</a:t>
            </a:r>
            <a:endParaRPr lang="en-US" b="1"/>
          </a:p>
        </p:txBody>
      </p:sp>
      <p:sp>
        <p:nvSpPr>
          <p:cNvPr id="11" name="Rectangle 12"/>
          <p:cNvSpPr>
            <a:spLocks noChangeArrowheads="1"/>
          </p:cNvSpPr>
          <p:nvPr/>
        </p:nvSpPr>
        <p:spPr bwMode="auto">
          <a:xfrm>
            <a:off x="6428910" y="54483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a:t>
            </a:r>
            <a:r>
              <a:rPr lang="en-US" b="1" smtClean="0"/>
              <a:t> XX  </a:t>
            </a:r>
            <a:r>
              <a:rPr lang="en-US" b="1"/>
              <a:t>x;  </a:t>
            </a:r>
            <a:r>
              <a:rPr lang="en-US" sz="1400" b="1">
                <a:solidFill>
                  <a:srgbClr val="FF0000"/>
                </a:solidFill>
              </a:rPr>
              <a:t>// object variable</a:t>
            </a:r>
          </a:p>
          <a:p>
            <a:r>
              <a:rPr lang="en-US" b="1"/>
              <a:t>   x.Method(...);</a:t>
            </a:r>
          </a:p>
          <a:p>
            <a:r>
              <a:rPr lang="en-US" b="1" smtClean="0"/>
              <a:t>}</a:t>
            </a:r>
            <a:endParaRPr lang="en-US" b="1"/>
          </a:p>
        </p:txBody>
      </p:sp>
      <p:sp>
        <p:nvSpPr>
          <p:cNvPr id="12" name="Oval 13"/>
          <p:cNvSpPr>
            <a:spLocks noChangeArrowheads="1"/>
          </p:cNvSpPr>
          <p:nvPr/>
        </p:nvSpPr>
        <p:spPr bwMode="auto">
          <a:xfrm>
            <a:off x="2999910" y="2781300"/>
            <a:ext cx="990600" cy="838200"/>
          </a:xfrm>
          <a:prstGeom prst="ellipse">
            <a:avLst/>
          </a:prstGeom>
          <a:solidFill>
            <a:srgbClr val="FFFF99"/>
          </a:solidFill>
          <a:ln w="9525">
            <a:solidFill>
              <a:schemeClr val="tx1"/>
            </a:solidFill>
            <a:round/>
            <a:headEnd/>
            <a:tailEnd/>
          </a:ln>
        </p:spPr>
        <p:txBody>
          <a:bodyPr wrap="square" anchor="ctr"/>
          <a:lstStyle/>
          <a:p>
            <a:pPr algn="ctr"/>
            <a:r>
              <a:rPr lang="en-US" smtClean="0"/>
              <a:t>Xđ danh từ</a:t>
            </a:r>
            <a:endParaRPr lang="en-US"/>
          </a:p>
        </p:txBody>
      </p:sp>
      <p:sp>
        <p:nvSpPr>
          <p:cNvPr id="13" name="Oval 14"/>
          <p:cNvSpPr>
            <a:spLocks noChangeArrowheads="1"/>
          </p:cNvSpPr>
          <p:nvPr/>
        </p:nvSpPr>
        <p:spPr bwMode="auto">
          <a:xfrm>
            <a:off x="2809410" y="5067300"/>
            <a:ext cx="1181100" cy="838200"/>
          </a:xfrm>
          <a:prstGeom prst="ellipse">
            <a:avLst/>
          </a:prstGeom>
          <a:solidFill>
            <a:srgbClr val="99FF66"/>
          </a:solidFill>
          <a:ln w="9525">
            <a:solidFill>
              <a:schemeClr val="tx1"/>
            </a:solidFill>
            <a:round/>
            <a:headEnd/>
            <a:tailEnd/>
          </a:ln>
        </p:spPr>
        <p:txBody>
          <a:bodyPr wrap="square" anchor="ctr"/>
          <a:lstStyle/>
          <a:p>
            <a:pPr algn="ctr"/>
            <a:r>
              <a:rPr lang="en-US" b="1" smtClean="0"/>
              <a:t>Xđ động từ</a:t>
            </a:r>
            <a:endParaRPr lang="en-US" b="1"/>
          </a:p>
        </p:txBody>
      </p:sp>
      <p:sp>
        <p:nvSpPr>
          <p:cNvPr id="14" name="Line 15"/>
          <p:cNvSpPr>
            <a:spLocks noChangeShapeType="1"/>
          </p:cNvSpPr>
          <p:nvPr/>
        </p:nvSpPr>
        <p:spPr bwMode="auto">
          <a:xfrm flipV="1">
            <a:off x="2542710" y="33909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3990510" y="31623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7"/>
          <p:cNvSpPr>
            <a:spLocks noChangeShapeType="1"/>
          </p:cNvSpPr>
          <p:nvPr/>
        </p:nvSpPr>
        <p:spPr bwMode="auto">
          <a:xfrm>
            <a:off x="5666910" y="31623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2542710" y="44577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9"/>
          <p:cNvSpPr>
            <a:spLocks noChangeShapeType="1"/>
          </p:cNvSpPr>
          <p:nvPr/>
        </p:nvSpPr>
        <p:spPr bwMode="auto">
          <a:xfrm>
            <a:off x="3990510" y="55245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0"/>
          <p:cNvSpPr>
            <a:spLocks noChangeShapeType="1"/>
          </p:cNvSpPr>
          <p:nvPr/>
        </p:nvSpPr>
        <p:spPr bwMode="auto">
          <a:xfrm flipV="1">
            <a:off x="5666910" y="3848100"/>
            <a:ext cx="914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21"/>
          <p:cNvSpPr>
            <a:spLocks noChangeShapeType="1"/>
          </p:cNvSpPr>
          <p:nvPr/>
        </p:nvSpPr>
        <p:spPr bwMode="auto">
          <a:xfrm flipH="1">
            <a:off x="8410110" y="62103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2"/>
          <p:cNvSpPr>
            <a:spLocks noChangeShapeType="1"/>
          </p:cNvSpPr>
          <p:nvPr/>
        </p:nvSpPr>
        <p:spPr bwMode="auto">
          <a:xfrm>
            <a:off x="8638710" y="39243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3"/>
          <p:cNvSpPr>
            <a:spLocks noChangeShapeType="1"/>
          </p:cNvSpPr>
          <p:nvPr/>
        </p:nvSpPr>
        <p:spPr bwMode="auto">
          <a:xfrm>
            <a:off x="9248310" y="39243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24"/>
          <p:cNvSpPr>
            <a:spLocks noChangeArrowheads="1"/>
          </p:cNvSpPr>
          <p:nvPr/>
        </p:nvSpPr>
        <p:spPr bwMode="auto">
          <a:xfrm>
            <a:off x="2999910" y="3695700"/>
            <a:ext cx="2895600" cy="1295400"/>
          </a:xfrm>
          <a:prstGeom prst="ellipse">
            <a:avLst/>
          </a:prstGeom>
          <a:solidFill>
            <a:schemeClr val="accent1"/>
          </a:solidFill>
          <a:ln w="9525">
            <a:solidFill>
              <a:schemeClr val="tx1"/>
            </a:solidFill>
            <a:round/>
            <a:headEnd/>
            <a:tailEnd/>
          </a:ln>
        </p:spPr>
        <p:txBody>
          <a:bodyPr wrap="none" anchor="ctr"/>
          <a:lstStyle/>
          <a:p>
            <a:pPr algn="ctr"/>
            <a:r>
              <a:rPr lang="en-US" b="1" dirty="0" err="1"/>
              <a:t>Bao</a:t>
            </a:r>
            <a:r>
              <a:rPr lang="en-US" b="1" dirty="0"/>
              <a:t> </a:t>
            </a:r>
            <a:r>
              <a:rPr lang="en-US" b="1" dirty="0" err="1"/>
              <a:t>gói</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p>
          <a:p>
            <a:pPr algn="ctr"/>
            <a:r>
              <a:rPr lang="en-US" b="1" dirty="0" err="1"/>
              <a:t>hành</a:t>
            </a:r>
            <a:r>
              <a:rPr lang="en-US" b="1" dirty="0"/>
              <a:t> vi </a:t>
            </a:r>
            <a:r>
              <a:rPr lang="en-US" b="1" dirty="0" err="1"/>
              <a:t>thành</a:t>
            </a:r>
            <a:r>
              <a:rPr lang="en-US" b="1" dirty="0"/>
              <a:t> class</a:t>
            </a:r>
          </a:p>
        </p:txBody>
      </p:sp>
    </p:spTree>
    <p:extLst>
      <p:ext uri="{BB962C8B-B14F-4D97-AF65-F5344CB8AC3E}">
        <p14:creationId xmlns:p14="http://schemas.microsoft.com/office/powerpoint/2010/main" val="537026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1.2. PP tiếp cận hướng đối tượng</a:t>
            </a:r>
            <a:br>
              <a:rPr lang="en-US"/>
            </a:br>
            <a:r>
              <a:rPr lang="en-US" smtClean="0"/>
              <a:t>Mô hình lớp đối tượng</a:t>
            </a:r>
          </a:p>
        </p:txBody>
      </p:sp>
      <p:sp>
        <p:nvSpPr>
          <p:cNvPr id="90116" name="Rectangle 4"/>
          <p:cNvSpPr>
            <a:spLocks noChangeArrowheads="1"/>
          </p:cNvSpPr>
          <p:nvPr/>
        </p:nvSpPr>
        <p:spPr bwMode="auto">
          <a:xfrm>
            <a:off x="2032000" y="2286000"/>
            <a:ext cx="5689600" cy="609600"/>
          </a:xfrm>
          <a:prstGeom prst="rect">
            <a:avLst/>
          </a:prstGeom>
          <a:solidFill>
            <a:srgbClr val="99CCFF"/>
          </a:solidFill>
          <a:ln w="9525">
            <a:solidFill>
              <a:schemeClr val="tx1"/>
            </a:solidFill>
            <a:miter lim="800000"/>
            <a:headEnd/>
            <a:tailEnd/>
          </a:ln>
        </p:spPr>
        <p:txBody>
          <a:bodyPr wrap="none" anchor="ctr"/>
          <a:lstStyle/>
          <a:p>
            <a:r>
              <a:rPr kumimoji="1" lang="en-US" sz="2400">
                <a:solidFill>
                  <a:srgbClr val="0000FF"/>
                </a:solidFill>
              </a:rPr>
              <a:t>ClassName</a:t>
            </a:r>
          </a:p>
        </p:txBody>
      </p:sp>
      <p:sp>
        <p:nvSpPr>
          <p:cNvPr id="90117" name="Rectangle 5"/>
          <p:cNvSpPr>
            <a:spLocks noChangeArrowheads="1"/>
          </p:cNvSpPr>
          <p:nvPr/>
        </p:nvSpPr>
        <p:spPr bwMode="auto">
          <a:xfrm>
            <a:off x="2032000" y="2895600"/>
            <a:ext cx="5689600" cy="1905000"/>
          </a:xfrm>
          <a:prstGeom prst="rect">
            <a:avLst/>
          </a:prstGeom>
          <a:solidFill>
            <a:srgbClr val="99CCFF"/>
          </a:solidFill>
          <a:ln w="9525">
            <a:solidFill>
              <a:schemeClr val="tx1"/>
            </a:solidFill>
            <a:miter lim="800000"/>
            <a:headEnd/>
            <a:tailEnd/>
          </a:ln>
        </p:spPr>
        <p:txBody>
          <a:bodyPr wrap="none" anchor="ctr"/>
          <a:lstStyle/>
          <a:p>
            <a:r>
              <a:rPr kumimoji="1" lang="en-US" sz="2400">
                <a:solidFill>
                  <a:srgbClr val="0000FF"/>
                </a:solidFill>
              </a:rPr>
              <a:t>- Attributes</a:t>
            </a:r>
          </a:p>
        </p:txBody>
      </p:sp>
      <p:sp>
        <p:nvSpPr>
          <p:cNvPr id="90118" name="Rectangle 6"/>
          <p:cNvSpPr>
            <a:spLocks noChangeArrowheads="1"/>
          </p:cNvSpPr>
          <p:nvPr/>
        </p:nvSpPr>
        <p:spPr bwMode="auto">
          <a:xfrm>
            <a:off x="2032000" y="4800600"/>
            <a:ext cx="5689600" cy="1600200"/>
          </a:xfrm>
          <a:prstGeom prst="rect">
            <a:avLst/>
          </a:prstGeom>
          <a:solidFill>
            <a:srgbClr val="99CCFF"/>
          </a:solidFill>
          <a:ln w="9525">
            <a:solidFill>
              <a:schemeClr val="tx1"/>
            </a:solidFill>
            <a:miter lim="800000"/>
            <a:headEnd/>
            <a:tailEnd/>
          </a:ln>
        </p:spPr>
        <p:txBody>
          <a:bodyPr wrap="none" anchor="ctr"/>
          <a:lstStyle/>
          <a:p>
            <a:r>
              <a:rPr kumimoji="1" lang="en-US" sz="2400">
                <a:solidFill>
                  <a:srgbClr val="0000FF"/>
                </a:solidFill>
              </a:rPr>
              <a:t>+ Behaviors</a:t>
            </a:r>
          </a:p>
        </p:txBody>
      </p:sp>
      <p:sp>
        <p:nvSpPr>
          <p:cNvPr id="90119" name="Line 7"/>
          <p:cNvSpPr>
            <a:spLocks noChangeShapeType="1"/>
          </p:cNvSpPr>
          <p:nvPr/>
        </p:nvSpPr>
        <p:spPr bwMode="auto">
          <a:xfrm>
            <a:off x="7721600" y="3810000"/>
            <a:ext cx="6985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90120" name="AutoShape 8"/>
          <p:cNvSpPr>
            <a:spLocks/>
          </p:cNvSpPr>
          <p:nvPr/>
        </p:nvSpPr>
        <p:spPr bwMode="auto">
          <a:xfrm>
            <a:off x="8420100" y="2981325"/>
            <a:ext cx="304800" cy="1895475"/>
          </a:xfrm>
          <a:prstGeom prst="leftBrace">
            <a:avLst>
              <a:gd name="adj1" fmla="val 10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0121" name="Rectangle 9"/>
          <p:cNvSpPr>
            <a:spLocks noChangeArrowheads="1"/>
          </p:cNvSpPr>
          <p:nvPr/>
        </p:nvSpPr>
        <p:spPr bwMode="auto">
          <a:xfrm>
            <a:off x="8750300" y="2981324"/>
            <a:ext cx="2540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400"/>
              <a:t>Properties</a:t>
            </a:r>
          </a:p>
          <a:p>
            <a:r>
              <a:rPr lang="en-US" sz="2400"/>
              <a:t>Data</a:t>
            </a:r>
          </a:p>
          <a:p>
            <a:r>
              <a:rPr lang="en-US" sz="2400"/>
              <a:t>Fields</a:t>
            </a:r>
          </a:p>
          <a:p>
            <a:r>
              <a:rPr lang="en-US" sz="2400"/>
              <a:t>Variables</a:t>
            </a:r>
          </a:p>
          <a:p>
            <a:r>
              <a:rPr lang="en-US" sz="2400"/>
              <a:t>Instance data</a:t>
            </a:r>
          </a:p>
        </p:txBody>
      </p:sp>
      <p:sp>
        <p:nvSpPr>
          <p:cNvPr id="90122" name="Line 10"/>
          <p:cNvSpPr>
            <a:spLocks noChangeShapeType="1"/>
          </p:cNvSpPr>
          <p:nvPr/>
        </p:nvSpPr>
        <p:spPr bwMode="auto">
          <a:xfrm>
            <a:off x="7721600" y="5562600"/>
            <a:ext cx="812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24" name="Rectangle 12"/>
          <p:cNvSpPr>
            <a:spLocks noChangeArrowheads="1"/>
          </p:cNvSpPr>
          <p:nvPr/>
        </p:nvSpPr>
        <p:spPr bwMode="auto">
          <a:xfrm>
            <a:off x="8699500" y="5391150"/>
            <a:ext cx="132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sz="2400"/>
              <a:t>Methods</a:t>
            </a:r>
          </a:p>
        </p:txBody>
      </p:sp>
    </p:spTree>
    <p:extLst>
      <p:ext uri="{BB962C8B-B14F-4D97-AF65-F5344CB8AC3E}">
        <p14:creationId xmlns:p14="http://schemas.microsoft.com/office/powerpoint/2010/main" val="436284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blinds(horizontal)">
                                      <p:cBhvr>
                                        <p:cTn id="7" dur="500"/>
                                        <p:tgtEl>
                                          <p:spTgt spid="90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117">
                                            <p:txEl>
                                              <p:pRg st="0" end="0"/>
                                            </p:txEl>
                                          </p:spTgt>
                                        </p:tgtEl>
                                        <p:attrNameLst>
                                          <p:attrName>style.visibility</p:attrName>
                                        </p:attrNameLst>
                                      </p:cBhvr>
                                      <p:to>
                                        <p:strVal val="visible"/>
                                      </p:to>
                                    </p:set>
                                    <p:animEffect transition="in" filter="blinds(horizontal)">
                                      <p:cBhvr>
                                        <p:cTn id="12" dur="500"/>
                                        <p:tgtEl>
                                          <p:spTgt spid="901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0118">
                                            <p:txEl>
                                              <p:pRg st="0" end="0"/>
                                            </p:txEl>
                                          </p:spTgt>
                                        </p:tgtEl>
                                        <p:attrNameLst>
                                          <p:attrName>style.visibility</p:attrName>
                                        </p:attrNameLst>
                                      </p:cBhvr>
                                      <p:to>
                                        <p:strVal val="visible"/>
                                      </p:to>
                                    </p:set>
                                    <p:animEffect transition="in" filter="blinds(horizontal)">
                                      <p:cBhvr>
                                        <p:cTn id="17" dur="500"/>
                                        <p:tgtEl>
                                          <p:spTgt spid="901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blinds(horizontal)">
                                      <p:cBhvr>
                                        <p:cTn id="22" dur="500"/>
                                        <p:tgtEl>
                                          <p:spTgt spid="901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0120"/>
                                        </p:tgtEl>
                                        <p:attrNameLst>
                                          <p:attrName>style.visibility</p:attrName>
                                        </p:attrNameLst>
                                      </p:cBhvr>
                                      <p:to>
                                        <p:strVal val="visible"/>
                                      </p:to>
                                    </p:set>
                                    <p:animEffect transition="in" filter="blinds(horizontal)">
                                      <p:cBhvr>
                                        <p:cTn id="25" dur="500"/>
                                        <p:tgtEl>
                                          <p:spTgt spid="901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0121"/>
                                        </p:tgtEl>
                                        <p:attrNameLst>
                                          <p:attrName>style.visibility</p:attrName>
                                        </p:attrNameLst>
                                      </p:cBhvr>
                                      <p:to>
                                        <p:strVal val="visible"/>
                                      </p:to>
                                    </p:set>
                                    <p:animEffect transition="in" filter="blinds(horizontal)">
                                      <p:cBhvr>
                                        <p:cTn id="28" dur="500"/>
                                        <p:tgtEl>
                                          <p:spTgt spid="901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0122"/>
                                        </p:tgtEl>
                                        <p:attrNameLst>
                                          <p:attrName>style.visibility</p:attrName>
                                        </p:attrNameLst>
                                      </p:cBhvr>
                                      <p:to>
                                        <p:strVal val="visible"/>
                                      </p:to>
                                    </p:set>
                                    <p:animEffect transition="in" filter="blinds(horizontal)">
                                      <p:cBhvr>
                                        <p:cTn id="33" dur="500"/>
                                        <p:tgtEl>
                                          <p:spTgt spid="9012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0124"/>
                                        </p:tgtEl>
                                        <p:attrNameLst>
                                          <p:attrName>style.visibility</p:attrName>
                                        </p:attrNameLst>
                                      </p:cBhvr>
                                      <p:to>
                                        <p:strVal val="visible"/>
                                      </p:to>
                                    </p:set>
                                    <p:animEffect transition="in" filter="blinds(horizontal)">
                                      <p:cBhvr>
                                        <p:cTn id="36"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p:bldP spid="90120" grpId="0" animBg="1"/>
      <p:bldP spid="90121" grpId="0"/>
      <p:bldP spid="90122" grpId="0" animBg="1"/>
      <p:bldP spid="901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1.2. PP tiếp cận hướng đối tượng</a:t>
            </a:r>
            <a:br>
              <a:rPr lang="en-US"/>
            </a:br>
            <a:r>
              <a:rPr lang="en-US" smtClean="0"/>
              <a:t>Ví dụ mô </a:t>
            </a:r>
            <a:r>
              <a:rPr lang="en-US"/>
              <a:t>hình lớp đối </a:t>
            </a:r>
            <a:r>
              <a:rPr lang="en-US" smtClean="0"/>
              <a:t>tượng</a:t>
            </a:r>
          </a:p>
        </p:txBody>
      </p:sp>
      <p:sp>
        <p:nvSpPr>
          <p:cNvPr id="94212" name="Rectangle 4"/>
          <p:cNvSpPr>
            <a:spLocks noChangeArrowheads="1"/>
          </p:cNvSpPr>
          <p:nvPr/>
        </p:nvSpPr>
        <p:spPr bwMode="auto">
          <a:xfrm>
            <a:off x="1422400" y="2913489"/>
            <a:ext cx="4165600" cy="455612"/>
          </a:xfrm>
          <a:prstGeom prst="rect">
            <a:avLst/>
          </a:prstGeom>
          <a:solidFill>
            <a:srgbClr val="99CCFF"/>
          </a:solidFill>
          <a:ln w="9525">
            <a:solidFill>
              <a:schemeClr val="tx1"/>
            </a:solidFill>
            <a:miter lim="800000"/>
            <a:headEnd/>
            <a:tailEnd/>
          </a:ln>
        </p:spPr>
        <p:txBody>
          <a:bodyPr wrap="none" anchor="ctr"/>
          <a:lstStyle/>
          <a:p>
            <a:pPr>
              <a:defRPr/>
            </a:pPr>
            <a:r>
              <a:rPr kumimoji="1" lang="en-US" sz="2400">
                <a:solidFill>
                  <a:srgbClr val="0000FF"/>
                </a:solidFill>
                <a:cs typeface="Times New Roman" pitchFamily="18" charset="0"/>
              </a:rPr>
              <a:t>Rectangle</a:t>
            </a:r>
          </a:p>
        </p:txBody>
      </p:sp>
      <p:sp>
        <p:nvSpPr>
          <p:cNvPr id="94213" name="Rectangle 5"/>
          <p:cNvSpPr>
            <a:spLocks noChangeArrowheads="1"/>
          </p:cNvSpPr>
          <p:nvPr/>
        </p:nvSpPr>
        <p:spPr bwMode="auto">
          <a:xfrm>
            <a:off x="1422400" y="3334177"/>
            <a:ext cx="4165600" cy="968375"/>
          </a:xfrm>
          <a:prstGeom prst="rect">
            <a:avLst/>
          </a:prstGeom>
          <a:solidFill>
            <a:srgbClr val="99CCFF"/>
          </a:solidFill>
          <a:ln w="9525">
            <a:solidFill>
              <a:schemeClr val="tx1"/>
            </a:solidFill>
            <a:miter lim="800000"/>
            <a:headEnd/>
            <a:tailEnd/>
          </a:ln>
        </p:spPr>
        <p:txBody>
          <a:bodyPr wrap="none"/>
          <a:lstStyle/>
          <a:p>
            <a:pPr>
              <a:buFontTx/>
              <a:buChar char="-"/>
              <a:defRPr/>
            </a:pPr>
            <a:r>
              <a:rPr kumimoji="1" lang="en-US" sz="2400" b="0">
                <a:solidFill>
                  <a:srgbClr val="0000FF"/>
                </a:solidFill>
                <a:latin typeface="+mn-lt"/>
                <a:cs typeface="Times New Roman" pitchFamily="18" charset="0"/>
              </a:rPr>
              <a:t> width</a:t>
            </a:r>
          </a:p>
          <a:p>
            <a:pPr>
              <a:buFontTx/>
              <a:buChar char="-"/>
              <a:defRPr/>
            </a:pPr>
            <a:r>
              <a:rPr kumimoji="1" lang="en-US" sz="2400" b="0">
                <a:solidFill>
                  <a:srgbClr val="0000FF"/>
                </a:solidFill>
                <a:latin typeface="+mn-lt"/>
                <a:cs typeface="Times New Roman" pitchFamily="18" charset="0"/>
              </a:rPr>
              <a:t> height</a:t>
            </a:r>
          </a:p>
        </p:txBody>
      </p:sp>
      <p:sp>
        <p:nvSpPr>
          <p:cNvPr id="94214" name="Rectangle 6"/>
          <p:cNvSpPr>
            <a:spLocks noChangeArrowheads="1"/>
          </p:cNvSpPr>
          <p:nvPr/>
        </p:nvSpPr>
        <p:spPr bwMode="auto">
          <a:xfrm>
            <a:off x="1422400" y="4286676"/>
            <a:ext cx="4165600" cy="1181100"/>
          </a:xfrm>
          <a:prstGeom prst="rect">
            <a:avLst/>
          </a:prstGeom>
          <a:solidFill>
            <a:srgbClr val="99CCFF"/>
          </a:solidFill>
          <a:ln w="9525">
            <a:solidFill>
              <a:schemeClr val="tx1"/>
            </a:solidFill>
            <a:miter lim="800000"/>
            <a:headEnd/>
            <a:tailEnd/>
          </a:ln>
        </p:spPr>
        <p:txBody>
          <a:bodyPr wrap="none"/>
          <a:lstStyle/>
          <a:p>
            <a:pPr>
              <a:defRPr/>
            </a:pPr>
            <a:r>
              <a:rPr kumimoji="1" lang="en-US" sz="2400" b="0">
                <a:solidFill>
                  <a:srgbClr val="0000FF"/>
                </a:solidFill>
                <a:latin typeface="+mn-lt"/>
                <a:cs typeface="Times New Roman" pitchFamily="18" charset="0"/>
              </a:rPr>
              <a:t>+ Calculate area</a:t>
            </a:r>
          </a:p>
          <a:p>
            <a:pPr>
              <a:defRPr/>
            </a:pPr>
            <a:r>
              <a:rPr kumimoji="1" lang="en-US" sz="2400" b="0">
                <a:solidFill>
                  <a:srgbClr val="0000FF"/>
                </a:solidFill>
                <a:latin typeface="+mn-lt"/>
                <a:cs typeface="Times New Roman" pitchFamily="18" charset="0"/>
              </a:rPr>
              <a:t>+ Calculator perimeter</a:t>
            </a:r>
          </a:p>
        </p:txBody>
      </p:sp>
      <p:grpSp>
        <p:nvGrpSpPr>
          <p:cNvPr id="2" name="Group 8"/>
          <p:cNvGrpSpPr>
            <a:grpSpLocks/>
          </p:cNvGrpSpPr>
          <p:nvPr/>
        </p:nvGrpSpPr>
        <p:grpSpPr bwMode="auto">
          <a:xfrm>
            <a:off x="6197600" y="2014638"/>
            <a:ext cx="4368800" cy="4614606"/>
            <a:chOff x="1392" y="816"/>
            <a:chExt cx="2688" cy="2952"/>
          </a:xfrm>
        </p:grpSpPr>
        <p:sp>
          <p:nvSpPr>
            <p:cNvPr id="8" name="Rectangle 4"/>
            <p:cNvSpPr>
              <a:spLocks noChangeArrowheads="1"/>
            </p:cNvSpPr>
            <p:nvPr/>
          </p:nvSpPr>
          <p:spPr bwMode="auto">
            <a:xfrm>
              <a:off x="1392" y="816"/>
              <a:ext cx="2688" cy="384"/>
            </a:xfrm>
            <a:prstGeom prst="rect">
              <a:avLst/>
            </a:prstGeom>
            <a:solidFill>
              <a:srgbClr val="99CCFF"/>
            </a:solidFill>
            <a:ln w="9525">
              <a:solidFill>
                <a:schemeClr val="tx1"/>
              </a:solidFill>
              <a:miter lim="800000"/>
              <a:headEnd/>
              <a:tailEnd/>
            </a:ln>
          </p:spPr>
          <p:txBody>
            <a:bodyPr wrap="none" anchor="ctr"/>
            <a:lstStyle/>
            <a:p>
              <a:pPr>
                <a:defRPr/>
              </a:pPr>
              <a:r>
                <a:rPr kumimoji="1" lang="en-US" sz="2400">
                  <a:solidFill>
                    <a:srgbClr val="0000FF"/>
                  </a:solidFill>
                  <a:cs typeface="Times New Roman" pitchFamily="18" charset="0"/>
                </a:rPr>
                <a:t>Student</a:t>
              </a:r>
            </a:p>
          </p:txBody>
        </p:sp>
        <p:sp>
          <p:nvSpPr>
            <p:cNvPr id="9" name="Rectangle 5"/>
            <p:cNvSpPr>
              <a:spLocks noChangeArrowheads="1"/>
            </p:cNvSpPr>
            <p:nvPr/>
          </p:nvSpPr>
          <p:spPr bwMode="auto">
            <a:xfrm>
              <a:off x="1392" y="1200"/>
              <a:ext cx="2688" cy="1825"/>
            </a:xfrm>
            <a:prstGeom prst="rect">
              <a:avLst/>
            </a:prstGeom>
            <a:solidFill>
              <a:srgbClr val="99CCFF"/>
            </a:solidFill>
            <a:ln w="9525">
              <a:solidFill>
                <a:schemeClr val="tx1"/>
              </a:solidFill>
              <a:miter lim="800000"/>
              <a:headEnd/>
              <a:tailEnd/>
            </a:ln>
          </p:spPr>
          <p:txBody>
            <a:bodyPr wrap="none"/>
            <a:lstStyle/>
            <a:p>
              <a:pPr>
                <a:lnSpc>
                  <a:spcPct val="90000"/>
                </a:lnSpc>
                <a:buFontTx/>
                <a:buChar char="-"/>
                <a:defRPr/>
              </a:pPr>
              <a:r>
                <a:rPr kumimoji="1" lang="en-US" sz="2400" b="0">
                  <a:solidFill>
                    <a:srgbClr val="0000FF"/>
                  </a:solidFill>
                  <a:latin typeface="+mn-lt"/>
                  <a:cs typeface="Times New Roman" pitchFamily="18" charset="0"/>
                </a:rPr>
                <a:t> Student code</a:t>
              </a:r>
            </a:p>
            <a:p>
              <a:pPr>
                <a:lnSpc>
                  <a:spcPct val="90000"/>
                </a:lnSpc>
                <a:buFontTx/>
                <a:buChar char="-"/>
                <a:defRPr/>
              </a:pPr>
              <a:r>
                <a:rPr kumimoji="1" lang="en-US" sz="2400" b="0">
                  <a:solidFill>
                    <a:srgbClr val="0000FF"/>
                  </a:solidFill>
                  <a:latin typeface="+mn-lt"/>
                  <a:cs typeface="Times New Roman" pitchFamily="18" charset="0"/>
                </a:rPr>
                <a:t> Name</a:t>
              </a:r>
            </a:p>
            <a:p>
              <a:pPr>
                <a:lnSpc>
                  <a:spcPct val="90000"/>
                </a:lnSpc>
                <a:buFontTx/>
                <a:buChar char="-"/>
                <a:defRPr/>
              </a:pPr>
              <a:r>
                <a:rPr kumimoji="1" lang="en-US" sz="2400" b="0">
                  <a:solidFill>
                    <a:srgbClr val="0000FF"/>
                  </a:solidFill>
                  <a:latin typeface="+mn-lt"/>
                  <a:cs typeface="Times New Roman" pitchFamily="18" charset="0"/>
                </a:rPr>
                <a:t> Gender</a:t>
              </a:r>
            </a:p>
            <a:p>
              <a:pPr>
                <a:lnSpc>
                  <a:spcPct val="90000"/>
                </a:lnSpc>
                <a:buFontTx/>
                <a:buChar char="-"/>
                <a:defRPr/>
              </a:pPr>
              <a:r>
                <a:rPr kumimoji="1" lang="en-US" sz="2400" b="0">
                  <a:solidFill>
                    <a:srgbClr val="0000FF"/>
                  </a:solidFill>
                  <a:latin typeface="+mn-lt"/>
                  <a:cs typeface="Times New Roman" pitchFamily="18" charset="0"/>
                </a:rPr>
                <a:t> Birthday</a:t>
              </a:r>
            </a:p>
            <a:p>
              <a:pPr>
                <a:lnSpc>
                  <a:spcPct val="90000"/>
                </a:lnSpc>
                <a:buFontTx/>
                <a:buChar char="-"/>
                <a:defRPr/>
              </a:pPr>
              <a:r>
                <a:rPr kumimoji="1" lang="en-US" sz="2400" b="0">
                  <a:solidFill>
                    <a:srgbClr val="0000FF"/>
                  </a:solidFill>
                  <a:latin typeface="+mn-lt"/>
                  <a:cs typeface="Times New Roman" pitchFamily="18" charset="0"/>
                </a:rPr>
                <a:t> Birthplace</a:t>
              </a:r>
            </a:p>
            <a:p>
              <a:pPr>
                <a:lnSpc>
                  <a:spcPct val="90000"/>
                </a:lnSpc>
                <a:buFontTx/>
                <a:buChar char="-"/>
                <a:defRPr/>
              </a:pPr>
              <a:r>
                <a:rPr kumimoji="1" lang="en-US" sz="2400" b="0">
                  <a:solidFill>
                    <a:srgbClr val="0000FF"/>
                  </a:solidFill>
                  <a:latin typeface="+mn-lt"/>
                  <a:cs typeface="Times New Roman" pitchFamily="18" charset="0"/>
                </a:rPr>
                <a:t> Class</a:t>
              </a:r>
            </a:p>
            <a:p>
              <a:pPr>
                <a:lnSpc>
                  <a:spcPct val="90000"/>
                </a:lnSpc>
                <a:buFontTx/>
                <a:buChar char="-"/>
                <a:defRPr/>
              </a:pPr>
              <a:r>
                <a:rPr kumimoji="1" lang="en-US" sz="2400" b="0">
                  <a:solidFill>
                    <a:srgbClr val="0000FF"/>
                  </a:solidFill>
                  <a:latin typeface="+mn-lt"/>
                  <a:cs typeface="Times New Roman" pitchFamily="18" charset="0"/>
                </a:rPr>
                <a:t> Grade 1</a:t>
              </a:r>
            </a:p>
            <a:p>
              <a:pPr>
                <a:lnSpc>
                  <a:spcPct val="90000"/>
                </a:lnSpc>
                <a:buFontTx/>
                <a:buChar char="-"/>
                <a:defRPr/>
              </a:pPr>
              <a:r>
                <a:rPr kumimoji="1" lang="en-US" sz="2400" b="0">
                  <a:solidFill>
                    <a:srgbClr val="0000FF"/>
                  </a:solidFill>
                  <a:latin typeface="+mn-lt"/>
                  <a:cs typeface="Times New Roman" pitchFamily="18" charset="0"/>
                </a:rPr>
                <a:t> Grade 2</a:t>
              </a:r>
            </a:p>
          </p:txBody>
        </p:sp>
        <p:sp>
          <p:nvSpPr>
            <p:cNvPr id="10" name="Rectangle 6"/>
            <p:cNvSpPr>
              <a:spLocks noChangeArrowheads="1"/>
            </p:cNvSpPr>
            <p:nvPr/>
          </p:nvSpPr>
          <p:spPr bwMode="auto">
            <a:xfrm>
              <a:off x="1392" y="3025"/>
              <a:ext cx="2688" cy="743"/>
            </a:xfrm>
            <a:prstGeom prst="rect">
              <a:avLst/>
            </a:prstGeom>
            <a:solidFill>
              <a:srgbClr val="99CCFF"/>
            </a:solidFill>
            <a:ln w="9525">
              <a:solidFill>
                <a:schemeClr val="tx1"/>
              </a:solidFill>
              <a:miter lim="800000"/>
              <a:headEnd/>
              <a:tailEnd/>
            </a:ln>
          </p:spPr>
          <p:txBody>
            <a:bodyPr wrap="none"/>
            <a:lstStyle/>
            <a:p>
              <a:pPr>
                <a:defRPr/>
              </a:pPr>
              <a:r>
                <a:rPr kumimoji="1" lang="en-US" sz="2400" b="0">
                  <a:solidFill>
                    <a:srgbClr val="0000FF"/>
                  </a:solidFill>
                  <a:latin typeface="+mn-lt"/>
                  <a:cs typeface="Times New Roman" pitchFamily="18" charset="0"/>
                </a:rPr>
                <a:t>+ Calculate average</a:t>
              </a:r>
            </a:p>
            <a:p>
              <a:pPr>
                <a:defRPr/>
              </a:pPr>
              <a:r>
                <a:rPr kumimoji="1" lang="en-US" sz="2400" b="0">
                  <a:solidFill>
                    <a:srgbClr val="0000FF"/>
                  </a:solidFill>
                  <a:latin typeface="+mn-lt"/>
                  <a:cs typeface="Times New Roman" pitchFamily="18" charset="0"/>
                </a:rPr>
                <a:t>+ View grade</a:t>
              </a:r>
            </a:p>
            <a:p>
              <a:pPr>
                <a:defRPr/>
              </a:pPr>
              <a:r>
                <a:rPr kumimoji="1" lang="en-US" sz="2400" b="0">
                  <a:solidFill>
                    <a:srgbClr val="0000FF"/>
                  </a:solidFill>
                  <a:latin typeface="+mn-lt"/>
                  <a:cs typeface="Times New Roman" pitchFamily="18" charset="0"/>
                </a:rPr>
                <a:t>+ Pay tuition</a:t>
              </a:r>
            </a:p>
          </p:txBody>
        </p:sp>
      </p:grpSp>
    </p:spTree>
    <p:extLst>
      <p:ext uri="{BB962C8B-B14F-4D97-AF65-F5344CB8AC3E}">
        <p14:creationId xmlns:p14="http://schemas.microsoft.com/office/powerpoint/2010/main" val="268759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blinds(horizontal)">
                                      <p:cBhvr>
                                        <p:cTn id="7" dur="500"/>
                                        <p:tgtEl>
                                          <p:spTgt spid="94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3">
                                            <p:txEl>
                                              <p:pRg st="0" end="0"/>
                                            </p:txEl>
                                          </p:spTgt>
                                        </p:tgtEl>
                                        <p:attrNameLst>
                                          <p:attrName>style.visibility</p:attrName>
                                        </p:attrNameLst>
                                      </p:cBhvr>
                                      <p:to>
                                        <p:strVal val="visible"/>
                                      </p:to>
                                    </p:set>
                                    <p:animEffect transition="in" filter="blinds(horizontal)">
                                      <p:cBhvr>
                                        <p:cTn id="12" dur="500"/>
                                        <p:tgtEl>
                                          <p:spTgt spid="9421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4213">
                                            <p:txEl>
                                              <p:pRg st="1" end="1"/>
                                            </p:txEl>
                                          </p:spTgt>
                                        </p:tgtEl>
                                        <p:attrNameLst>
                                          <p:attrName>style.visibility</p:attrName>
                                        </p:attrNameLst>
                                      </p:cBhvr>
                                      <p:to>
                                        <p:strVal val="visible"/>
                                      </p:to>
                                    </p:set>
                                    <p:animEffect transition="in" filter="blinds(horizontal)">
                                      <p:cBhvr>
                                        <p:cTn id="15" dur="500"/>
                                        <p:tgtEl>
                                          <p:spTgt spid="9421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4214">
                                            <p:txEl>
                                              <p:pRg st="0" end="0"/>
                                            </p:txEl>
                                          </p:spTgt>
                                        </p:tgtEl>
                                        <p:attrNameLst>
                                          <p:attrName>style.visibility</p:attrName>
                                        </p:attrNameLst>
                                      </p:cBhvr>
                                      <p:to>
                                        <p:strVal val="visible"/>
                                      </p:to>
                                    </p:set>
                                    <p:animEffect transition="in" filter="blinds(horizontal)">
                                      <p:cBhvr>
                                        <p:cTn id="20" dur="500"/>
                                        <p:tgtEl>
                                          <p:spTgt spid="94214">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4214">
                                            <p:txEl>
                                              <p:pRg st="1" end="1"/>
                                            </p:txEl>
                                          </p:spTgt>
                                        </p:tgtEl>
                                        <p:attrNameLst>
                                          <p:attrName>style.visibility</p:attrName>
                                        </p:attrNameLst>
                                      </p:cBhvr>
                                      <p:to>
                                        <p:strVal val="visible"/>
                                      </p:to>
                                    </p:set>
                                    <p:animEffect transition="in" filter="blinds(horizontal)">
                                      <p:cBhvr>
                                        <p:cTn id="23" dur="500"/>
                                        <p:tgtEl>
                                          <p:spTgt spid="9421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Trừu tượng (Abtraction)</a:t>
            </a:r>
          </a:p>
          <a:p>
            <a:r>
              <a:rPr lang="vi-VN" smtClean="0"/>
              <a:t>Đóng gói</a:t>
            </a:r>
            <a:r>
              <a:rPr lang="en-US" smtClean="0"/>
              <a:t> </a:t>
            </a:r>
            <a:r>
              <a:rPr lang="vi-VN" smtClean="0"/>
              <a:t>(Encapsulation)</a:t>
            </a:r>
          </a:p>
          <a:p>
            <a:r>
              <a:rPr lang="vi-VN" smtClean="0"/>
              <a:t>Thừa kế (Inheritance)</a:t>
            </a:r>
          </a:p>
          <a:p>
            <a:r>
              <a:rPr lang="vi-VN" smtClean="0"/>
              <a:t>Đa hình (Polymophism)</a:t>
            </a:r>
            <a:endParaRPr lang="en-US" smtClean="0"/>
          </a:p>
        </p:txBody>
      </p:sp>
      <p:sp>
        <p:nvSpPr>
          <p:cNvPr id="2" name="Title 1"/>
          <p:cNvSpPr>
            <a:spLocks noGrp="1"/>
          </p:cNvSpPr>
          <p:nvPr>
            <p:ph type="title"/>
          </p:nvPr>
        </p:nvSpPr>
        <p:spPr/>
        <p:txBody>
          <a:bodyPr/>
          <a:lstStyle/>
          <a:p>
            <a:r>
              <a:rPr lang="en-US" smtClean="0"/>
              <a:t>1.2. PP tiếp cận hướng đối tượng</a:t>
            </a:r>
            <a:br>
              <a:rPr lang="en-US" smtClean="0"/>
            </a:br>
            <a:r>
              <a:rPr lang="vi-VN"/>
              <a:t>Đặc </a:t>
            </a:r>
            <a:r>
              <a:rPr lang="vi-VN" smtClean="0"/>
              <a:t>trưng</a:t>
            </a:r>
            <a:endParaRPr lang="en-US" dirty="0"/>
          </a:p>
        </p:txBody>
      </p:sp>
    </p:spTree>
    <p:extLst>
      <p:ext uri="{BB962C8B-B14F-4D97-AF65-F5344CB8AC3E}">
        <p14:creationId xmlns:p14="http://schemas.microsoft.com/office/powerpoint/2010/main" val="3974889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smtClean="0"/>
              <a:t>Trừu tượng có nghĩa là làm việc với một cái gì đó </a:t>
            </a:r>
            <a:r>
              <a:rPr lang="en-US" smtClean="0"/>
              <a:t>mà chỉ cần biết </a:t>
            </a:r>
            <a:r>
              <a:rPr lang="vi-VN" smtClean="0"/>
              <a:t>làm thế nào để sử dụng mà không</a:t>
            </a:r>
            <a:r>
              <a:rPr lang="en-US" smtClean="0"/>
              <a:t> cần</a:t>
            </a:r>
            <a:r>
              <a:rPr lang="vi-VN" smtClean="0"/>
              <a:t> biết </a:t>
            </a:r>
            <a:r>
              <a:rPr lang="en-US" smtClean="0"/>
              <a:t>bên trong </a:t>
            </a:r>
            <a:r>
              <a:rPr lang="vi-VN" smtClean="0"/>
              <a:t>làm thế nào </a:t>
            </a:r>
            <a:r>
              <a:rPr lang="en-US" smtClean="0"/>
              <a:t>mà </a:t>
            </a:r>
            <a:r>
              <a:rPr lang="vi-VN" smtClean="0"/>
              <a:t>nó hoạt động</a:t>
            </a:r>
            <a:endParaRPr lang="en-US" smtClean="0"/>
          </a:p>
          <a:p>
            <a:r>
              <a:rPr lang="en-US" smtClean="0"/>
              <a:t>Ví dụ:</a:t>
            </a:r>
          </a:p>
          <a:p>
            <a:pPr lvl="1"/>
            <a:r>
              <a:rPr lang="en-US" smtClean="0"/>
              <a:t>Hãy nêu 1 món đồ dùng trong nhà và mô tả cách sử dụng nó (vd/TV, máy giặt, laptop,…). Sau đó thử mô tả các thành phần bên trong của món đồ này cũng như mô tả chi tiết kỹ thuật làm nó hoạt động</a:t>
            </a:r>
          </a:p>
          <a:p>
            <a:pPr lvl="1"/>
            <a:r>
              <a:rPr lang="en-US" smtClean="0">
                <a:sym typeface="Wingdings" pitchFamily="2" charset="2"/>
              </a:rPr>
              <a:t> </a:t>
            </a:r>
            <a:r>
              <a:rPr lang="en-US" smtClean="0"/>
              <a:t>Mô tả cách vận hành dễ hơn mô tả chi tiết chính xác làm sao nó hoạt động. Và hầu như mọi người thậm chí ko biết có những thành phần gì bên trong UD – những UD mà con người sd hàng ngày</a:t>
            </a:r>
            <a:endParaRPr lang="en-US"/>
          </a:p>
        </p:txBody>
      </p:sp>
      <p:sp>
        <p:nvSpPr>
          <p:cNvPr id="3" name="Title 2"/>
          <p:cNvSpPr>
            <a:spLocks noGrp="1"/>
          </p:cNvSpPr>
          <p:nvPr>
            <p:ph type="title"/>
          </p:nvPr>
        </p:nvSpPr>
        <p:spPr/>
        <p:txBody>
          <a:bodyPr/>
          <a:lstStyle/>
          <a:p>
            <a:r>
              <a:rPr lang="en-US" smtClean="0"/>
              <a:t>1.2. PP tiếp cận hướng đối tượng</a:t>
            </a:r>
            <a:br>
              <a:rPr lang="en-US" smtClean="0"/>
            </a:br>
            <a:r>
              <a:rPr lang="en-US" smtClean="0"/>
              <a:t>Tính trừu tượng</a:t>
            </a:r>
            <a:endParaRPr lang="en-US"/>
          </a:p>
        </p:txBody>
      </p:sp>
    </p:spTree>
    <p:extLst>
      <p:ext uri="{BB962C8B-B14F-4D97-AF65-F5344CB8AC3E}">
        <p14:creationId xmlns:p14="http://schemas.microsoft.com/office/powerpoint/2010/main" val="351258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Trừu tượng tức là chung chung, không cụ thể. Đặc tính này được thể hiện trong lớp trừu tượng (abstract class)</a:t>
            </a:r>
            <a:endParaRPr lang="en-US"/>
          </a:p>
          <a:p>
            <a:endParaRPr lang="en-US"/>
          </a:p>
        </p:txBody>
      </p:sp>
      <p:sp>
        <p:nvSpPr>
          <p:cNvPr id="3" name="Title 2"/>
          <p:cNvSpPr>
            <a:spLocks noGrp="1"/>
          </p:cNvSpPr>
          <p:nvPr>
            <p:ph type="title"/>
          </p:nvPr>
        </p:nvSpPr>
        <p:spPr/>
        <p:txBody>
          <a:bodyPr/>
          <a:lstStyle/>
          <a:p>
            <a:r>
              <a:rPr lang="en-US"/>
              <a:t>1.2. PP tiếp cận hướng đối tượng</a:t>
            </a:r>
            <a:br>
              <a:rPr lang="en-US"/>
            </a:br>
            <a:r>
              <a:rPr lang="en-US"/>
              <a:t>Tính trừu tượng</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49" y="3244365"/>
            <a:ext cx="5734051" cy="281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83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Nhóm những gì có liên quan với nhau vào làm một</a:t>
            </a:r>
          </a:p>
          <a:p>
            <a:r>
              <a:rPr lang="en-US" smtClean="0"/>
              <a:t>Che dấu thông tin (information hiding)</a:t>
            </a:r>
          </a:p>
          <a:p>
            <a:pPr lvl="1"/>
            <a:r>
              <a:rPr lang="en-US" smtClean="0"/>
              <a:t>Đóng gói để che dấu một số thông tin và chi tiết cài đặt nội bộ để bên ngoài không nhìn thấy</a:t>
            </a:r>
          </a:p>
          <a:p>
            <a:pPr lvl="2"/>
            <a:r>
              <a:rPr lang="vi-VN" smtClean="0"/>
              <a:t>Không cho </a:t>
            </a:r>
            <a:r>
              <a:rPr lang="vi-VN"/>
              <a:t>phép người sử dụng </a:t>
            </a:r>
            <a:r>
              <a:rPr lang="vi-VN" smtClean="0"/>
              <a:t>đối </a:t>
            </a:r>
            <a:r>
              <a:rPr lang="vi-VN"/>
              <a:t>tượng thay đổi trạng thái nội tại của một đối </a:t>
            </a:r>
            <a:r>
              <a:rPr lang="vi-VN" smtClean="0"/>
              <a:t>tượng</a:t>
            </a:r>
            <a:endParaRPr lang="en-US" smtClean="0"/>
          </a:p>
          <a:p>
            <a:pPr lvl="2"/>
            <a:r>
              <a:rPr lang="en-US"/>
              <a:t>C</a:t>
            </a:r>
            <a:r>
              <a:rPr lang="vi-VN" smtClean="0"/>
              <a:t>hỉ </a:t>
            </a:r>
            <a:r>
              <a:rPr lang="vi-VN"/>
              <a:t>có các phương thức nội tại của đối tượng cho phép thay đổi trạng thái của </a:t>
            </a:r>
            <a:r>
              <a:rPr lang="vi-VN" smtClean="0"/>
              <a:t>nó</a:t>
            </a:r>
            <a:endParaRPr lang="en-US" smtClean="0"/>
          </a:p>
          <a:p>
            <a:pPr lvl="2"/>
            <a:r>
              <a:rPr lang="vi-VN" smtClean="0"/>
              <a:t>Việc </a:t>
            </a:r>
            <a:r>
              <a:rPr lang="vi-VN"/>
              <a:t>cho phép môi trường bên ngoài tác động lên các dữ liệu nội tại của một đối tượng theo cách nào là hoàn toàn tùy thuộc vào người viết mã. Đây là tính chất đảm bảo sự toàn vẹn của đối </a:t>
            </a:r>
            <a:r>
              <a:rPr lang="vi-VN" smtClean="0"/>
              <a:t>tượng</a:t>
            </a:r>
            <a:endParaRPr lang="en-US"/>
          </a:p>
        </p:txBody>
      </p:sp>
      <p:sp>
        <p:nvSpPr>
          <p:cNvPr id="3" name="Title 2"/>
          <p:cNvSpPr>
            <a:spLocks noGrp="1"/>
          </p:cNvSpPr>
          <p:nvPr>
            <p:ph type="title"/>
          </p:nvPr>
        </p:nvSpPr>
        <p:spPr/>
        <p:txBody>
          <a:bodyPr/>
          <a:lstStyle/>
          <a:p>
            <a:r>
              <a:rPr lang="en-US"/>
              <a:t>1.2. PP tiếp cận hướng đối tượng</a:t>
            </a:r>
            <a:br>
              <a:rPr lang="en-US"/>
            </a:br>
            <a:r>
              <a:rPr lang="en-US" smtClean="0"/>
              <a:t>Tính đóng gói</a:t>
            </a:r>
            <a:endParaRPr lang="en-US"/>
          </a:p>
        </p:txBody>
      </p:sp>
    </p:spTree>
    <p:extLst>
      <p:ext uri="{BB962C8B-B14F-4D97-AF65-F5344CB8AC3E}">
        <p14:creationId xmlns:p14="http://schemas.microsoft.com/office/powerpoint/2010/main" val="1216113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9848850" cy="4495800"/>
          </a:xfrm>
        </p:spPr>
        <p:txBody>
          <a:bodyPr/>
          <a:lstStyle/>
          <a:p>
            <a:r>
              <a:rPr lang="en-US" smtClean="0"/>
              <a:t>Là cơ chế cho phép một lớp B có được các thuộc tính và hành vi của lớp A, như thể các thuộc tính và hành vi đó đã </a:t>
            </a:r>
            <a:r>
              <a:rPr lang="vi-VN" smtClean="0"/>
              <a:t>đượ</a:t>
            </a:r>
            <a:r>
              <a:rPr lang="en-US" smtClean="0"/>
              <a:t>c định nghĩa tại lớp B</a:t>
            </a:r>
          </a:p>
          <a:p>
            <a:r>
              <a:rPr lang="vi-VN" smtClean="0"/>
              <a:t>Điều </a:t>
            </a:r>
            <a:r>
              <a:rPr lang="vi-VN"/>
              <a:t>này cho phép các đối tượng chia sẻ hay mở rộng các đặc tính sẵn có mà không phải tiến hành định nghĩa </a:t>
            </a:r>
            <a:r>
              <a:rPr lang="vi-VN" smtClean="0"/>
              <a:t>lại</a:t>
            </a:r>
            <a:endParaRPr lang="en-US" smtClean="0"/>
          </a:p>
          <a:p>
            <a:r>
              <a:rPr lang="en-US" smtClean="0"/>
              <a:t>Ví dụ:</a:t>
            </a:r>
          </a:p>
          <a:p>
            <a:pPr lvl="1"/>
            <a:endParaRPr lang="en-US"/>
          </a:p>
        </p:txBody>
      </p:sp>
      <p:sp>
        <p:nvSpPr>
          <p:cNvPr id="3" name="Title 2"/>
          <p:cNvSpPr>
            <a:spLocks noGrp="1"/>
          </p:cNvSpPr>
          <p:nvPr>
            <p:ph type="title"/>
          </p:nvPr>
        </p:nvSpPr>
        <p:spPr/>
        <p:txBody>
          <a:bodyPr/>
          <a:lstStyle/>
          <a:p>
            <a:r>
              <a:rPr lang="en-US"/>
              <a:t>1.2. PP tiếp cận hướng đối tượng</a:t>
            </a:r>
            <a:br>
              <a:rPr lang="en-US"/>
            </a:br>
            <a:r>
              <a:rPr lang="en-US"/>
              <a:t>Tính </a:t>
            </a:r>
            <a:r>
              <a:rPr lang="en-US" smtClean="0"/>
              <a:t>thừa kế</a:t>
            </a:r>
            <a:endParaRPr lang="en-US"/>
          </a:p>
        </p:txBody>
      </p:sp>
      <p:sp>
        <p:nvSpPr>
          <p:cNvPr id="11" name="Rectangle 10"/>
          <p:cNvSpPr/>
          <p:nvPr/>
        </p:nvSpPr>
        <p:spPr bwMode="auto">
          <a:xfrm>
            <a:off x="10648950" y="2138130"/>
            <a:ext cx="914400" cy="5232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Lucida Console" pitchFamily="49" charset="0"/>
              </a:rPr>
              <a:t>A</a:t>
            </a:r>
          </a:p>
        </p:txBody>
      </p:sp>
      <p:sp>
        <p:nvSpPr>
          <p:cNvPr id="12" name="Rectangle 11"/>
          <p:cNvSpPr/>
          <p:nvPr/>
        </p:nvSpPr>
        <p:spPr bwMode="auto">
          <a:xfrm>
            <a:off x="10648950" y="3491795"/>
            <a:ext cx="914400" cy="5232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Lucida Console" pitchFamily="49" charset="0"/>
              </a:rPr>
              <a:t>B</a:t>
            </a:r>
          </a:p>
        </p:txBody>
      </p:sp>
      <p:cxnSp>
        <p:nvCxnSpPr>
          <p:cNvPr id="14" name="Straight Arrow Connector 13"/>
          <p:cNvCxnSpPr>
            <a:stCxn id="12" idx="0"/>
            <a:endCxn id="11" idx="2"/>
          </p:cNvCxnSpPr>
          <p:nvPr/>
        </p:nvCxnSpPr>
        <p:spPr bwMode="auto">
          <a:xfrm flipV="1">
            <a:off x="11106150" y="2661350"/>
            <a:ext cx="0" cy="830445"/>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sp>
        <p:nvSpPr>
          <p:cNvPr id="19" name="Rectangle 18"/>
          <p:cNvSpPr/>
          <p:nvPr/>
        </p:nvSpPr>
        <p:spPr bwMode="auto">
          <a:xfrm>
            <a:off x="2313670" y="4435857"/>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Vehicle</a:t>
            </a:r>
          </a:p>
        </p:txBody>
      </p:sp>
      <p:sp>
        <p:nvSpPr>
          <p:cNvPr id="20" name="Rectangle 19"/>
          <p:cNvSpPr/>
          <p:nvPr/>
        </p:nvSpPr>
        <p:spPr bwMode="auto">
          <a:xfrm>
            <a:off x="2313670" y="5789522"/>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Car</a:t>
            </a:r>
          </a:p>
        </p:txBody>
      </p:sp>
      <p:cxnSp>
        <p:nvCxnSpPr>
          <p:cNvPr id="21" name="Straight Arrow Connector 20"/>
          <p:cNvCxnSpPr>
            <a:stCxn id="20" idx="0"/>
            <a:endCxn id="19" idx="2"/>
          </p:cNvCxnSpPr>
          <p:nvPr/>
        </p:nvCxnSpPr>
        <p:spPr bwMode="auto">
          <a:xfrm flipV="1">
            <a:off x="3204710" y="4897522"/>
            <a:ext cx="0" cy="892000"/>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sp>
        <p:nvSpPr>
          <p:cNvPr id="22" name="Rectangle 21"/>
          <p:cNvSpPr/>
          <p:nvPr/>
        </p:nvSpPr>
        <p:spPr bwMode="auto">
          <a:xfrm>
            <a:off x="6286436" y="4435855"/>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Animal</a:t>
            </a:r>
          </a:p>
        </p:txBody>
      </p:sp>
      <p:sp>
        <p:nvSpPr>
          <p:cNvPr id="23" name="Rectangle 22"/>
          <p:cNvSpPr/>
          <p:nvPr/>
        </p:nvSpPr>
        <p:spPr bwMode="auto">
          <a:xfrm>
            <a:off x="4926929" y="5789521"/>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Dog</a:t>
            </a:r>
          </a:p>
        </p:txBody>
      </p:sp>
      <p:sp>
        <p:nvSpPr>
          <p:cNvPr id="29" name="Rectangle 28"/>
          <p:cNvSpPr/>
          <p:nvPr/>
        </p:nvSpPr>
        <p:spPr bwMode="auto">
          <a:xfrm>
            <a:off x="6503356" y="5789520"/>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Cat</a:t>
            </a:r>
          </a:p>
        </p:txBody>
      </p:sp>
      <p:sp>
        <p:nvSpPr>
          <p:cNvPr id="30" name="Rectangle 29"/>
          <p:cNvSpPr/>
          <p:nvPr/>
        </p:nvSpPr>
        <p:spPr bwMode="auto">
          <a:xfrm>
            <a:off x="8194289" y="5789521"/>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Lucida Console" pitchFamily="49" charset="0"/>
              </a:rPr>
              <a:t>Mouse</a:t>
            </a:r>
          </a:p>
        </p:txBody>
      </p:sp>
      <p:cxnSp>
        <p:nvCxnSpPr>
          <p:cNvPr id="31" name="Straight Arrow Connector 30"/>
          <p:cNvCxnSpPr>
            <a:endCxn id="22" idx="2"/>
          </p:cNvCxnSpPr>
          <p:nvPr/>
        </p:nvCxnSpPr>
        <p:spPr bwMode="auto">
          <a:xfrm flipV="1">
            <a:off x="7177476" y="4897520"/>
            <a:ext cx="0" cy="892001"/>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44" name="Straight Connector 43"/>
          <p:cNvCxnSpPr>
            <a:stCxn id="23" idx="0"/>
          </p:cNvCxnSpPr>
          <p:nvPr/>
        </p:nvCxnSpPr>
        <p:spPr bwMode="auto">
          <a:xfrm flipV="1">
            <a:off x="5601049" y="5343520"/>
            <a:ext cx="0" cy="44600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45" name="Straight Connector 44"/>
          <p:cNvCxnSpPr/>
          <p:nvPr/>
        </p:nvCxnSpPr>
        <p:spPr bwMode="auto">
          <a:xfrm flipV="1">
            <a:off x="8868409" y="5343521"/>
            <a:ext cx="0" cy="44600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47" name="Straight Connector 46"/>
          <p:cNvCxnSpPr/>
          <p:nvPr/>
        </p:nvCxnSpPr>
        <p:spPr bwMode="auto">
          <a:xfrm>
            <a:off x="5601049" y="5343521"/>
            <a:ext cx="3267360"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spTree>
    <p:extLst>
      <p:ext uri="{BB962C8B-B14F-4D97-AF65-F5344CB8AC3E}">
        <p14:creationId xmlns:p14="http://schemas.microsoft.com/office/powerpoint/2010/main" val="3478233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Mục tiêu</a:t>
            </a:r>
          </a:p>
        </p:txBody>
      </p:sp>
      <p:sp>
        <p:nvSpPr>
          <p:cNvPr id="16387" name="Rectangle 3"/>
          <p:cNvSpPr>
            <a:spLocks noGrp="1" noChangeArrowheads="1"/>
          </p:cNvSpPr>
          <p:nvPr>
            <p:ph idx="1"/>
          </p:nvPr>
        </p:nvSpPr>
        <p:spPr/>
        <p:txBody>
          <a:bodyPr/>
          <a:lstStyle/>
          <a:p>
            <a:r>
              <a:rPr lang="en-US" smtClean="0"/>
              <a:t>Nhận biết sự khác biệt giữa lập trình </a:t>
            </a:r>
            <a:r>
              <a:rPr lang="en-US"/>
              <a:t>truyền thống </a:t>
            </a:r>
            <a:r>
              <a:rPr lang="en-US" smtClean="0"/>
              <a:t>và lập trình hướng đối tượng (OOP)</a:t>
            </a:r>
          </a:p>
          <a:p>
            <a:r>
              <a:rPr lang="en-US" smtClean="0"/>
              <a:t>Nhận diện một số ngôn ngữ OOP</a:t>
            </a:r>
          </a:p>
          <a:p>
            <a:r>
              <a:rPr lang="en-US" smtClean="0"/>
              <a:t>Nhận biết các khái niệm cơ bản của OOP</a:t>
            </a:r>
          </a:p>
        </p:txBody>
      </p:sp>
    </p:spTree>
    <p:extLst>
      <p:ext uri="{BB962C8B-B14F-4D97-AF65-F5344CB8AC3E}">
        <p14:creationId xmlns:p14="http://schemas.microsoft.com/office/powerpoint/2010/main" val="48195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Tính đa hình là khả năng một đối tượng có thể tham chiếu đến nhiều loại đối tượng khác nhau tại những thời điểm khác nhau</a:t>
            </a:r>
          </a:p>
          <a:p>
            <a:r>
              <a:rPr lang="vi-VN" smtClean="0"/>
              <a:t>Thể </a:t>
            </a:r>
            <a:r>
              <a:rPr lang="vi-VN"/>
              <a:t>hiện thông qua việc gửi các </a:t>
            </a:r>
            <a:r>
              <a:rPr lang="vi-VN" b="1"/>
              <a:t>thông điệp</a:t>
            </a:r>
            <a:r>
              <a:rPr lang="vi-VN"/>
              <a:t> (</a:t>
            </a:r>
            <a:r>
              <a:rPr lang="vi-VN" i="1"/>
              <a:t>message</a:t>
            </a:r>
            <a:r>
              <a:rPr lang="vi-VN" smtClean="0"/>
              <a:t>)</a:t>
            </a:r>
            <a:endParaRPr lang="en-US" smtClean="0"/>
          </a:p>
          <a:p>
            <a:r>
              <a:rPr lang="en-US" smtClean="0"/>
              <a:t>Ví dụ:</a:t>
            </a:r>
            <a:endParaRPr lang="en-US"/>
          </a:p>
        </p:txBody>
      </p:sp>
      <p:sp>
        <p:nvSpPr>
          <p:cNvPr id="3" name="Title 2"/>
          <p:cNvSpPr>
            <a:spLocks noGrp="1"/>
          </p:cNvSpPr>
          <p:nvPr>
            <p:ph type="title"/>
          </p:nvPr>
        </p:nvSpPr>
        <p:spPr/>
        <p:txBody>
          <a:bodyPr/>
          <a:lstStyle/>
          <a:p>
            <a:r>
              <a:rPr lang="en-US"/>
              <a:t>1.2. PP tiếp cận hướng đối tượng</a:t>
            </a:r>
            <a:br>
              <a:rPr lang="en-US"/>
            </a:br>
            <a:r>
              <a:rPr lang="en-US"/>
              <a:t>Tính </a:t>
            </a:r>
            <a:r>
              <a:rPr lang="en-US" smtClean="0"/>
              <a:t>đa hình</a:t>
            </a:r>
            <a:endParaRPr lang="en-US"/>
          </a:p>
        </p:txBody>
      </p:sp>
      <p:sp>
        <p:nvSpPr>
          <p:cNvPr id="4" name="Text Box 4"/>
          <p:cNvSpPr txBox="1">
            <a:spLocks noChangeArrowheads="1"/>
          </p:cNvSpPr>
          <p:nvPr/>
        </p:nvSpPr>
        <p:spPr bwMode="auto">
          <a:xfrm>
            <a:off x="7208838" y="3616791"/>
            <a:ext cx="40378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b="1">
                <a:solidFill>
                  <a:schemeClr val="tx1"/>
                </a:solidFill>
                <a:latin typeface="Helvetica" pitchFamily="34" charset="0"/>
                <a:cs typeface="Times New Roman" charset="0"/>
              </a:defRPr>
            </a:lvl1pPr>
            <a:lvl2pPr marL="742950" indent="-285750">
              <a:defRPr sz="1600" b="1">
                <a:solidFill>
                  <a:schemeClr val="tx1"/>
                </a:solidFill>
                <a:latin typeface="Helvetica" pitchFamily="34" charset="0"/>
                <a:cs typeface="Times New Roman" charset="0"/>
              </a:defRPr>
            </a:lvl2pPr>
            <a:lvl3pPr marL="1143000" indent="-228600">
              <a:defRPr sz="1600" b="1">
                <a:solidFill>
                  <a:schemeClr val="tx1"/>
                </a:solidFill>
                <a:latin typeface="Helvetica" pitchFamily="34" charset="0"/>
                <a:cs typeface="Times New Roman" charset="0"/>
              </a:defRPr>
            </a:lvl3pPr>
            <a:lvl4pPr marL="1600200" indent="-228600">
              <a:defRPr sz="1600" b="1">
                <a:solidFill>
                  <a:schemeClr val="tx1"/>
                </a:solidFill>
                <a:latin typeface="Helvetica" pitchFamily="34" charset="0"/>
                <a:cs typeface="Times New Roman" charset="0"/>
              </a:defRPr>
            </a:lvl4pPr>
            <a:lvl5pPr marL="2057400" indent="-228600">
              <a:defRPr sz="1600" b="1">
                <a:solidFill>
                  <a:schemeClr val="tx1"/>
                </a:solidFill>
                <a:latin typeface="Helvetica" pitchFamily="34" charset="0"/>
                <a:cs typeface="Times New Roman"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charset="0"/>
              </a:defRPr>
            </a:lvl9pPr>
          </a:lstStyle>
          <a:p>
            <a:pPr>
              <a:lnSpc>
                <a:spcPct val="150000"/>
              </a:lnSpc>
            </a:pPr>
            <a:r>
              <a:rPr lang="en-US" sz="2400">
                <a:latin typeface="+mn-lt"/>
              </a:rPr>
              <a:t>Holyday </a:t>
            </a:r>
            <a:r>
              <a:rPr lang="en-US" sz="2400" smtClean="0">
                <a:latin typeface="+mn-lt"/>
              </a:rPr>
              <a:t>day;</a:t>
            </a:r>
            <a:endParaRPr lang="en-US" sz="2400">
              <a:latin typeface="+mn-lt"/>
            </a:endParaRPr>
          </a:p>
          <a:p>
            <a:pPr>
              <a:lnSpc>
                <a:spcPct val="150000"/>
              </a:lnSpc>
            </a:pPr>
            <a:r>
              <a:rPr lang="en-US" sz="2400" b="0" smtClean="0">
                <a:latin typeface="+mn-lt"/>
              </a:rPr>
              <a:t>day </a:t>
            </a:r>
            <a:r>
              <a:rPr lang="en-US" sz="2400" b="0">
                <a:latin typeface="+mn-lt"/>
              </a:rPr>
              <a:t>= new Holyday();</a:t>
            </a:r>
          </a:p>
          <a:p>
            <a:pPr>
              <a:lnSpc>
                <a:spcPct val="150000"/>
              </a:lnSpc>
            </a:pPr>
            <a:r>
              <a:rPr lang="en-US" sz="2400" smtClean="0">
                <a:latin typeface="+mn-lt"/>
              </a:rPr>
              <a:t>day.celebrate</a:t>
            </a:r>
            <a:r>
              <a:rPr lang="en-US" sz="2400">
                <a:latin typeface="+mn-lt"/>
              </a:rPr>
              <a:t>();</a:t>
            </a:r>
          </a:p>
          <a:p>
            <a:pPr>
              <a:lnSpc>
                <a:spcPct val="150000"/>
              </a:lnSpc>
            </a:pPr>
            <a:r>
              <a:rPr lang="en-US" sz="2400" b="0" smtClean="0">
                <a:latin typeface="+mn-lt"/>
              </a:rPr>
              <a:t>day </a:t>
            </a:r>
            <a:r>
              <a:rPr lang="en-US" sz="2400" b="0">
                <a:latin typeface="+mn-lt"/>
              </a:rPr>
              <a:t>= new Christmas();</a:t>
            </a:r>
          </a:p>
          <a:p>
            <a:pPr>
              <a:lnSpc>
                <a:spcPct val="150000"/>
              </a:lnSpc>
            </a:pPr>
            <a:r>
              <a:rPr lang="en-US" sz="2400" smtClean="0">
                <a:latin typeface="+mn-lt"/>
              </a:rPr>
              <a:t>day.celebrate</a:t>
            </a:r>
            <a:r>
              <a:rPr lang="en-US" sz="2400">
                <a:latin typeface="+mn-lt"/>
              </a:rPr>
              <a:t>();</a:t>
            </a:r>
          </a:p>
        </p:txBody>
      </p:sp>
      <p:grpSp>
        <p:nvGrpSpPr>
          <p:cNvPr id="24" name="Group 23"/>
          <p:cNvGrpSpPr/>
          <p:nvPr/>
        </p:nvGrpSpPr>
        <p:grpSpPr>
          <a:xfrm>
            <a:off x="3581400" y="3409950"/>
            <a:ext cx="3048000" cy="3124200"/>
            <a:chOff x="3581400" y="3352800"/>
            <a:chExt cx="3048000" cy="3124200"/>
          </a:xfrm>
        </p:grpSpPr>
        <p:grpSp>
          <p:nvGrpSpPr>
            <p:cNvPr id="23" name="Group 22"/>
            <p:cNvGrpSpPr/>
            <p:nvPr/>
          </p:nvGrpSpPr>
          <p:grpSpPr>
            <a:xfrm>
              <a:off x="4953000" y="4724400"/>
              <a:ext cx="304800" cy="571500"/>
              <a:chOff x="2133600" y="2987040"/>
              <a:chExt cx="304800" cy="914400"/>
            </a:xfrm>
          </p:grpSpPr>
          <p:sp>
            <p:nvSpPr>
              <p:cNvPr id="15" name="Line 6"/>
              <p:cNvSpPr>
                <a:spLocks noChangeShapeType="1"/>
              </p:cNvSpPr>
              <p:nvPr/>
            </p:nvSpPr>
            <p:spPr bwMode="auto">
              <a:xfrm flipV="1">
                <a:off x="2286000" y="3215640"/>
                <a:ext cx="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16" name="AutoShape 7"/>
              <p:cNvSpPr>
                <a:spLocks noChangeArrowheads="1"/>
              </p:cNvSpPr>
              <p:nvPr/>
            </p:nvSpPr>
            <p:spPr bwMode="auto">
              <a:xfrm>
                <a:off x="2133600" y="2987040"/>
                <a:ext cx="304800" cy="228600"/>
              </a:xfrm>
              <a:prstGeom prst="triangle">
                <a:avLst>
                  <a:gd name="adj"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22" name="Group 21"/>
            <p:cNvGrpSpPr/>
            <p:nvPr/>
          </p:nvGrpSpPr>
          <p:grpSpPr>
            <a:xfrm>
              <a:off x="3581400" y="3352800"/>
              <a:ext cx="3048000" cy="1295400"/>
              <a:chOff x="762000" y="1524000"/>
              <a:chExt cx="3048000" cy="1295400"/>
            </a:xfrm>
          </p:grpSpPr>
          <p:sp>
            <p:nvSpPr>
              <p:cNvPr id="13" name="Rectangle 4"/>
              <p:cNvSpPr>
                <a:spLocks noChangeArrowheads="1"/>
              </p:cNvSpPr>
              <p:nvPr/>
            </p:nvSpPr>
            <p:spPr bwMode="auto">
              <a:xfrm>
                <a:off x="762000" y="1524000"/>
                <a:ext cx="3048000" cy="1295400"/>
              </a:xfrm>
              <a:prstGeom prst="rect">
                <a:avLst/>
              </a:prstGeom>
              <a:solidFill>
                <a:srgbClr val="99CCFF"/>
              </a:solidFill>
              <a:ln w="9525">
                <a:solidFill>
                  <a:schemeClr val="tx1"/>
                </a:solidFill>
                <a:miter lim="800000"/>
                <a:headEnd/>
                <a:tailEnd/>
              </a:ln>
            </p:spPr>
            <p:txBody>
              <a:bodyPr wrap="none"/>
              <a:lstStyle/>
              <a:p>
                <a:r>
                  <a:rPr lang="en-US" sz="2400"/>
                  <a:t>Holiday</a:t>
                </a:r>
              </a:p>
              <a:p>
                <a:endParaRPr lang="en-US" sz="2400"/>
              </a:p>
              <a:p>
                <a:r>
                  <a:rPr kumimoji="1" lang="en-US" sz="2400" b="0">
                    <a:solidFill>
                      <a:srgbClr val="002060"/>
                    </a:solidFill>
                  </a:rPr>
                  <a:t>+ celebrate() : void</a:t>
                </a:r>
              </a:p>
            </p:txBody>
          </p:sp>
          <p:sp>
            <p:nvSpPr>
              <p:cNvPr id="17" name="Line 11"/>
              <p:cNvSpPr>
                <a:spLocks noChangeShapeType="1"/>
              </p:cNvSpPr>
              <p:nvPr/>
            </p:nvSpPr>
            <p:spPr bwMode="auto">
              <a:xfrm>
                <a:off x="762000" y="2000250"/>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 name="Line 12"/>
              <p:cNvSpPr>
                <a:spLocks noChangeShapeType="1"/>
              </p:cNvSpPr>
              <p:nvPr/>
            </p:nvSpPr>
            <p:spPr bwMode="auto">
              <a:xfrm>
                <a:off x="762000" y="2110546"/>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21" name="Group 20"/>
            <p:cNvGrpSpPr/>
            <p:nvPr/>
          </p:nvGrpSpPr>
          <p:grpSpPr>
            <a:xfrm>
              <a:off x="3581400" y="5276852"/>
              <a:ext cx="3048000" cy="1200148"/>
              <a:chOff x="762000" y="3764677"/>
              <a:chExt cx="3048000" cy="1476023"/>
            </a:xfrm>
          </p:grpSpPr>
          <p:sp>
            <p:nvSpPr>
              <p:cNvPr id="14" name="Rectangle 5"/>
              <p:cNvSpPr>
                <a:spLocks noChangeArrowheads="1"/>
              </p:cNvSpPr>
              <p:nvPr/>
            </p:nvSpPr>
            <p:spPr bwMode="auto">
              <a:xfrm>
                <a:off x="762000" y="3764677"/>
                <a:ext cx="3048000" cy="1476023"/>
              </a:xfrm>
              <a:prstGeom prst="rect">
                <a:avLst/>
              </a:prstGeom>
              <a:solidFill>
                <a:srgbClr val="99CCFF"/>
              </a:solidFill>
              <a:ln w="9525">
                <a:solidFill>
                  <a:schemeClr val="tx1"/>
                </a:solidFill>
                <a:miter lim="800000"/>
                <a:headEnd/>
                <a:tailEnd/>
              </a:ln>
            </p:spPr>
            <p:txBody>
              <a:bodyPr wrap="none"/>
              <a:lstStyle/>
              <a:p>
                <a:r>
                  <a:rPr lang="en-US" sz="2400"/>
                  <a:t>Christmas</a:t>
                </a:r>
              </a:p>
              <a:p>
                <a:endParaRPr lang="en-US" sz="2400"/>
              </a:p>
              <a:p>
                <a:r>
                  <a:rPr kumimoji="1" lang="en-US" sz="2400" b="0">
                    <a:solidFill>
                      <a:srgbClr val="002060"/>
                    </a:solidFill>
                  </a:rPr>
                  <a:t>+ celebrate() : void</a:t>
                </a:r>
              </a:p>
            </p:txBody>
          </p:sp>
          <p:sp>
            <p:nvSpPr>
              <p:cNvPr id="19" name="Line 13"/>
              <p:cNvSpPr>
                <a:spLocks noChangeShapeType="1"/>
              </p:cNvSpPr>
              <p:nvPr/>
            </p:nvSpPr>
            <p:spPr bwMode="auto">
              <a:xfrm>
                <a:off x="762000" y="4363343"/>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 name="Line 14"/>
              <p:cNvSpPr>
                <a:spLocks noChangeShapeType="1"/>
              </p:cNvSpPr>
              <p:nvPr/>
            </p:nvSpPr>
            <p:spPr bwMode="auto">
              <a:xfrm>
                <a:off x="762000" y="4485730"/>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grpSp>
      </p:grpSp>
    </p:spTree>
    <p:extLst>
      <p:ext uri="{BB962C8B-B14F-4D97-AF65-F5344CB8AC3E}">
        <p14:creationId xmlns:p14="http://schemas.microsoft.com/office/powerpoint/2010/main" val="269087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 (Borland C++, Visual C++)</a:t>
            </a:r>
          </a:p>
          <a:p>
            <a:pPr lvl="1"/>
            <a:r>
              <a:rPr lang="en-US" smtClean="0"/>
              <a:t>Hỗ trợ cả POP lẫn OOP </a:t>
            </a:r>
            <a:r>
              <a:rPr lang="en-US" smtClean="0">
                <a:sym typeface="Wingdings" pitchFamily="2" charset="2"/>
              </a:rPr>
              <a:t> Lai OOP. Đối tượng là biến của chương trình. Hàm main() là POP</a:t>
            </a:r>
          </a:p>
          <a:p>
            <a:pPr lvl="1"/>
            <a:r>
              <a:rPr lang="en-US" smtClean="0">
                <a:sym typeface="Wingdings" pitchFamily="2" charset="2"/>
              </a:rPr>
              <a:t>Hỗ trợ đa thừa kế</a:t>
            </a:r>
            <a:endParaRPr lang="en-US" smtClean="0"/>
          </a:p>
          <a:p>
            <a:r>
              <a:rPr lang="en-US" smtClean="0"/>
              <a:t>Java, C#, Visual Basic</a:t>
            </a:r>
          </a:p>
          <a:p>
            <a:pPr lvl="1"/>
            <a:r>
              <a:rPr lang="en-US" smtClean="0">
                <a:sym typeface="Wingdings" pitchFamily="2" charset="2"/>
              </a:rPr>
              <a:t>Chỉ hỗ trợ OOP, hàm main phải nằm trong một lớp</a:t>
            </a:r>
          </a:p>
          <a:p>
            <a:pPr lvl="1"/>
            <a:r>
              <a:rPr lang="en-US" smtClean="0">
                <a:sym typeface="Wingdings" pitchFamily="2" charset="2"/>
              </a:rPr>
              <a:t>Chỉ hỗ trợ đơn thừa kế</a:t>
            </a:r>
          </a:p>
        </p:txBody>
      </p:sp>
      <p:sp>
        <p:nvSpPr>
          <p:cNvPr id="2" name="Title 1"/>
          <p:cNvSpPr>
            <a:spLocks noGrp="1"/>
          </p:cNvSpPr>
          <p:nvPr>
            <p:ph type="title"/>
          </p:nvPr>
        </p:nvSpPr>
        <p:spPr/>
        <p:txBody>
          <a:bodyPr/>
          <a:lstStyle/>
          <a:p>
            <a:r>
              <a:rPr lang="en-US" smtClean="0"/>
              <a:t>1.2. PP tiếp cận hướng đối tượng</a:t>
            </a:r>
            <a:br>
              <a:rPr lang="en-US" smtClean="0"/>
            </a:br>
            <a:r>
              <a:rPr lang="en-US" smtClean="0"/>
              <a:t>Ngôn ngữ lập trình</a:t>
            </a:r>
            <a:endParaRPr lang="en-US" dirty="0"/>
          </a:p>
        </p:txBody>
      </p:sp>
    </p:spTree>
    <p:extLst>
      <p:ext uri="{BB962C8B-B14F-4D97-AF65-F5344CB8AC3E}">
        <p14:creationId xmlns:p14="http://schemas.microsoft.com/office/powerpoint/2010/main" val="1561148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79243185"/>
              </p:ext>
            </p:extLst>
          </p:nvPr>
        </p:nvGraphicFramePr>
        <p:xfrm>
          <a:off x="609600" y="1905000"/>
          <a:ext cx="10972800" cy="4770120"/>
        </p:xfrm>
        <a:graphic>
          <a:graphicData uri="http://schemas.openxmlformats.org/drawingml/2006/table">
            <a:tbl>
              <a:tblPr firstRow="1" bandRow="1">
                <a:tableStyleId>{21E4AEA4-8DFA-4A89-87EB-49C32662AFE0}</a:tableStyleId>
              </a:tblPr>
              <a:tblGrid>
                <a:gridCol w="5486400"/>
                <a:gridCol w="5486400"/>
              </a:tblGrid>
              <a:tr h="370840">
                <a:tc>
                  <a:txBody>
                    <a:bodyPr/>
                    <a:lstStyle/>
                    <a:p>
                      <a:r>
                        <a:rPr lang="en-US" sz="2400" smtClean="0"/>
                        <a:t>PP truyền</a:t>
                      </a:r>
                      <a:r>
                        <a:rPr lang="en-US" sz="2400" baseline="0" smtClean="0"/>
                        <a:t> thống</a:t>
                      </a:r>
                      <a:endParaRPr lang="en-US" sz="2400"/>
                    </a:p>
                  </a:txBody>
                  <a:tcPr/>
                </a:tc>
                <a:tc>
                  <a:txBody>
                    <a:bodyPr/>
                    <a:lstStyle/>
                    <a:p>
                      <a:r>
                        <a:rPr lang="en-US" sz="2400" smtClean="0"/>
                        <a:t>PP hướng</a:t>
                      </a:r>
                      <a:r>
                        <a:rPr lang="en-US" sz="2400" baseline="0" smtClean="0"/>
                        <a:t> đối tượng</a:t>
                      </a:r>
                      <a:endParaRPr lang="en-US" sz="2400"/>
                    </a:p>
                  </a:txBody>
                  <a:tcPr/>
                </a:tc>
              </a:tr>
              <a:tr h="1085850">
                <a:tc>
                  <a:txBody>
                    <a:bodyPr/>
                    <a:lstStyle/>
                    <a:p>
                      <a:r>
                        <a:rPr lang="vi-VN" sz="2400" smtClean="0"/>
                        <a:t>Đi từ tổng quan rồi chia nhỏ thành các bài toán con, cụ thể hơn</a:t>
                      </a:r>
                      <a:endParaRPr 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smtClean="0"/>
                        <a:t>Đi từ chi tiết đến trừu tượng hóa ở mức cao</a:t>
                      </a:r>
                    </a:p>
                  </a:txBody>
                  <a:tcPr anchor="ctr"/>
                </a:tc>
              </a:tr>
              <a:tr h="1047750">
                <a:tc>
                  <a:txBody>
                    <a:bodyPr/>
                    <a:lstStyle/>
                    <a:p>
                      <a:r>
                        <a:rPr lang="vi-VN" sz="2400" smtClean="0"/>
                        <a:t>Có ràng buộc giữa cấu trúc dữ liệu và các thủ tục hoặc hàm đi kèm</a:t>
                      </a:r>
                      <a:endParaRPr lang="en-US" sz="2400"/>
                    </a:p>
                  </a:txBody>
                  <a:tcPr anchor="ctr"/>
                </a:tc>
                <a:tc>
                  <a:txBody>
                    <a:bodyPr/>
                    <a:lstStyle/>
                    <a:p>
                      <a:r>
                        <a:rPr lang="vi-VN" sz="2400" smtClean="0"/>
                        <a:t>Dữ liệu được đóng gói để hạn chế truy </a:t>
                      </a:r>
                      <a:r>
                        <a:rPr lang="en-US" sz="2400" smtClean="0"/>
                        <a:t>cập</a:t>
                      </a:r>
                      <a:r>
                        <a:rPr lang="en-US" sz="2400" baseline="0" smtClean="0"/>
                        <a:t> </a:t>
                      </a:r>
                      <a:r>
                        <a:rPr lang="vi-VN" sz="2400" smtClean="0"/>
                        <a:t>tự do trực tiếp vào dữ liệu</a:t>
                      </a:r>
                      <a:endParaRPr lang="en-US" sz="2400"/>
                    </a:p>
                  </a:txBody>
                  <a:tcPr anchor="ctr"/>
                </a:tc>
              </a:tr>
              <a:tr h="990600">
                <a:tc>
                  <a:txBody>
                    <a:bodyPr/>
                    <a:lstStyle/>
                    <a:p>
                      <a:r>
                        <a:rPr lang="en-US" sz="2400" smtClean="0"/>
                        <a:t>Khó</a:t>
                      </a:r>
                      <a:r>
                        <a:rPr lang="en-US" sz="2400" baseline="0" smtClean="0"/>
                        <a:t> sử dụng lại mã nguồn</a:t>
                      </a:r>
                      <a:endParaRPr lang="en-US" sz="2400"/>
                    </a:p>
                  </a:txBody>
                  <a:tcPr anchor="ctr"/>
                </a:tc>
                <a:tc>
                  <a:txBody>
                    <a:bodyPr/>
                    <a:lstStyle/>
                    <a:p>
                      <a:r>
                        <a:rPr lang="vi-VN" sz="2400" smtClean="0"/>
                        <a:t>Cho phép sử dụng lại mã nguồn để tiết kiệm tài nguyên</a:t>
                      </a:r>
                      <a:endParaRPr lang="en-US" sz="2400"/>
                    </a:p>
                  </a:txBody>
                  <a:tcPr anchor="ctr"/>
                </a:tc>
              </a:tr>
              <a:tr h="370840">
                <a:tc>
                  <a:txBody>
                    <a:bodyPr/>
                    <a:lstStyle/>
                    <a:p>
                      <a:r>
                        <a:rPr lang="en-US" sz="2400" smtClean="0"/>
                        <a:t>Phù hợp với các bài toán nhỏ, có luồng dữ liệu rõ ràng</a:t>
                      </a:r>
                      <a:endParaRPr lang="en-US" sz="2400"/>
                    </a:p>
                  </a:txBody>
                  <a:tcPr anchor="ctr"/>
                </a:tc>
                <a:tc>
                  <a:txBody>
                    <a:bodyPr/>
                    <a:lstStyle/>
                    <a:p>
                      <a:r>
                        <a:rPr lang="vi-VN" sz="2400" smtClean="0"/>
                        <a:t>T</a:t>
                      </a:r>
                      <a:r>
                        <a:rPr lang="en-US" sz="2400" smtClean="0"/>
                        <a:t>h</a:t>
                      </a:r>
                      <a:r>
                        <a:rPr lang="vi-VN" sz="2400" smtClean="0"/>
                        <a:t>ường được áp dụng cho các bài toán lớn, phức tạp, có nhiều luồng dữ liệu khác nhau</a:t>
                      </a:r>
                      <a:endParaRPr lang="en-US" sz="2400"/>
                    </a:p>
                  </a:txBody>
                  <a:tcPr anchor="ctr"/>
                </a:tc>
              </a:tr>
            </a:tbl>
          </a:graphicData>
        </a:graphic>
      </p:graphicFrame>
      <p:sp>
        <p:nvSpPr>
          <p:cNvPr id="2" name="Title 1"/>
          <p:cNvSpPr>
            <a:spLocks noGrp="1"/>
          </p:cNvSpPr>
          <p:nvPr>
            <p:ph type="title"/>
          </p:nvPr>
        </p:nvSpPr>
        <p:spPr/>
        <p:txBody>
          <a:bodyPr/>
          <a:lstStyle/>
          <a:p>
            <a:r>
              <a:rPr lang="en-US" smtClean="0"/>
              <a:t>1.3. So sánh sự khác biệt giữa 2 cách tiếp cận</a:t>
            </a:r>
            <a:endParaRPr lang="en-US" dirty="0"/>
          </a:p>
        </p:txBody>
      </p:sp>
    </p:spTree>
    <p:extLst>
      <p:ext uri="{BB962C8B-B14F-4D97-AF65-F5344CB8AC3E}">
        <p14:creationId xmlns:p14="http://schemas.microsoft.com/office/powerpoint/2010/main" val="2219205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Hướng thành phần</a:t>
            </a:r>
            <a:r>
              <a:rPr lang="en-US"/>
              <a:t>  </a:t>
            </a:r>
            <a:r>
              <a:rPr lang="en-US" smtClean="0"/>
              <a:t>(Component-oriented Programming)</a:t>
            </a:r>
            <a:endParaRPr lang="vi-VN" smtClean="0"/>
          </a:p>
          <a:p>
            <a:r>
              <a:rPr lang="vi-VN" smtClean="0"/>
              <a:t>Hướng Agent</a:t>
            </a:r>
            <a:r>
              <a:rPr lang="en-US"/>
              <a:t> </a:t>
            </a:r>
            <a:r>
              <a:rPr lang="en-US" smtClean="0"/>
              <a:t>(Agent-oriented Programming)</a:t>
            </a:r>
            <a:endParaRPr lang="vi-VN" smtClean="0"/>
          </a:p>
          <a:p>
            <a:r>
              <a:rPr lang="vi-VN" smtClean="0"/>
              <a:t>Hướng Aspect</a:t>
            </a:r>
            <a:r>
              <a:rPr lang="en-US"/>
              <a:t> </a:t>
            </a:r>
            <a:r>
              <a:rPr lang="en-US" smtClean="0"/>
              <a:t>(Aspect-oriented Programming)</a:t>
            </a:r>
            <a:endParaRPr lang="en-US" dirty="0"/>
          </a:p>
        </p:txBody>
      </p:sp>
      <p:sp>
        <p:nvSpPr>
          <p:cNvPr id="2" name="Title 1"/>
          <p:cNvSpPr>
            <a:spLocks noGrp="1"/>
          </p:cNvSpPr>
          <p:nvPr>
            <p:ph type="title"/>
          </p:nvPr>
        </p:nvSpPr>
        <p:spPr/>
        <p:txBody>
          <a:bodyPr/>
          <a:lstStyle/>
          <a:p>
            <a:r>
              <a:rPr lang="en-US" smtClean="0"/>
              <a:t>1.4. Xu hướng phát triển của LT HĐT</a:t>
            </a:r>
            <a:endParaRPr lang="en-US" dirty="0"/>
          </a:p>
        </p:txBody>
      </p:sp>
    </p:spTree>
    <p:extLst>
      <p:ext uri="{BB962C8B-B14F-4D97-AF65-F5344CB8AC3E}">
        <p14:creationId xmlns:p14="http://schemas.microsoft.com/office/powerpoint/2010/main" val="127454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Xuất phát từ lập trình hướng đối tượng</a:t>
            </a:r>
          </a:p>
          <a:p>
            <a:pPr lvl="1"/>
            <a:r>
              <a:rPr lang="vi-VN" smtClean="0"/>
              <a:t>Giải quyết bài toán từ các thành phần</a:t>
            </a:r>
            <a:r>
              <a:rPr lang="en-US" smtClean="0"/>
              <a:t> (component)</a:t>
            </a:r>
            <a:r>
              <a:rPr lang="vi-VN" smtClean="0"/>
              <a:t> có tính độc lập với nhau, mỗi thành phần đảm nhiệm một công việc nhất định</a:t>
            </a:r>
          </a:p>
          <a:p>
            <a:pPr lvl="1"/>
            <a:r>
              <a:rPr lang="vi-VN" smtClean="0"/>
              <a:t>Các thành phần được lắp ghép với nhau để thỏa các yêu cầu phần mềm</a:t>
            </a:r>
          </a:p>
          <a:p>
            <a:r>
              <a:rPr lang="vi-VN" smtClean="0"/>
              <a:t>Ưu điểm</a:t>
            </a:r>
          </a:p>
          <a:p>
            <a:pPr lvl="1"/>
            <a:r>
              <a:rPr lang="vi-VN" smtClean="0"/>
              <a:t>Chia s</a:t>
            </a:r>
            <a:r>
              <a:rPr lang="en-US"/>
              <a:t>ẻ</a:t>
            </a:r>
            <a:r>
              <a:rPr lang="vi-VN" smtClean="0"/>
              <a:t> các thành phần</a:t>
            </a:r>
            <a:r>
              <a:rPr lang="en-US" smtClean="0"/>
              <a:t> </a:t>
            </a:r>
            <a:r>
              <a:rPr lang="vi-VN"/>
              <a:t>đã xây </a:t>
            </a:r>
            <a:r>
              <a:rPr lang="vi-VN" smtClean="0"/>
              <a:t>dựng</a:t>
            </a:r>
            <a:endParaRPr lang="vi-VN"/>
          </a:p>
          <a:p>
            <a:pPr lvl="1"/>
            <a:r>
              <a:rPr lang="vi-VN" smtClean="0"/>
              <a:t>Tiết kiệm công sức lập trình dựa trên các thành phần có sẵn</a:t>
            </a:r>
            <a:endParaRPr lang="vi-VN" dirty="0"/>
          </a:p>
        </p:txBody>
      </p:sp>
      <p:sp>
        <p:nvSpPr>
          <p:cNvPr id="2" name="Title 1"/>
          <p:cNvSpPr>
            <a:spLocks noGrp="1"/>
          </p:cNvSpPr>
          <p:nvPr>
            <p:ph type="title"/>
          </p:nvPr>
        </p:nvSpPr>
        <p:spPr/>
        <p:txBody>
          <a:bodyPr/>
          <a:lstStyle/>
          <a:p>
            <a:r>
              <a:rPr lang="en-US" smtClean="0"/>
              <a:t>1.4. Xu hướng phát triển của LT HĐT </a:t>
            </a:r>
            <a:r>
              <a:rPr lang="vi-VN"/>
              <a:t>Hướng thành phần</a:t>
            </a:r>
            <a:endParaRPr lang="en-US"/>
          </a:p>
        </p:txBody>
      </p:sp>
    </p:spTree>
    <p:extLst>
      <p:ext uri="{BB962C8B-B14F-4D97-AF65-F5344CB8AC3E}">
        <p14:creationId xmlns:p14="http://schemas.microsoft.com/office/powerpoint/2010/main" val="223169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Lập trình hướng agent giống như hướng thành phần nhưng có mức trừu tượng cao hơn</a:t>
            </a:r>
          </a:p>
          <a:p>
            <a:r>
              <a:rPr lang="vi-VN" smtClean="0"/>
              <a:t>Các agent là các thành phần có khả năng hoạt động độc lập</a:t>
            </a:r>
          </a:p>
          <a:p>
            <a:r>
              <a:rPr lang="vi-VN" smtClean="0"/>
              <a:t>Các agent có thể chủ động liên lạc với các agent khác khi cần</a:t>
            </a:r>
            <a:endParaRPr lang="en-US" dirty="0"/>
          </a:p>
        </p:txBody>
      </p:sp>
      <p:sp>
        <p:nvSpPr>
          <p:cNvPr id="2" name="Title 1"/>
          <p:cNvSpPr>
            <a:spLocks noGrp="1"/>
          </p:cNvSpPr>
          <p:nvPr>
            <p:ph type="title"/>
          </p:nvPr>
        </p:nvSpPr>
        <p:spPr/>
        <p:txBody>
          <a:bodyPr/>
          <a:lstStyle/>
          <a:p>
            <a:r>
              <a:rPr lang="en-US" smtClean="0"/>
              <a:t>1.4. Xu hướng phát triển của LT HĐT </a:t>
            </a:r>
            <a:r>
              <a:rPr lang="vi-VN"/>
              <a:t>Hướng Agent</a:t>
            </a:r>
          </a:p>
        </p:txBody>
      </p:sp>
    </p:spTree>
    <p:extLst>
      <p:ext uri="{BB962C8B-B14F-4D97-AF65-F5344CB8AC3E}">
        <p14:creationId xmlns:p14="http://schemas.microsoft.com/office/powerpoint/2010/main" val="2270511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Mỗi thành phần thực hiện </a:t>
            </a:r>
            <a:r>
              <a:rPr lang="en-US" smtClean="0"/>
              <a:t>một </a:t>
            </a:r>
            <a:r>
              <a:rPr lang="vi-VN" smtClean="0"/>
              <a:t>luồng công việc</a:t>
            </a:r>
            <a:r>
              <a:rPr lang="en-US" smtClean="0"/>
              <a:t> hoặc một khía cạnh của vấn đề</a:t>
            </a:r>
            <a:endParaRPr lang="vi-VN" smtClean="0"/>
          </a:p>
          <a:p>
            <a:r>
              <a:rPr lang="vi-VN" smtClean="0"/>
              <a:t>Phần mềm được xây dựng từ việc tổng hợp các luồng công việc</a:t>
            </a:r>
            <a:endParaRPr lang="en-US" smtClean="0"/>
          </a:p>
          <a:p>
            <a:r>
              <a:rPr lang="vi-VN"/>
              <a:t>Cho phép đóng gói những hành vi có liên quan đến nhiều lớp</a:t>
            </a:r>
            <a:endParaRPr lang="en-US"/>
          </a:p>
          <a:p>
            <a:endParaRPr lang="en-US" dirty="0"/>
          </a:p>
        </p:txBody>
      </p:sp>
      <p:sp>
        <p:nvSpPr>
          <p:cNvPr id="2" name="Title 1"/>
          <p:cNvSpPr>
            <a:spLocks noGrp="1"/>
          </p:cNvSpPr>
          <p:nvPr>
            <p:ph type="title"/>
          </p:nvPr>
        </p:nvSpPr>
        <p:spPr/>
        <p:txBody>
          <a:bodyPr/>
          <a:lstStyle/>
          <a:p>
            <a:r>
              <a:rPr lang="en-US" smtClean="0"/>
              <a:t>1.4. Xu hướng phát triển của LT HĐT Hướng Aspect</a:t>
            </a:r>
            <a:endParaRPr lang="en-US"/>
          </a:p>
        </p:txBody>
      </p:sp>
    </p:spTree>
    <p:extLst>
      <p:ext uri="{BB962C8B-B14F-4D97-AF65-F5344CB8AC3E}">
        <p14:creationId xmlns:p14="http://schemas.microsoft.com/office/powerpoint/2010/main" val="3853619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61"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Ưu điểm của lập trình HĐT?</a:t>
            </a:r>
          </a:p>
          <a:p>
            <a:r>
              <a:rPr lang="en-US"/>
              <a:t>Phân biệt lớp và đối tượng?</a:t>
            </a:r>
          </a:p>
          <a:p>
            <a:r>
              <a:rPr lang="en-US" smtClean="0"/>
              <a:t>Khi xây dựng lớp đối tượng, cần xác định những gì?</a:t>
            </a:r>
          </a:p>
        </p:txBody>
      </p:sp>
      <p:sp>
        <p:nvSpPr>
          <p:cNvPr id="3" name="Title 2"/>
          <p:cNvSpPr>
            <a:spLocks noGrp="1"/>
          </p:cNvSpPr>
          <p:nvPr>
            <p:ph type="title"/>
          </p:nvPr>
        </p:nvSpPr>
        <p:spPr/>
        <p:txBody>
          <a:bodyPr/>
          <a:lstStyle/>
          <a:p>
            <a:r>
              <a:rPr lang="en-US" smtClean="0"/>
              <a:t>Tổng kết</a:t>
            </a:r>
            <a:endParaRPr lang="en-US"/>
          </a:p>
        </p:txBody>
      </p:sp>
    </p:spTree>
    <p:extLst>
      <p:ext uri="{BB962C8B-B14F-4D97-AF65-F5344CB8AC3E}">
        <p14:creationId xmlns:p14="http://schemas.microsoft.com/office/powerpoint/2010/main" val="1578159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pPr eaLnBrk="1" hangingPunct="1"/>
            <a:r>
              <a:rPr lang="en-US" smtClean="0"/>
              <a:t>Examples</a:t>
            </a:r>
          </a:p>
        </p:txBody>
      </p:sp>
      <p:sp>
        <p:nvSpPr>
          <p:cNvPr id="5" name="Content Placeholder 4"/>
          <p:cNvSpPr>
            <a:spLocks noGrp="1"/>
          </p:cNvSpPr>
          <p:nvPr>
            <p:ph sz="quarter" idx="1"/>
          </p:nvPr>
        </p:nvSpPr>
        <p:spPr/>
        <p:txBody>
          <a:bodyPr/>
          <a:lstStyle/>
          <a:p>
            <a:pPr eaLnBrk="1" hangingPunct="1"/>
            <a:r>
              <a:rPr lang="en-US" smtClean="0"/>
              <a:t>List attributes and behaviors of </a:t>
            </a:r>
            <a:r>
              <a:rPr lang="en-US" u="sng" smtClean="0"/>
              <a:t>students</a:t>
            </a:r>
          </a:p>
          <a:p>
            <a:pPr lvl="1" eaLnBrk="1" hangingPunct="1"/>
            <a:r>
              <a:rPr lang="en-US" smtClean="0"/>
              <a:t>Student code, name, gender, birthday, birthplace, class, grade 1, grade 2,…</a:t>
            </a:r>
          </a:p>
          <a:p>
            <a:pPr lvl="1" eaLnBrk="1" hangingPunct="1"/>
            <a:r>
              <a:rPr lang="en-US" smtClean="0"/>
              <a:t>Calculate average grade, view grade, pay tuition,…</a:t>
            </a:r>
          </a:p>
          <a:p>
            <a:pPr eaLnBrk="1" hangingPunct="1"/>
            <a:r>
              <a:rPr lang="en-US" smtClean="0"/>
              <a:t>Suppose that you write a program to </a:t>
            </a:r>
            <a:r>
              <a:rPr lang="en-US" u="sng" smtClean="0"/>
              <a:t>calculate area</a:t>
            </a:r>
            <a:r>
              <a:rPr lang="en-US" smtClean="0"/>
              <a:t> and </a:t>
            </a:r>
            <a:r>
              <a:rPr lang="en-US" u="sng" smtClean="0"/>
              <a:t>perimeter</a:t>
            </a:r>
            <a:r>
              <a:rPr lang="en-US" smtClean="0"/>
              <a:t> of a </a:t>
            </a:r>
            <a:r>
              <a:rPr lang="en-US" u="sng" smtClean="0"/>
              <a:t>rectangle</a:t>
            </a:r>
            <a:r>
              <a:rPr lang="en-US" smtClean="0"/>
              <a:t>. Find objects and list attributes and behaviors of them</a:t>
            </a:r>
          </a:p>
          <a:p>
            <a:pPr lvl="1" eaLnBrk="1" hangingPunct="1"/>
            <a:r>
              <a:rPr lang="en-US" smtClean="0"/>
              <a:t>Object: Rectangle</a:t>
            </a:r>
          </a:p>
          <a:p>
            <a:pPr lvl="1" eaLnBrk="1" hangingPunct="1"/>
            <a:r>
              <a:rPr lang="en-US" smtClean="0"/>
              <a:t>Attributes: width, height</a:t>
            </a:r>
          </a:p>
          <a:p>
            <a:pPr lvl="1" eaLnBrk="1" hangingPunct="1"/>
            <a:r>
              <a:rPr lang="en-US" smtClean="0"/>
              <a:t>Behaviors: Calculate area, calculator perimeter</a:t>
            </a:r>
          </a:p>
        </p:txBody>
      </p:sp>
    </p:spTree>
    <p:extLst>
      <p:ext uri="{BB962C8B-B14F-4D97-AF65-F5344CB8AC3E}">
        <p14:creationId xmlns:p14="http://schemas.microsoft.com/office/powerpoint/2010/main" val="22878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smtClean="0"/>
              <a:t>1.1. </a:t>
            </a:r>
            <a:r>
              <a:rPr lang="en-US" dirty="0" err="1" smtClean="0"/>
              <a:t>Phương</a:t>
            </a:r>
            <a:r>
              <a:rPr lang="en-US" dirty="0" smtClean="0"/>
              <a:t> </a:t>
            </a:r>
            <a:r>
              <a:rPr lang="en-US" dirty="0" err="1"/>
              <a:t>pháp</a:t>
            </a:r>
            <a:r>
              <a:rPr lang="en-US" dirty="0"/>
              <a:t> </a:t>
            </a:r>
            <a:r>
              <a:rPr lang="en-US" dirty="0" err="1"/>
              <a:t>tiếp</a:t>
            </a:r>
            <a:r>
              <a:rPr lang="en-US" dirty="0"/>
              <a:t> </a:t>
            </a:r>
            <a:r>
              <a:rPr lang="en-US" dirty="0" err="1"/>
              <a:t>cận</a:t>
            </a:r>
            <a:r>
              <a:rPr lang="en-US" dirty="0"/>
              <a:t> </a:t>
            </a:r>
            <a:r>
              <a:rPr lang="en-US" dirty="0" err="1"/>
              <a:t>của</a:t>
            </a:r>
            <a:r>
              <a:rPr lang="en-US" dirty="0"/>
              <a:t> </a:t>
            </a:r>
            <a:r>
              <a:rPr lang="en-US" dirty="0" err="1"/>
              <a:t>lập</a:t>
            </a:r>
            <a:r>
              <a:rPr lang="en-US" dirty="0"/>
              <a:t> </a:t>
            </a:r>
            <a:r>
              <a:rPr lang="en-US" err="1"/>
              <a:t>trình</a:t>
            </a:r>
            <a:r>
              <a:rPr lang="en-US"/>
              <a:t> truyền </a:t>
            </a:r>
            <a:r>
              <a:rPr lang="en-US" smtClean="0"/>
              <a:t>thống</a:t>
            </a:r>
            <a:endParaRPr lang="en-US" dirty="0"/>
          </a:p>
          <a:p>
            <a:pPr marL="0" indent="0">
              <a:buNone/>
            </a:pPr>
            <a:r>
              <a:rPr lang="en-US" dirty="0" smtClean="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err="1"/>
              <a:t>đối</a:t>
            </a:r>
            <a:r>
              <a:rPr lang="en-US"/>
              <a:t> </a:t>
            </a:r>
            <a:r>
              <a:rPr lang="en-US" smtClean="0"/>
              <a:t>tượng</a:t>
            </a:r>
            <a:endParaRPr lang="en-US" dirty="0"/>
          </a:p>
          <a:p>
            <a:pPr marL="0" indent="0">
              <a:buNone/>
            </a:pPr>
            <a:r>
              <a:rPr lang="en-US" dirty="0" smtClean="0"/>
              <a:t>1.3. </a:t>
            </a:r>
            <a:r>
              <a:rPr lang="en-US" dirty="0"/>
              <a:t>So </a:t>
            </a:r>
            <a:r>
              <a:rPr lang="en-US" dirty="0" err="1"/>
              <a:t>sánh</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hai</a:t>
            </a:r>
            <a:r>
              <a:rPr lang="en-US" dirty="0"/>
              <a:t> </a:t>
            </a:r>
            <a:r>
              <a:rPr lang="en-US" dirty="0" err="1"/>
              <a:t>cách</a:t>
            </a:r>
            <a:r>
              <a:rPr lang="en-US" dirty="0"/>
              <a:t> </a:t>
            </a:r>
            <a:r>
              <a:rPr lang="en-US" dirty="0" err="1"/>
              <a:t>tiếp</a:t>
            </a:r>
            <a:r>
              <a:rPr lang="en-US" dirty="0"/>
              <a:t> </a:t>
            </a:r>
            <a:r>
              <a:rPr lang="en-US" dirty="0" err="1"/>
              <a:t>cận</a:t>
            </a:r>
            <a:r>
              <a:rPr lang="en-US" dirty="0"/>
              <a:t> </a:t>
            </a:r>
          </a:p>
          <a:p>
            <a:pPr marL="0" indent="0">
              <a:buNone/>
            </a:pPr>
            <a:r>
              <a:rPr lang="en-US" dirty="0" smtClean="0"/>
              <a:t>1.4. </a:t>
            </a:r>
            <a:r>
              <a:rPr lang="en-US" dirty="0"/>
              <a:t>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p>
          <a:p>
            <a:pPr marL="0" indent="0">
              <a:buNone/>
            </a:pPr>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Examples (cont.)</a:t>
            </a:r>
          </a:p>
        </p:txBody>
      </p:sp>
      <p:sp>
        <p:nvSpPr>
          <p:cNvPr id="3" name="Content Placeholder 2"/>
          <p:cNvSpPr>
            <a:spLocks noGrp="1"/>
          </p:cNvSpPr>
          <p:nvPr>
            <p:ph sz="quarter" idx="1"/>
          </p:nvPr>
        </p:nvSpPr>
        <p:spPr/>
        <p:txBody>
          <a:bodyPr/>
          <a:lstStyle/>
          <a:p>
            <a:pPr eaLnBrk="1" hangingPunct="1"/>
            <a:r>
              <a:rPr lang="en-US" smtClean="0"/>
              <a:t>Suppose that you want to write a program to monthly </a:t>
            </a:r>
            <a:r>
              <a:rPr lang="en-US" u="sng" smtClean="0"/>
              <a:t>pay</a:t>
            </a:r>
            <a:r>
              <a:rPr lang="en-US" smtClean="0"/>
              <a:t> the </a:t>
            </a:r>
            <a:r>
              <a:rPr lang="en-US" u="sng" smtClean="0"/>
              <a:t>employees</a:t>
            </a:r>
            <a:r>
              <a:rPr lang="en-US" smtClean="0"/>
              <a:t> of a company. Paying employees based on </a:t>
            </a:r>
            <a:r>
              <a:rPr lang="en-US" u="sng" smtClean="0"/>
              <a:t>products</a:t>
            </a:r>
            <a:r>
              <a:rPr lang="en-US" smtClean="0"/>
              <a:t> they made, in addition, you have to </a:t>
            </a:r>
            <a:r>
              <a:rPr lang="en-US" u="sng" smtClean="0"/>
              <a:t>compute</a:t>
            </a:r>
            <a:r>
              <a:rPr lang="en-US" smtClean="0"/>
              <a:t> </a:t>
            </a:r>
            <a:r>
              <a:rPr lang="en-US" u="sng" smtClean="0"/>
              <a:t>Social Security </a:t>
            </a:r>
            <a:r>
              <a:rPr lang="en-US" smtClean="0"/>
              <a:t>and </a:t>
            </a:r>
            <a:r>
              <a:rPr lang="en-US" u="sng" smtClean="0"/>
              <a:t>Medicare taxes</a:t>
            </a:r>
            <a:r>
              <a:rPr lang="en-US" smtClean="0"/>
              <a:t>. Find objects and list attributes and behaviors of them</a:t>
            </a:r>
          </a:p>
          <a:p>
            <a:pPr lvl="1" eaLnBrk="1" hangingPunct="1"/>
            <a:r>
              <a:rPr lang="en-US" smtClean="0"/>
              <a:t>Object: Employee</a:t>
            </a:r>
          </a:p>
          <a:p>
            <a:pPr lvl="1" eaLnBrk="1" hangingPunct="1"/>
            <a:r>
              <a:rPr lang="en-US" smtClean="0"/>
              <a:t>Attributes: employee number, name, address, social security number, products,… </a:t>
            </a:r>
          </a:p>
          <a:p>
            <a:pPr lvl="1" eaLnBrk="1" hangingPunct="1"/>
            <a:r>
              <a:rPr lang="en-US" smtClean="0"/>
              <a:t>Behaviors: compute employee pay, compute employee Social Security, compute Medicare taxes, mail employee a paycheck once a month,…</a:t>
            </a:r>
          </a:p>
          <a:p>
            <a:pPr eaLnBrk="1" hangingPunct="1"/>
            <a:endParaRPr lang="en-US" smtClean="0"/>
          </a:p>
        </p:txBody>
      </p:sp>
    </p:spTree>
    <p:extLst>
      <p:ext uri="{BB962C8B-B14F-4D97-AF65-F5344CB8AC3E}">
        <p14:creationId xmlns:p14="http://schemas.microsoft.com/office/powerpoint/2010/main" val="3505561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Phương pháp phân tích và thiết kế theo hướng đối tượng</a:t>
            </a:r>
            <a:endParaRPr lang="en-US" smtClean="0"/>
          </a:p>
          <a:p>
            <a:r>
              <a:rPr lang="vi-VN" smtClean="0"/>
              <a:t>Phân tích: ngôn ngữ đặc tả mô hình</a:t>
            </a:r>
            <a:r>
              <a:rPr lang="en-US" smtClean="0"/>
              <a:t> UML</a:t>
            </a:r>
            <a:endParaRPr lang="vi-VN" smtClean="0"/>
          </a:p>
          <a:p>
            <a:r>
              <a:rPr lang="vi-VN" smtClean="0"/>
              <a:t>Thiết kế: </a:t>
            </a:r>
            <a:r>
              <a:rPr lang="en-US" smtClean="0"/>
              <a:t>dựa trên các mô </a:t>
            </a:r>
            <a:r>
              <a:rPr lang="vi-VN" smtClean="0"/>
              <a:t>hình </a:t>
            </a:r>
            <a:r>
              <a:rPr lang="en-US" smtClean="0"/>
              <a:t>phân tích, cài đặt ứng dụng/chương trình theo một ngôn ngữ lập trình hướng đối tượng.</a:t>
            </a:r>
          </a:p>
          <a:p>
            <a:r>
              <a:rPr lang="en-US" smtClean="0"/>
              <a:t>Các bước phân tích thiết kế  hướng đối tượng</a:t>
            </a:r>
          </a:p>
          <a:p>
            <a:pPr lvl="1"/>
            <a:r>
              <a:rPr lang="vi-VN" smtClean="0"/>
              <a:t>Mô tả bài toán</a:t>
            </a:r>
          </a:p>
          <a:p>
            <a:pPr lvl="1"/>
            <a:r>
              <a:rPr lang="vi-VN" smtClean="0"/>
              <a:t>Đặc tả yêu cầu</a:t>
            </a:r>
          </a:p>
          <a:p>
            <a:pPr lvl="1"/>
            <a:r>
              <a:rPr lang="vi-VN" smtClean="0"/>
              <a:t>Trích chọn đối tượng</a:t>
            </a:r>
          </a:p>
          <a:p>
            <a:pPr lvl="1"/>
            <a:r>
              <a:rPr lang="vi-VN" smtClean="0"/>
              <a:t>Mô hình hóa lớp đối tượng</a:t>
            </a:r>
          </a:p>
          <a:p>
            <a:pPr lvl="1"/>
            <a:r>
              <a:rPr lang="vi-VN" smtClean="0"/>
              <a:t>Thiết kế tổng quan</a:t>
            </a:r>
          </a:p>
          <a:p>
            <a:pPr lvl="1"/>
            <a:r>
              <a:rPr lang="vi-VN" smtClean="0"/>
              <a:t>Thiết kế chi tiết</a:t>
            </a:r>
            <a:endParaRPr lang="en-US" dirty="0"/>
          </a:p>
        </p:txBody>
      </p:sp>
      <p:sp>
        <p:nvSpPr>
          <p:cNvPr id="2" name="Title 1"/>
          <p:cNvSpPr>
            <a:spLocks noGrp="1"/>
          </p:cNvSpPr>
          <p:nvPr>
            <p:ph type="title"/>
          </p:nvPr>
        </p:nvSpPr>
        <p:spPr/>
        <p:txBody>
          <a:bodyPr/>
          <a:lstStyle/>
          <a:p>
            <a:r>
              <a:rPr lang="en-US" smtClean="0"/>
              <a:t>1.2. PP tiếp cận hướng đối tượng</a:t>
            </a:r>
            <a:endParaRPr lang="en-US" dirty="0"/>
          </a:p>
        </p:txBody>
      </p:sp>
    </p:spTree>
    <p:extLst>
      <p:ext uri="{BB962C8B-B14F-4D97-AF65-F5344CB8AC3E}">
        <p14:creationId xmlns:p14="http://schemas.microsoft.com/office/powerpoint/2010/main" val="31592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p:spPr>
        <p:txBody>
          <a:bodyPr/>
          <a:lstStyle/>
          <a:p>
            <a:r>
              <a:rPr lang="en-US" dirty="0"/>
              <a:t>1.3. So </a:t>
            </a:r>
            <a:r>
              <a:rPr lang="en-US" dirty="0" err="1"/>
              <a:t>sánh</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sz="1800" dirty="0"/>
              <a:t>Ưu nhược điểm</a:t>
            </a:r>
            <a:endParaRPr lang="en-US" sz="1800" dirty="0" smtClean="0"/>
          </a:p>
          <a:p>
            <a:r>
              <a:rPr lang="vi-VN" sz="1800" dirty="0"/>
              <a:t>Phương pháp hướng đối tượng:</a:t>
            </a:r>
          </a:p>
          <a:p>
            <a:pPr lvl="1"/>
            <a:r>
              <a:rPr lang="vi-VN" sz="1800" dirty="0" smtClean="0"/>
              <a:t>Hạn </a:t>
            </a:r>
            <a:r>
              <a:rPr lang="vi-VN" sz="1800" dirty="0"/>
              <a:t>chế truy cập từ bên ngoài</a:t>
            </a:r>
          </a:p>
          <a:p>
            <a:pPr lvl="1"/>
            <a:r>
              <a:rPr lang="vi-VN" sz="1800" dirty="0" smtClean="0"/>
              <a:t>Tiết </a:t>
            </a:r>
            <a:r>
              <a:rPr lang="vi-VN" sz="1800" dirty="0"/>
              <a:t>kiệm tài nguyên</a:t>
            </a:r>
          </a:p>
          <a:p>
            <a:pPr lvl="1"/>
            <a:r>
              <a:rPr lang="vi-VN" sz="1800" dirty="0" smtClean="0"/>
              <a:t>Khó </a:t>
            </a:r>
            <a:r>
              <a:rPr lang="vi-VN" sz="1800" dirty="0"/>
              <a:t>theo dõi luồng dữ liệu</a:t>
            </a:r>
          </a:p>
          <a:p>
            <a:pPr lvl="1"/>
            <a:r>
              <a:rPr lang="vi-VN" sz="1800" dirty="0" smtClean="0"/>
              <a:t>Không </a:t>
            </a:r>
            <a:r>
              <a:rPr lang="vi-VN" sz="1800" dirty="0"/>
              <a:t>thiên hướng về giải thuật</a:t>
            </a:r>
          </a:p>
          <a:p>
            <a:r>
              <a:rPr lang="vi-VN" sz="1800" dirty="0" smtClean="0"/>
              <a:t>Phương </a:t>
            </a:r>
            <a:r>
              <a:rPr lang="vi-VN" sz="1800" dirty="0"/>
              <a:t>pháp cấu trúc:</a:t>
            </a:r>
          </a:p>
          <a:p>
            <a:pPr lvl="1"/>
            <a:r>
              <a:rPr lang="vi-VN" sz="1800" dirty="0" smtClean="0"/>
              <a:t>Thiên </a:t>
            </a:r>
            <a:r>
              <a:rPr lang="vi-VN" sz="1800" dirty="0"/>
              <a:t>hướng về giải thuật</a:t>
            </a:r>
          </a:p>
          <a:p>
            <a:pPr lvl="1"/>
            <a:r>
              <a:rPr lang="vi-VN" sz="1800" dirty="0" smtClean="0"/>
              <a:t>Dễ </a:t>
            </a:r>
            <a:r>
              <a:rPr lang="vi-VN" sz="1800" dirty="0"/>
              <a:t>theo dõi luồng giải thuật</a:t>
            </a:r>
          </a:p>
          <a:p>
            <a:pPr lvl="1"/>
            <a:r>
              <a:rPr lang="vi-VN" sz="1800" dirty="0" smtClean="0"/>
              <a:t>Khi </a:t>
            </a:r>
            <a:r>
              <a:rPr lang="vi-VN" sz="1800" dirty="0"/>
              <a:t>thay đổi cấu trúc thường phải viết lại giải thuật</a:t>
            </a:r>
          </a:p>
          <a:p>
            <a:pPr lvl="1"/>
            <a:r>
              <a:rPr lang="vi-VN" sz="1800" dirty="0" smtClean="0"/>
              <a:t>Chương </a:t>
            </a:r>
            <a:r>
              <a:rPr lang="vi-VN" sz="1800" dirty="0"/>
              <a:t>trình đơn giản dễ hiểu</a:t>
            </a:r>
            <a:endParaRPr lang="en-US" sz="1800" dirty="0"/>
          </a:p>
        </p:txBody>
      </p:sp>
    </p:spTree>
    <p:extLst>
      <p:ext uri="{BB962C8B-B14F-4D97-AF65-F5344CB8AC3E}">
        <p14:creationId xmlns:p14="http://schemas.microsoft.com/office/powerpoint/2010/main" val="307824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Chương trình sẽ được thực hiện tuần tự từ đầu đến cuối, lệnh này kế tiếp lệnh kia cho đến khi kết thúc chương trình</a:t>
            </a:r>
          </a:p>
          <a:p>
            <a:r>
              <a:rPr lang="en-US" smtClean="0"/>
              <a:t>Đặc trưng</a:t>
            </a:r>
          </a:p>
          <a:p>
            <a:pPr lvl="1"/>
            <a:r>
              <a:rPr lang="vi-VN" smtClean="0"/>
              <a:t>Đơn giản: tuần tự</a:t>
            </a:r>
          </a:p>
          <a:p>
            <a:pPr lvl="1"/>
            <a:r>
              <a:rPr lang="vi-VN" smtClean="0"/>
              <a:t>Đơn luồng:</a:t>
            </a:r>
            <a:r>
              <a:rPr lang="en-US" smtClean="0"/>
              <a:t> </a:t>
            </a:r>
            <a:r>
              <a:rPr lang="vi-VN" smtClean="0"/>
              <a:t>chỉ một luồng </a:t>
            </a:r>
            <a:r>
              <a:rPr lang="en-US" smtClean="0"/>
              <a:t>xử lý</a:t>
            </a:r>
          </a:p>
          <a:p>
            <a:r>
              <a:rPr lang="en-US" smtClean="0"/>
              <a:t>Ưu – Khuyết:</a:t>
            </a:r>
          </a:p>
          <a:p>
            <a:pPr lvl="1"/>
            <a:r>
              <a:rPr lang="en-US" smtClean="0"/>
              <a:t>Ưu: chương trình đơn giản, dễ hiểu</a:t>
            </a:r>
          </a:p>
          <a:p>
            <a:pPr lvl="1"/>
            <a:r>
              <a:rPr lang="en-US" smtClean="0"/>
              <a:t>Khuyết: không thể dùng phương pháp này cho những ứng dụng phức tạp</a:t>
            </a:r>
          </a:p>
          <a:p>
            <a:r>
              <a:rPr lang="en-US" smtClean="0"/>
              <a:t>Ngày nay, chỉ tồn tại trong phạm vi các module nhỏ nhất của các phương pháp lập trình khác</a:t>
            </a:r>
            <a:endParaRPr lang="en-US" dirty="0"/>
          </a:p>
        </p:txBody>
      </p:sp>
      <p:sp>
        <p:nvSpPr>
          <p:cNvPr id="2" name="Title 1"/>
          <p:cNvSpPr>
            <a:spLocks noGrp="1"/>
          </p:cNvSpPr>
          <p:nvPr>
            <p:ph type="title"/>
          </p:nvPr>
        </p:nvSpPr>
        <p:spPr/>
        <p:txBody>
          <a:bodyPr/>
          <a:lstStyle/>
          <a:p>
            <a:r>
              <a:rPr lang="en-US" smtClean="0"/>
              <a:t>1.1. PP tiếp cận của LT truyền thống</a:t>
            </a:r>
            <a:br>
              <a:rPr lang="en-US" smtClean="0"/>
            </a:br>
            <a:r>
              <a:rPr lang="en-US" smtClean="0"/>
              <a:t>Lập trình tuyến tính</a:t>
            </a:r>
            <a:endParaRPr lang="en-US" dirty="0"/>
          </a:p>
        </p:txBody>
      </p:sp>
    </p:spTree>
    <p:extLst>
      <p:ext uri="{BB962C8B-B14F-4D97-AF65-F5344CB8AC3E}">
        <p14:creationId xmlns:p14="http://schemas.microsoft.com/office/powerpoint/2010/main" val="132653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5000"/>
            <a:ext cx="10972800" cy="4953000"/>
          </a:xfrm>
        </p:spPr>
        <p:txBody>
          <a:bodyPr/>
          <a:lstStyle/>
          <a:p>
            <a:r>
              <a:rPr lang="en-US" smtClean="0"/>
              <a:t>Chương trình chính được c</a:t>
            </a:r>
            <a:r>
              <a:rPr lang="vi-VN" smtClean="0"/>
              <a:t>hia nhỏ </a:t>
            </a:r>
            <a:r>
              <a:rPr lang="en-US" smtClean="0"/>
              <a:t>công việc </a:t>
            </a:r>
            <a:r>
              <a:rPr lang="vi-VN" smtClean="0"/>
              <a:t>thành </a:t>
            </a:r>
            <a:r>
              <a:rPr lang="en-US" smtClean="0"/>
              <a:t>các </a:t>
            </a:r>
            <a:r>
              <a:rPr lang="vi-VN" smtClean="0"/>
              <a:t>chương trình con</a:t>
            </a:r>
            <a:r>
              <a:rPr lang="en-US" smtClean="0"/>
              <a:t>, mỗi chương trình con thực hiện một công việc xác định</a:t>
            </a:r>
            <a:endParaRPr lang="vi-VN" smtClean="0"/>
          </a:p>
          <a:p>
            <a:pPr lvl="1"/>
            <a:r>
              <a:rPr lang="vi-VN" smtClean="0"/>
              <a:t>Chương trình </a:t>
            </a:r>
            <a:r>
              <a:rPr lang="en-US" smtClean="0"/>
              <a:t>chính </a:t>
            </a:r>
            <a:r>
              <a:rPr lang="vi-VN" smtClean="0"/>
              <a:t>sẽ gọi chương trình con theo kịch bản định trước</a:t>
            </a:r>
            <a:endParaRPr lang="en-US" smtClean="0"/>
          </a:p>
          <a:p>
            <a:pPr lvl="1"/>
            <a:r>
              <a:rPr lang="vi-VN" smtClean="0"/>
              <a:t>Mỗi chương trình con </a:t>
            </a:r>
            <a:r>
              <a:rPr lang="en-US" smtClean="0"/>
              <a:t>có thể được </a:t>
            </a:r>
            <a:r>
              <a:rPr lang="vi-VN" smtClean="0"/>
              <a:t>gọi nhiều lần</a:t>
            </a:r>
            <a:r>
              <a:rPr lang="en-US" smtClean="0"/>
              <a:t>, </a:t>
            </a:r>
            <a:r>
              <a:rPr lang="vi-VN" smtClean="0"/>
              <a:t>bất kỳ, không theo thứ tự khai báo</a:t>
            </a:r>
          </a:p>
          <a:p>
            <a:r>
              <a:rPr lang="en-US" smtClean="0"/>
              <a:t>Đặc trưng: </a:t>
            </a:r>
            <a:r>
              <a:rPr lang="vi-VN" smtClean="0">
                <a:solidFill>
                  <a:srgbClr val="FF0000"/>
                </a:solidFill>
              </a:rPr>
              <a:t>Chương trình = cấu trúc </a:t>
            </a:r>
            <a:r>
              <a:rPr lang="en-US" smtClean="0">
                <a:solidFill>
                  <a:srgbClr val="FF0000"/>
                </a:solidFill>
              </a:rPr>
              <a:t>dữ liệu </a:t>
            </a:r>
            <a:r>
              <a:rPr lang="vi-VN" smtClean="0">
                <a:solidFill>
                  <a:srgbClr val="FF0000"/>
                </a:solidFill>
              </a:rPr>
              <a:t>+ giải thuật</a:t>
            </a:r>
            <a:endParaRPr lang="en-US" smtClean="0">
              <a:solidFill>
                <a:srgbClr val="FF0000"/>
              </a:solidFill>
            </a:endParaRPr>
          </a:p>
          <a:p>
            <a:r>
              <a:rPr lang="en-US" smtClean="0"/>
              <a:t>Ưu – Khuyết:</a:t>
            </a:r>
          </a:p>
          <a:p>
            <a:pPr lvl="1"/>
            <a:r>
              <a:rPr lang="en-US" smtClean="0"/>
              <a:t>Ưu: </a:t>
            </a:r>
            <a:r>
              <a:rPr lang="vi-VN" smtClean="0"/>
              <a:t>Chương trình dễ đọc dễ hiểu</a:t>
            </a:r>
            <a:r>
              <a:rPr lang="en-US" smtClean="0"/>
              <a:t>, t</a:t>
            </a:r>
            <a:r>
              <a:rPr lang="vi-VN" smtClean="0"/>
              <a:t>ư duy giải thuật rõ ràng</a:t>
            </a:r>
          </a:p>
          <a:p>
            <a:pPr lvl="1"/>
            <a:r>
              <a:rPr lang="en-US" smtClean="0"/>
              <a:t>Khuyết: </a:t>
            </a:r>
            <a:r>
              <a:rPr lang="vi-VN" smtClean="0"/>
              <a:t>Khi thay đổi cấu trúc thì giải thuật cũng thay đổi theo</a:t>
            </a:r>
          </a:p>
          <a:p>
            <a:r>
              <a:rPr lang="vi-VN" smtClean="0"/>
              <a:t>Phù hợp với phạm vi trong mỗi modul</a:t>
            </a:r>
            <a:r>
              <a:rPr lang="en-US" smtClean="0"/>
              <a:t>e</a:t>
            </a:r>
            <a:r>
              <a:rPr lang="vi-VN" smtClean="0"/>
              <a:t>, không phù hợp với chương trình có nhiều modul</a:t>
            </a:r>
            <a:r>
              <a:rPr lang="en-US" smtClean="0"/>
              <a:t>e</a:t>
            </a:r>
            <a:endParaRPr lang="en-US" dirty="0"/>
          </a:p>
        </p:txBody>
      </p:sp>
      <p:sp>
        <p:nvSpPr>
          <p:cNvPr id="2" name="Title 1"/>
          <p:cNvSpPr>
            <a:spLocks noGrp="1"/>
          </p:cNvSpPr>
          <p:nvPr>
            <p:ph type="title"/>
          </p:nvPr>
        </p:nvSpPr>
        <p:spPr/>
        <p:txBody>
          <a:bodyPr/>
          <a:lstStyle/>
          <a:p>
            <a:r>
              <a:rPr lang="en-US" smtClean="0"/>
              <a:t>1.1. PP tiếp cận của LT truyền thống Lập trình cấu trúc</a:t>
            </a:r>
            <a:endParaRPr lang="en-US" dirty="0"/>
          </a:p>
        </p:txBody>
      </p:sp>
    </p:spTree>
    <p:extLst>
      <p:ext uri="{BB962C8B-B14F-4D97-AF65-F5344CB8AC3E}">
        <p14:creationId xmlns:p14="http://schemas.microsoft.com/office/powerpoint/2010/main" val="7242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PP tiếp cận của </a:t>
            </a:r>
            <a:r>
              <a:rPr lang="en-US"/>
              <a:t>LT truyền thống Lập trình cấu </a:t>
            </a:r>
            <a:r>
              <a:rPr lang="en-US" smtClean="0"/>
              <a:t>trúc (tt)</a:t>
            </a:r>
            <a:endParaRPr lang="en-US" dirty="0"/>
          </a:p>
        </p:txBody>
      </p:sp>
      <p:sp>
        <p:nvSpPr>
          <p:cNvPr id="5" name="Rectangle 4"/>
          <p:cNvSpPr>
            <a:spLocks noChangeArrowheads="1"/>
          </p:cNvSpPr>
          <p:nvPr/>
        </p:nvSpPr>
        <p:spPr bwMode="auto">
          <a:xfrm>
            <a:off x="865414" y="4064913"/>
            <a:ext cx="1809219" cy="571500"/>
          </a:xfrm>
          <a:prstGeom prst="rect">
            <a:avLst/>
          </a:prstGeom>
          <a:solidFill>
            <a:srgbClr val="660033"/>
          </a:solidFill>
          <a:ln w="9525">
            <a:solidFill>
              <a:schemeClr val="tx1"/>
            </a:solidFill>
            <a:miter lim="800000"/>
            <a:headEnd/>
            <a:tailEnd/>
          </a:ln>
        </p:spPr>
        <p:txBody>
          <a:bodyPr wrap="none" anchor="ctr"/>
          <a:lstStyle/>
          <a:p>
            <a:pPr algn="ctr"/>
            <a:r>
              <a:rPr lang="en-US" sz="2400" b="1" smtClean="0">
                <a:solidFill>
                  <a:schemeClr val="bg1"/>
                </a:solidFill>
              </a:rPr>
              <a:t>Bài toán</a:t>
            </a:r>
            <a:endParaRPr lang="en-US" sz="2400" b="1" dirty="0">
              <a:solidFill>
                <a:schemeClr val="bg1"/>
              </a:solidFill>
            </a:endParaRPr>
          </a:p>
        </p:txBody>
      </p:sp>
      <p:sp>
        <p:nvSpPr>
          <p:cNvPr id="6" name="Rectangle 5"/>
          <p:cNvSpPr>
            <a:spLocks noChangeArrowheads="1"/>
          </p:cNvSpPr>
          <p:nvPr/>
        </p:nvSpPr>
        <p:spPr bwMode="auto">
          <a:xfrm>
            <a:off x="5180527" y="3264813"/>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sz="2200" b="1" smtClean="0"/>
              <a:t>CTDL</a:t>
            </a:r>
            <a:endParaRPr lang="en-US" sz="2200" b="1"/>
          </a:p>
        </p:txBody>
      </p:sp>
      <p:sp>
        <p:nvSpPr>
          <p:cNvPr id="7" name="Rectangle 6"/>
          <p:cNvSpPr>
            <a:spLocks noChangeArrowheads="1"/>
          </p:cNvSpPr>
          <p:nvPr/>
        </p:nvSpPr>
        <p:spPr bwMode="auto">
          <a:xfrm>
            <a:off x="5180527" y="4712613"/>
            <a:ext cx="1143000" cy="685800"/>
          </a:xfrm>
          <a:prstGeom prst="rect">
            <a:avLst/>
          </a:prstGeom>
          <a:solidFill>
            <a:srgbClr val="99FF66"/>
          </a:solidFill>
          <a:ln w="9525">
            <a:solidFill>
              <a:schemeClr val="tx1"/>
            </a:solidFill>
            <a:miter lim="800000"/>
            <a:headEnd/>
            <a:tailEnd/>
          </a:ln>
        </p:spPr>
        <p:txBody>
          <a:bodyPr wrap="none" anchor="ctr"/>
          <a:lstStyle/>
          <a:p>
            <a:pPr algn="ctr"/>
            <a:r>
              <a:rPr lang="en-US" sz="2200" b="1" smtClean="0"/>
              <a:t>Tác vụ</a:t>
            </a:r>
            <a:endParaRPr lang="en-US" sz="2200" b="1"/>
          </a:p>
          <a:p>
            <a:pPr algn="ctr"/>
            <a:r>
              <a:rPr lang="en-US" sz="2200" b="1" smtClean="0"/>
              <a:t>(hàm)</a:t>
            </a:r>
            <a:endParaRPr lang="en-US" sz="2200" b="1"/>
          </a:p>
        </p:txBody>
      </p:sp>
      <p:sp>
        <p:nvSpPr>
          <p:cNvPr id="8" name="Rectangle 7"/>
          <p:cNvSpPr>
            <a:spLocks noChangeArrowheads="1"/>
          </p:cNvSpPr>
          <p:nvPr/>
        </p:nvSpPr>
        <p:spPr bwMode="auto">
          <a:xfrm>
            <a:off x="7009327" y="2073729"/>
            <a:ext cx="2590800" cy="505284"/>
          </a:xfrm>
          <a:prstGeom prst="rect">
            <a:avLst/>
          </a:prstGeom>
          <a:solidFill>
            <a:srgbClr val="660033"/>
          </a:solidFill>
          <a:ln w="9525">
            <a:solidFill>
              <a:srgbClr val="FFFFFF"/>
            </a:solidFill>
            <a:miter lim="800000"/>
            <a:headEnd/>
            <a:tailEnd/>
          </a:ln>
        </p:spPr>
        <p:txBody>
          <a:bodyPr wrap="none" anchor="ctr"/>
          <a:lstStyle/>
          <a:p>
            <a:pPr algn="ctr"/>
            <a:r>
              <a:rPr lang="en-US" sz="2400" b="1" smtClean="0">
                <a:solidFill>
                  <a:schemeClr val="bg1"/>
                </a:solidFill>
              </a:rPr>
              <a:t>Chương trình</a:t>
            </a:r>
            <a:endParaRPr lang="en-US" sz="2400" b="1">
              <a:solidFill>
                <a:schemeClr val="bg1"/>
              </a:solidFill>
            </a:endParaRPr>
          </a:p>
        </p:txBody>
      </p:sp>
      <p:sp>
        <p:nvSpPr>
          <p:cNvPr id="9" name="Rectangle 8"/>
          <p:cNvSpPr>
            <a:spLocks noChangeArrowheads="1"/>
          </p:cNvSpPr>
          <p:nvPr/>
        </p:nvSpPr>
        <p:spPr bwMode="auto">
          <a:xfrm>
            <a:off x="7009327" y="2731413"/>
            <a:ext cx="2590800" cy="3505200"/>
          </a:xfrm>
          <a:prstGeom prst="rect">
            <a:avLst/>
          </a:prstGeom>
          <a:solidFill>
            <a:schemeClr val="accent1"/>
          </a:solidFill>
          <a:ln w="9525">
            <a:solidFill>
              <a:schemeClr val="tx1"/>
            </a:solidFill>
            <a:miter lim="800000"/>
            <a:headEnd/>
            <a:tailEnd/>
          </a:ln>
        </p:spPr>
        <p:txBody>
          <a:bodyPr wrap="none" anchor="ctr"/>
          <a:lstStyle/>
          <a:p>
            <a:endParaRPr lang="en-US" sz="2000"/>
          </a:p>
        </p:txBody>
      </p:sp>
      <p:sp>
        <p:nvSpPr>
          <p:cNvPr id="10" name="Rectangle 9"/>
          <p:cNvSpPr>
            <a:spLocks noChangeArrowheads="1"/>
          </p:cNvSpPr>
          <p:nvPr/>
        </p:nvSpPr>
        <p:spPr bwMode="auto">
          <a:xfrm>
            <a:off x="7237927" y="2807613"/>
            <a:ext cx="1600200" cy="838200"/>
          </a:xfrm>
          <a:prstGeom prst="rect">
            <a:avLst/>
          </a:prstGeom>
          <a:solidFill>
            <a:srgbClr val="FFFF99"/>
          </a:solidFill>
          <a:ln w="9525">
            <a:solidFill>
              <a:schemeClr val="tx1"/>
            </a:solidFill>
            <a:miter lim="800000"/>
            <a:headEnd/>
            <a:tailEnd/>
          </a:ln>
        </p:spPr>
        <p:txBody>
          <a:bodyPr wrap="none" anchor="ctr"/>
          <a:lstStyle/>
          <a:p>
            <a:r>
              <a:rPr lang="en-US" sz="2000" b="1"/>
              <a:t>struct XX</a:t>
            </a:r>
          </a:p>
          <a:p>
            <a:r>
              <a:rPr lang="en-US" sz="2000" b="1"/>
              <a:t>{.....</a:t>
            </a:r>
          </a:p>
          <a:p>
            <a:r>
              <a:rPr lang="en-US" sz="2000" b="1" smtClean="0"/>
              <a:t>}</a:t>
            </a:r>
            <a:endParaRPr lang="en-US" sz="2000" b="1"/>
          </a:p>
        </p:txBody>
      </p:sp>
      <p:sp>
        <p:nvSpPr>
          <p:cNvPr id="11" name="Rectangle 10"/>
          <p:cNvSpPr>
            <a:spLocks noChangeArrowheads="1"/>
          </p:cNvSpPr>
          <p:nvPr/>
        </p:nvSpPr>
        <p:spPr bwMode="auto">
          <a:xfrm>
            <a:off x="7237927" y="3798213"/>
            <a:ext cx="2057400" cy="990600"/>
          </a:xfrm>
          <a:prstGeom prst="rect">
            <a:avLst/>
          </a:prstGeom>
          <a:solidFill>
            <a:srgbClr val="99FF66"/>
          </a:solidFill>
          <a:ln w="9525">
            <a:solidFill>
              <a:schemeClr val="tx1"/>
            </a:solidFill>
            <a:miter lim="800000"/>
            <a:headEnd/>
            <a:tailEnd/>
          </a:ln>
        </p:spPr>
        <p:txBody>
          <a:bodyPr wrap="none" anchor="ctr"/>
          <a:lstStyle/>
          <a:p>
            <a:r>
              <a:rPr lang="en-US" sz="2000" b="1"/>
              <a:t>type Fun (XX x)</a:t>
            </a:r>
          </a:p>
          <a:p>
            <a:r>
              <a:rPr lang="en-US" sz="2000" b="1"/>
              <a:t>{.....</a:t>
            </a:r>
          </a:p>
          <a:p>
            <a:r>
              <a:rPr lang="en-US" sz="2000" b="1" smtClean="0"/>
              <a:t>}</a:t>
            </a:r>
            <a:endParaRPr lang="en-US" sz="2000" b="1"/>
          </a:p>
        </p:txBody>
      </p:sp>
      <p:sp>
        <p:nvSpPr>
          <p:cNvPr id="12" name="Rectangle 11"/>
          <p:cNvSpPr>
            <a:spLocks noChangeArrowheads="1"/>
          </p:cNvSpPr>
          <p:nvPr/>
        </p:nvSpPr>
        <p:spPr bwMode="auto">
          <a:xfrm>
            <a:off x="7237927" y="4941213"/>
            <a:ext cx="2133600" cy="1143000"/>
          </a:xfrm>
          <a:prstGeom prst="rect">
            <a:avLst/>
          </a:prstGeom>
          <a:solidFill>
            <a:srgbClr val="FF99FF"/>
          </a:solidFill>
          <a:ln w="9525">
            <a:solidFill>
              <a:schemeClr val="tx1"/>
            </a:solidFill>
            <a:miter lim="800000"/>
            <a:headEnd/>
            <a:tailEnd/>
          </a:ln>
        </p:spPr>
        <p:txBody>
          <a:bodyPr wrap="none" anchor="ctr"/>
          <a:lstStyle/>
          <a:p>
            <a:r>
              <a:rPr lang="en-US" sz="2000" b="1"/>
              <a:t>void main()</a:t>
            </a:r>
          </a:p>
          <a:p>
            <a:r>
              <a:rPr lang="en-US" sz="2000" b="1"/>
              <a:t>{ </a:t>
            </a:r>
            <a:r>
              <a:rPr lang="en-US" sz="2000" b="1" smtClean="0"/>
              <a:t>XX </a:t>
            </a:r>
            <a:r>
              <a:rPr lang="en-US" sz="2000" b="1"/>
              <a:t>x;</a:t>
            </a:r>
          </a:p>
          <a:p>
            <a:r>
              <a:rPr lang="en-US" sz="2000" b="1"/>
              <a:t>   Fun(x);</a:t>
            </a:r>
          </a:p>
          <a:p>
            <a:r>
              <a:rPr lang="en-US" sz="2000" b="1" smtClean="0"/>
              <a:t>}</a:t>
            </a:r>
            <a:endParaRPr lang="en-US" sz="2000" b="1"/>
          </a:p>
        </p:txBody>
      </p:sp>
      <p:sp>
        <p:nvSpPr>
          <p:cNvPr id="13" name="Oval 12"/>
          <p:cNvSpPr>
            <a:spLocks noChangeArrowheads="1"/>
          </p:cNvSpPr>
          <p:nvPr/>
        </p:nvSpPr>
        <p:spPr bwMode="auto">
          <a:xfrm>
            <a:off x="3214554" y="3150513"/>
            <a:ext cx="1308459" cy="990600"/>
          </a:xfrm>
          <a:prstGeom prst="ellipse">
            <a:avLst/>
          </a:prstGeom>
          <a:solidFill>
            <a:srgbClr val="FFFF99"/>
          </a:solidFill>
          <a:ln w="9525">
            <a:solidFill>
              <a:schemeClr val="tx1"/>
            </a:solidFill>
            <a:round/>
            <a:headEnd/>
            <a:tailEnd/>
          </a:ln>
        </p:spPr>
        <p:txBody>
          <a:bodyPr wrap="square" anchor="ctr">
            <a:noAutofit/>
          </a:bodyPr>
          <a:lstStyle/>
          <a:p>
            <a:pPr algn="ctr"/>
            <a:r>
              <a:rPr lang="en-US" sz="2200" smtClean="0"/>
              <a:t>Xđ danh từ</a:t>
            </a:r>
            <a:endParaRPr lang="en-US" sz="2200"/>
          </a:p>
        </p:txBody>
      </p:sp>
      <p:sp>
        <p:nvSpPr>
          <p:cNvPr id="14" name="Oval 13"/>
          <p:cNvSpPr>
            <a:spLocks noChangeArrowheads="1"/>
          </p:cNvSpPr>
          <p:nvPr/>
        </p:nvSpPr>
        <p:spPr bwMode="auto">
          <a:xfrm>
            <a:off x="3214556" y="4541163"/>
            <a:ext cx="1472836" cy="1028700"/>
          </a:xfrm>
          <a:prstGeom prst="ellipse">
            <a:avLst/>
          </a:prstGeom>
          <a:solidFill>
            <a:srgbClr val="99FF66"/>
          </a:solidFill>
          <a:ln w="9525">
            <a:solidFill>
              <a:schemeClr val="tx1"/>
            </a:solidFill>
            <a:round/>
            <a:headEnd/>
            <a:tailEnd/>
          </a:ln>
        </p:spPr>
        <p:txBody>
          <a:bodyPr wrap="square" anchor="ctr"/>
          <a:lstStyle/>
          <a:p>
            <a:pPr algn="ctr"/>
            <a:r>
              <a:rPr lang="en-US" sz="2200" b="1" smtClean="0"/>
              <a:t>Xđ động từ</a:t>
            </a:r>
            <a:endParaRPr lang="en-US" sz="2200" b="1"/>
          </a:p>
        </p:txBody>
      </p:sp>
      <p:sp>
        <p:nvSpPr>
          <p:cNvPr id="15" name="Line 14"/>
          <p:cNvSpPr>
            <a:spLocks noChangeShapeType="1"/>
          </p:cNvSpPr>
          <p:nvPr/>
        </p:nvSpPr>
        <p:spPr bwMode="auto">
          <a:xfrm flipV="1">
            <a:off x="2674633" y="3645813"/>
            <a:ext cx="539922" cy="419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6" name="Line 15"/>
          <p:cNvSpPr>
            <a:spLocks noChangeShapeType="1"/>
          </p:cNvSpPr>
          <p:nvPr/>
        </p:nvSpPr>
        <p:spPr bwMode="auto">
          <a:xfrm flipV="1">
            <a:off x="4523014" y="3645813"/>
            <a:ext cx="657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7" name="Line 16"/>
          <p:cNvSpPr>
            <a:spLocks noChangeShapeType="1"/>
          </p:cNvSpPr>
          <p:nvPr/>
        </p:nvSpPr>
        <p:spPr bwMode="auto">
          <a:xfrm flipV="1">
            <a:off x="6323527" y="3341013"/>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8" name="Line 17"/>
          <p:cNvSpPr>
            <a:spLocks noChangeShapeType="1"/>
          </p:cNvSpPr>
          <p:nvPr/>
        </p:nvSpPr>
        <p:spPr bwMode="auto">
          <a:xfrm>
            <a:off x="2674632" y="4598313"/>
            <a:ext cx="539923" cy="419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9" name="Line 18"/>
          <p:cNvSpPr>
            <a:spLocks noChangeShapeType="1"/>
          </p:cNvSpPr>
          <p:nvPr/>
        </p:nvSpPr>
        <p:spPr bwMode="auto">
          <a:xfrm>
            <a:off x="4647127" y="50174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0" name="Line 19"/>
          <p:cNvSpPr>
            <a:spLocks noChangeShapeType="1"/>
          </p:cNvSpPr>
          <p:nvPr/>
        </p:nvSpPr>
        <p:spPr bwMode="auto">
          <a:xfrm flipV="1">
            <a:off x="6323527" y="4331613"/>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1" name="Line 20"/>
          <p:cNvSpPr>
            <a:spLocks noChangeShapeType="1"/>
          </p:cNvSpPr>
          <p:nvPr/>
        </p:nvSpPr>
        <p:spPr bwMode="auto">
          <a:xfrm flipH="1">
            <a:off x="8380927" y="5703213"/>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2" name="Line 21"/>
          <p:cNvSpPr>
            <a:spLocks noChangeShapeType="1"/>
          </p:cNvSpPr>
          <p:nvPr/>
        </p:nvSpPr>
        <p:spPr bwMode="auto">
          <a:xfrm>
            <a:off x="9295327" y="4255413"/>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3" name="Line 22"/>
          <p:cNvSpPr>
            <a:spLocks noChangeShapeType="1"/>
          </p:cNvSpPr>
          <p:nvPr/>
        </p:nvSpPr>
        <p:spPr bwMode="auto">
          <a:xfrm>
            <a:off x="9904927" y="4255413"/>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Tree>
    <p:extLst>
      <p:ext uri="{BB962C8B-B14F-4D97-AF65-F5344CB8AC3E}">
        <p14:creationId xmlns:p14="http://schemas.microsoft.com/office/powerpoint/2010/main" val="1095588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5000"/>
            <a:ext cx="5410200" cy="4495800"/>
          </a:xfrm>
        </p:spPr>
        <p:txBody>
          <a:bodyPr/>
          <a:lstStyle/>
          <a:p>
            <a:r>
              <a:rPr lang="en-US" smtClean="0"/>
              <a:t>Dữ liệu và xử lý tách biệt</a:t>
            </a:r>
          </a:p>
          <a:p>
            <a:r>
              <a:rPr lang="en-US" smtClean="0"/>
              <a:t>Không đảm bảo được tính nhất quán và các ràng buộc dữ liệu</a:t>
            </a:r>
          </a:p>
          <a:p>
            <a:r>
              <a:rPr lang="en-US" smtClean="0"/>
              <a:t>Không tiết kiệm tài nguyên</a:t>
            </a:r>
          </a:p>
          <a:p>
            <a:r>
              <a:rPr lang="en-US"/>
              <a:t>Khó bảo </a:t>
            </a:r>
            <a:r>
              <a:rPr lang="en-US" smtClean="0"/>
              <a:t>trì</a:t>
            </a:r>
            <a:endParaRPr lang="en-US"/>
          </a:p>
          <a:p>
            <a:endParaRPr lang="en-US" smtClean="0"/>
          </a:p>
        </p:txBody>
      </p:sp>
      <p:sp>
        <p:nvSpPr>
          <p:cNvPr id="2" name="Title 1"/>
          <p:cNvSpPr>
            <a:spLocks noGrp="1"/>
          </p:cNvSpPr>
          <p:nvPr>
            <p:ph type="title"/>
          </p:nvPr>
        </p:nvSpPr>
        <p:spPr/>
        <p:txBody>
          <a:bodyPr/>
          <a:lstStyle/>
          <a:p>
            <a:r>
              <a:rPr lang="en-US" smtClean="0"/>
              <a:t>1.1. PP tiếp cận của LT truyền thống</a:t>
            </a:r>
            <a:br>
              <a:rPr lang="en-US" smtClean="0"/>
            </a:br>
            <a:r>
              <a:rPr lang="en-US" smtClean="0"/>
              <a:t>Hạn chế</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463" y="2700336"/>
            <a:ext cx="6307397" cy="312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19794" y="2147886"/>
            <a:ext cx="987771" cy="461665"/>
          </a:xfrm>
          <a:prstGeom prst="rect">
            <a:avLst/>
          </a:prstGeom>
        </p:spPr>
        <p:txBody>
          <a:bodyPr wrap="none">
            <a:spAutoFit/>
          </a:bodyPr>
          <a:lstStyle/>
          <a:p>
            <a:r>
              <a:rPr lang="en-US" sz="2400"/>
              <a:t>Ví dụ:</a:t>
            </a:r>
          </a:p>
        </p:txBody>
      </p:sp>
    </p:spTree>
    <p:extLst>
      <p:ext uri="{BB962C8B-B14F-4D97-AF65-F5344CB8AC3E}">
        <p14:creationId xmlns:p14="http://schemas.microsoft.com/office/powerpoint/2010/main" val="3517772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Chương trình là sự hoạt động của các đối tượng </a:t>
            </a:r>
            <a:r>
              <a:rPr lang="en-US" smtClean="0">
                <a:sym typeface="Wingdings" pitchFamily="2" charset="2"/>
              </a:rPr>
              <a:t> Giống tự nhiên</a:t>
            </a:r>
          </a:p>
          <a:p>
            <a:r>
              <a:rPr lang="en-US" smtClean="0">
                <a:sym typeface="Wingdings" pitchFamily="2" charset="2"/>
              </a:rPr>
              <a:t>Một chương trình là một trật tự các lời yêu cầu  đối tượng thực hiện hành vi của mình</a:t>
            </a:r>
          </a:p>
          <a:p>
            <a:r>
              <a:rPr lang="vi-VN" smtClean="0"/>
              <a:t>Đóng gói dữ liệu nên hạn chế việc truy cập tự do</a:t>
            </a:r>
          </a:p>
          <a:p>
            <a:r>
              <a:rPr lang="vi-VN" smtClean="0"/>
              <a:t>Sử dụng lại mã nguồn, hạn chế việc viết lại mã nguồn</a:t>
            </a:r>
            <a:endParaRPr lang="en-US" dirty="0"/>
          </a:p>
        </p:txBody>
      </p:sp>
      <p:sp>
        <p:nvSpPr>
          <p:cNvPr id="2" name="Title 1"/>
          <p:cNvSpPr>
            <a:spLocks noGrp="1"/>
          </p:cNvSpPr>
          <p:nvPr>
            <p:ph type="title"/>
          </p:nvPr>
        </p:nvSpPr>
        <p:spPr/>
        <p:txBody>
          <a:bodyPr/>
          <a:lstStyle/>
          <a:p>
            <a:r>
              <a:rPr lang="en-US" smtClean="0"/>
              <a:t>1.2. PP tiếp cận hướng đối tượng </a:t>
            </a:r>
            <a:endParaRPr lang="en-US" dirty="0"/>
          </a:p>
        </p:txBody>
      </p:sp>
    </p:spTree>
    <p:extLst>
      <p:ext uri="{BB962C8B-B14F-4D97-AF65-F5344CB8AC3E}">
        <p14:creationId xmlns:p14="http://schemas.microsoft.com/office/powerpoint/2010/main" val="813747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urumatrix.files.wordpress.com/2010/1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796" y="2157640"/>
            <a:ext cx="5292901" cy="36526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9600" y="1905000"/>
            <a:ext cx="6576782" cy="4495800"/>
          </a:xfrm>
        </p:spPr>
        <p:txBody>
          <a:bodyPr/>
          <a:lstStyle/>
          <a:p>
            <a:r>
              <a:rPr lang="en-US" smtClean="0"/>
              <a:t>Sơ lược về OOP</a:t>
            </a:r>
          </a:p>
          <a:p>
            <a:pPr lvl="1"/>
            <a:r>
              <a:rPr lang="en-US" smtClean="0"/>
              <a:t>Đối tượng (</a:t>
            </a:r>
            <a:r>
              <a:rPr lang="en-US" b="1" smtClean="0">
                <a:solidFill>
                  <a:srgbClr val="FF0000"/>
                </a:solidFill>
              </a:rPr>
              <a:t>object</a:t>
            </a:r>
            <a:r>
              <a:rPr lang="en-US" smtClean="0"/>
              <a:t>): dữ liệu + hành vi</a:t>
            </a:r>
          </a:p>
          <a:p>
            <a:pPr lvl="1"/>
            <a:r>
              <a:rPr lang="en-US" smtClean="0"/>
              <a:t>Đối tượng phải thuộc một lớp (</a:t>
            </a:r>
            <a:r>
              <a:rPr lang="en-US" b="1" smtClean="0">
                <a:solidFill>
                  <a:srgbClr val="FF0000"/>
                </a:solidFill>
              </a:rPr>
              <a:t>class</a:t>
            </a:r>
            <a:r>
              <a:rPr lang="en-US" smtClean="0"/>
              <a:t>)</a:t>
            </a:r>
          </a:p>
          <a:p>
            <a:pPr lvl="1"/>
            <a:r>
              <a:rPr lang="en-US" smtClean="0"/>
              <a:t>Một nhóm đối tượng được biễu diễn bởi một lớp</a:t>
            </a:r>
            <a:endParaRPr lang="en-US" smtClean="0">
              <a:sym typeface="Wingdings" pitchFamily="2" charset="2"/>
            </a:endParaRPr>
          </a:p>
          <a:p>
            <a:pPr lvl="1"/>
            <a:r>
              <a:rPr lang="en-US" smtClean="0">
                <a:sym typeface="Wingdings" pitchFamily="2" charset="2"/>
              </a:rPr>
              <a:t>Lớp = data (biến, thuộc tính) + methods</a:t>
            </a:r>
            <a:endParaRPr lang="en-US" smtClean="0"/>
          </a:p>
          <a:p>
            <a:endParaRPr lang="en-US" dirty="0"/>
          </a:p>
        </p:txBody>
      </p:sp>
      <p:sp>
        <p:nvSpPr>
          <p:cNvPr id="2" name="Title 1"/>
          <p:cNvSpPr>
            <a:spLocks noGrp="1"/>
          </p:cNvSpPr>
          <p:nvPr>
            <p:ph type="title"/>
          </p:nvPr>
        </p:nvSpPr>
        <p:spPr/>
        <p:txBody>
          <a:bodyPr/>
          <a:lstStyle/>
          <a:p>
            <a:r>
              <a:rPr lang="en-US" smtClean="0"/>
              <a:t>1.2. PP tiếp cận hướng đối tượng</a:t>
            </a:r>
            <a:endParaRPr lang="en-US" dirty="0"/>
          </a:p>
        </p:txBody>
      </p:sp>
    </p:spTree>
    <p:extLst>
      <p:ext uri="{BB962C8B-B14F-4D97-AF65-F5344CB8AC3E}">
        <p14:creationId xmlns:p14="http://schemas.microsoft.com/office/powerpoint/2010/main" val="277168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TSI_NET">
  <a:themeElements>
    <a:clrScheme name="">
      <a:dk1>
        <a:srgbClr val="003366"/>
      </a:dk1>
      <a:lt1>
        <a:srgbClr val="FFFFFF"/>
      </a:lt1>
      <a:dk2>
        <a:srgbClr val="003366"/>
      </a:dk2>
      <a:lt2>
        <a:srgbClr val="6699FF"/>
      </a:lt2>
      <a:accent1>
        <a:srgbClr val="FFCC66"/>
      </a:accent1>
      <a:accent2>
        <a:srgbClr val="003366"/>
      </a:accent2>
      <a:accent3>
        <a:srgbClr val="FFFFFF"/>
      </a:accent3>
      <a:accent4>
        <a:srgbClr val="002A56"/>
      </a:accent4>
      <a:accent5>
        <a:srgbClr val="FFE2B8"/>
      </a:accent5>
      <a:accent6>
        <a:srgbClr val="002D5C"/>
      </a:accent6>
      <a:hlink>
        <a:srgbClr val="FFCC66"/>
      </a:hlink>
      <a:folHlink>
        <a:srgbClr val="FF9900"/>
      </a:folHlink>
    </a:clrScheme>
    <a:fontScheme name="OTSI_N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OTSI_NET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OTSI_NET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OTSI_NET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OTSI_NET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TSI_NET">
  <a:themeElements>
    <a:clrScheme name="">
      <a:dk1>
        <a:srgbClr val="003366"/>
      </a:dk1>
      <a:lt1>
        <a:srgbClr val="FFFFFF"/>
      </a:lt1>
      <a:dk2>
        <a:srgbClr val="003366"/>
      </a:dk2>
      <a:lt2>
        <a:srgbClr val="6699FF"/>
      </a:lt2>
      <a:accent1>
        <a:srgbClr val="FFCC66"/>
      </a:accent1>
      <a:accent2>
        <a:srgbClr val="003366"/>
      </a:accent2>
      <a:accent3>
        <a:srgbClr val="FFFFFF"/>
      </a:accent3>
      <a:accent4>
        <a:srgbClr val="002A56"/>
      </a:accent4>
      <a:accent5>
        <a:srgbClr val="FFE2B8"/>
      </a:accent5>
      <a:accent6>
        <a:srgbClr val="002D5C"/>
      </a:accent6>
      <a:hlink>
        <a:srgbClr val="FFCC66"/>
      </a:hlink>
      <a:folHlink>
        <a:srgbClr val="FF9900"/>
      </a:folHlink>
    </a:clrScheme>
    <a:fontScheme name="OTSI_N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OTSI_NET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OTSI_NET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OTSI_NET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OTSI_NET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8815</TotalTime>
  <Words>4496</Words>
  <Application>Microsoft Office PowerPoint</Application>
  <PresentationFormat>Custom</PresentationFormat>
  <Paragraphs>395</Paragraphs>
  <Slides>32</Slides>
  <Notes>21</Notes>
  <HiddenSlides>4</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OTSI_NET</vt:lpstr>
      <vt:lpstr>1_OTSI_NET</vt:lpstr>
      <vt:lpstr>Chương 1  TỔNG QUAN VỀ CÁCH TIẾP CẬN HƯỚNG ĐỐI TƯỢNG</vt:lpstr>
      <vt:lpstr>Mục tiêu</vt:lpstr>
      <vt:lpstr>Nội dung</vt:lpstr>
      <vt:lpstr>1.1. PP tiếp cận của LT truyền thống Lập trình tuyến tính</vt:lpstr>
      <vt:lpstr>1.1. PP tiếp cận của LT truyền thống Lập trình cấu trúc</vt:lpstr>
      <vt:lpstr>1.1. PP tiếp cận của LT truyền thống Lập trình cấu trúc (tt)</vt:lpstr>
      <vt:lpstr>1.1. PP tiếp cận của LT truyền thống Hạn chế</vt:lpstr>
      <vt:lpstr>1.2. PP tiếp cận hướng đối tượng </vt:lpstr>
      <vt:lpstr>1.2. PP tiếp cận hướng đối tượng</vt:lpstr>
      <vt:lpstr>1.2. PP tiếp cận hướng đối tượng Ví dụ 1: Class và Object</vt:lpstr>
      <vt:lpstr>1.2. PP tiếp cận hướng đối tượng Ví dụ 2: Class và Object</vt:lpstr>
      <vt:lpstr>1.2. PP tiếp cận hướng đối tượng</vt:lpstr>
      <vt:lpstr>1.2. PP tiếp cận hướng đối tượng Mô hình lớp đối tượng</vt:lpstr>
      <vt:lpstr>1.2. PP tiếp cận hướng đối tượng Ví dụ mô hình lớp đối tượng</vt:lpstr>
      <vt:lpstr>1.2. PP tiếp cận hướng đối tượng Đặc trưng</vt:lpstr>
      <vt:lpstr>1.2. PP tiếp cận hướng đối tượng Tính trừu tượng</vt:lpstr>
      <vt:lpstr>1.2. PP tiếp cận hướng đối tượng Tính trừu tượng</vt:lpstr>
      <vt:lpstr>1.2. PP tiếp cận hướng đối tượng Tính đóng gói</vt:lpstr>
      <vt:lpstr>1.2. PP tiếp cận hướng đối tượng Tính thừa kế</vt:lpstr>
      <vt:lpstr>1.2. PP tiếp cận hướng đối tượng Tính đa hình</vt:lpstr>
      <vt:lpstr>1.2. PP tiếp cận hướng đối tượng Ngôn ngữ lập trình</vt:lpstr>
      <vt:lpstr>1.3. So sánh sự khác biệt giữa 2 cách tiếp cận</vt:lpstr>
      <vt:lpstr>1.4. Xu hướng phát triển của LT HĐT</vt:lpstr>
      <vt:lpstr>1.4. Xu hướng phát triển của LT HĐT Hướng thành phần</vt:lpstr>
      <vt:lpstr>1.4. Xu hướng phát triển của LT HĐT Hướng Agent</vt:lpstr>
      <vt:lpstr>1.4. Xu hướng phát triển của LT HĐT Hướng Aspect</vt:lpstr>
      <vt:lpstr>PowerPoint Presentation</vt:lpstr>
      <vt:lpstr>Tổng kết</vt:lpstr>
      <vt:lpstr>Examples</vt:lpstr>
      <vt:lpstr>Examples (cont.)</vt:lpstr>
      <vt:lpstr>1.2. PP tiếp cận hướng đối tượng</vt:lpstr>
      <vt:lpstr>1.3. So sánh sự khác biệt … (tt)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dc:creator>BAO HA</dc:creator>
  <cp:lastModifiedBy>BAO HA</cp:lastModifiedBy>
  <cp:revision>199</cp:revision>
  <dcterms:created xsi:type="dcterms:W3CDTF">2014-08-22T11:10:10Z</dcterms:created>
  <dcterms:modified xsi:type="dcterms:W3CDTF">2015-01-21T16:05:29Z</dcterms:modified>
</cp:coreProperties>
</file>