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52"/>
  </p:notesMasterIdLst>
  <p:handoutMasterIdLst>
    <p:handoutMasterId r:id="rId53"/>
  </p:handoutMasterIdLst>
  <p:sldIdLst>
    <p:sldId id="256" r:id="rId2"/>
    <p:sldId id="288" r:id="rId3"/>
    <p:sldId id="258" r:id="rId4"/>
    <p:sldId id="264" r:id="rId5"/>
    <p:sldId id="265" r:id="rId6"/>
    <p:sldId id="279" r:id="rId7"/>
    <p:sldId id="289" r:id="rId8"/>
    <p:sldId id="286" r:id="rId9"/>
    <p:sldId id="275" r:id="rId10"/>
    <p:sldId id="291" r:id="rId11"/>
    <p:sldId id="292" r:id="rId12"/>
    <p:sldId id="340" r:id="rId13"/>
    <p:sldId id="341" r:id="rId14"/>
    <p:sldId id="337" r:id="rId15"/>
    <p:sldId id="339" r:id="rId16"/>
    <p:sldId id="338" r:id="rId17"/>
    <p:sldId id="293" r:id="rId18"/>
    <p:sldId id="294" r:id="rId19"/>
    <p:sldId id="295" r:id="rId20"/>
    <p:sldId id="296" r:id="rId21"/>
    <p:sldId id="285" r:id="rId22"/>
    <p:sldId id="299" r:id="rId23"/>
    <p:sldId id="281" r:id="rId24"/>
    <p:sldId id="342" r:id="rId25"/>
    <p:sldId id="283" r:id="rId26"/>
    <p:sldId id="266" r:id="rId27"/>
    <p:sldId id="300" r:id="rId28"/>
    <p:sldId id="303" r:id="rId29"/>
    <p:sldId id="304" r:id="rId30"/>
    <p:sldId id="301" r:id="rId31"/>
    <p:sldId id="302" r:id="rId32"/>
    <p:sldId id="343" r:id="rId33"/>
    <p:sldId id="344" r:id="rId34"/>
    <p:sldId id="306" r:id="rId35"/>
    <p:sldId id="309" r:id="rId36"/>
    <p:sldId id="310" r:id="rId37"/>
    <p:sldId id="311" r:id="rId38"/>
    <p:sldId id="316" r:id="rId39"/>
    <p:sldId id="319" r:id="rId40"/>
    <p:sldId id="320" r:id="rId41"/>
    <p:sldId id="321" r:id="rId42"/>
    <p:sldId id="323" r:id="rId43"/>
    <p:sldId id="324" r:id="rId44"/>
    <p:sldId id="325" r:id="rId45"/>
    <p:sldId id="326" r:id="rId46"/>
    <p:sldId id="328" r:id="rId47"/>
    <p:sldId id="329" r:id="rId48"/>
    <p:sldId id="330" r:id="rId49"/>
    <p:sldId id="331" r:id="rId50"/>
    <p:sldId id="35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55" autoAdjust="0"/>
    <p:restoredTop sz="95915" autoAdjust="0"/>
  </p:normalViewPr>
  <p:slideViewPr>
    <p:cSldViewPr snapToGrid="0">
      <p:cViewPr varScale="1">
        <p:scale>
          <a:sx n="61" d="100"/>
          <a:sy n="61" d="100"/>
        </p:scale>
        <p:origin x="102" y="276"/>
      </p:cViewPr>
      <p:guideLst>
        <p:guide orient="horz" pos="2160"/>
        <p:guide pos="3840"/>
      </p:guideLst>
    </p:cSldViewPr>
  </p:slideViewPr>
  <p:outlineViewPr>
    <p:cViewPr>
      <p:scale>
        <a:sx n="33" d="100"/>
        <a:sy n="33" d="100"/>
      </p:scale>
      <p:origin x="48" y="37260"/>
    </p:cViewPr>
  </p:outlineViewPr>
  <p:notesTextViewPr>
    <p:cViewPr>
      <p:scale>
        <a:sx n="1" d="1"/>
        <a:sy n="1" d="1"/>
      </p:scale>
      <p:origin x="0" y="0"/>
    </p:cViewPr>
  </p:notesTextViewPr>
  <p:notesViewPr>
    <p:cSldViewPr snapToGrid="0">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CA8529-FD6F-4778-9F0C-8CD4AFC38456}" type="datetimeFigureOut">
              <a:rPr lang="en-US" smtClean="0"/>
              <a:t>8/14/2017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F911E3-0019-4407-A026-6C5E2BBF9A7D}" type="slidenum">
              <a:rPr lang="en-US" smtClean="0"/>
              <a:t>‹#›</a:t>
            </a:fld>
            <a:endParaRPr lang="en-US"/>
          </a:p>
        </p:txBody>
      </p:sp>
    </p:spTree>
    <p:extLst>
      <p:ext uri="{BB962C8B-B14F-4D97-AF65-F5344CB8AC3E}">
        <p14:creationId xmlns:p14="http://schemas.microsoft.com/office/powerpoint/2010/main" val="11604946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8/14/2017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475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t>Ta nhận thấy rằng hai lớp này có một số thuộc tính và phương thức chung: tên, ngày sinh, giới </a:t>
            </a:r>
          </a:p>
          <a:p>
            <a:r>
              <a:rPr lang="vi-VN" b="1" smtClean="0"/>
              <a:t>tính. Tuy nhiên, không thể loại bỏ các thuộc tính cá biệt để gộp chúng thành một lớp duy nhất, vì </a:t>
            </a:r>
          </a:p>
          <a:p>
            <a:r>
              <a:rPr lang="vi-VN" b="1" smtClean="0"/>
              <a:t>các thuộc tính lương nhân viên và lớp của sinh viên là cần thiết cho việc quản lí. Vấn đề nảy sinh </a:t>
            </a:r>
          </a:p>
          <a:p>
            <a:r>
              <a:rPr lang="vi-VN" b="1" smtClean="0"/>
              <a:t>như sau: </a:t>
            </a:r>
            <a:endParaRPr lang="en-US" b="1"/>
          </a:p>
        </p:txBody>
      </p:sp>
    </p:spTree>
    <p:extLst>
      <p:ext uri="{BB962C8B-B14F-4D97-AF65-F5344CB8AC3E}">
        <p14:creationId xmlns:p14="http://schemas.microsoft.com/office/powerpoint/2010/main" val="3984529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Quay lại với bài toán quản lí trường đại học, các thuộc tính và phương thức chung giứa lớp Nhân </a:t>
            </a:r>
          </a:p>
          <a:p>
            <a:r>
              <a:rPr lang="vi-VN" smtClean="0"/>
              <a:t>viên và lớp Sinh viên là: </a:t>
            </a:r>
          </a:p>
          <a:p>
            <a:r>
              <a:rPr lang="vi-VN" smtClean="0"/>
              <a:t>  Tên, </a:t>
            </a:r>
          </a:p>
          <a:p>
            <a:r>
              <a:rPr lang="vi-VN" smtClean="0"/>
              <a:t>  Ngày sinh, </a:t>
            </a:r>
          </a:p>
          <a:p>
            <a:r>
              <a:rPr lang="vi-VN" smtClean="0"/>
              <a:t>  Giới tính, </a:t>
            </a:r>
          </a:p>
          <a:p>
            <a:r>
              <a:rPr lang="vi-VN" smtClean="0"/>
              <a:t>  Nhập/xem tên, </a:t>
            </a:r>
          </a:p>
          <a:p>
            <a:r>
              <a:rPr lang="vi-VN" smtClean="0"/>
              <a:t>  Nhập/xem ngày sinh </a:t>
            </a:r>
          </a:p>
          <a:p>
            <a:r>
              <a:rPr lang="vi-VN" smtClean="0"/>
              <a:t>  Nhập/xem giới tính. </a:t>
            </a:r>
          </a:p>
          <a:p>
            <a:r>
              <a:rPr lang="vi-VN" smtClean="0"/>
              <a:t>Ta tách phần chung này thành một lớp ở mức trừu tượng cao hơn, lớp Người. Lớp Người sẽ làm </a:t>
            </a:r>
          </a:p>
          <a:p>
            <a:r>
              <a:rPr lang="vi-VN" smtClean="0"/>
              <a:t>lớp cha của lớp Nhân viên và lớp Sinh viên. Khi đó, các lớp trở thành:</a:t>
            </a:r>
            <a:endParaRPr lang="en-US"/>
          </a:p>
        </p:txBody>
      </p:sp>
    </p:spTree>
    <p:extLst>
      <p:ext uri="{BB962C8B-B14F-4D97-AF65-F5344CB8AC3E}">
        <p14:creationId xmlns:p14="http://schemas.microsoft.com/office/powerpoint/2010/main" val="649358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Trở lại với ví dụ về quản lí trường đại học, với hai lớp Nhân viên và lớp Sinh viên, đều kế thừa từ </a:t>
            </a:r>
          </a:p>
          <a:p>
            <a:r>
              <a:rPr lang="vi-VN" smtClean="0"/>
              <a:t>lớp Người. Khi đó, ta thêm vào mỗi lớp một phương thức show(): </a:t>
            </a:r>
          </a:p>
          <a:p>
            <a:r>
              <a:rPr lang="vi-VN" smtClean="0"/>
              <a:t>  Phương thức show của lớp Người sẽ giới thiệu tên và tuổi của người đó.</a:t>
            </a:r>
            <a:endParaRPr lang="en-US" smtClean="0"/>
          </a:p>
          <a:p>
            <a:r>
              <a:rPr lang="vi-VN" smtClean="0"/>
              <a:t> </a:t>
            </a:r>
            <a:r>
              <a:rPr lang="en-US" smtClean="0"/>
              <a:t> </a:t>
            </a:r>
            <a:r>
              <a:rPr lang="vi-VN" smtClean="0"/>
              <a:t>Phương thức show của lớp Nhân viên sẽ giới thiệu nhân viên đó có tiền lương là bao nhiêu </a:t>
            </a:r>
          </a:p>
          <a:p>
            <a:r>
              <a:rPr lang="vi-VN" smtClean="0"/>
              <a:t>  Phương thức show của lớp Sinh viên sẽ giới thiệu là sinh viên đó đang học ở lớp nào. </a:t>
            </a:r>
            <a:endParaRPr lang="en-US" smtClean="0"/>
          </a:p>
          <a:p>
            <a:r>
              <a:rPr lang="vi-VN" smtClean="0"/>
              <a:t>Khi đó, nếu trong hệ thống có các đối tượng cụ thể tương ứng với ba lớp, thì: </a:t>
            </a:r>
          </a:p>
          <a:p>
            <a:r>
              <a:rPr lang="vi-VN" smtClean="0"/>
              <a:t>  Khi ta gọi hàm show từ đối tượng của lớp Người, sẽ nhận được tên và tuổi của người đó. </a:t>
            </a:r>
          </a:p>
          <a:p>
            <a:r>
              <a:rPr lang="vi-VN" smtClean="0"/>
              <a:t>  Khi ta gọi phương thức show từ đối tượng của lớp Nhân viên, sẽ nhận được số tiền lương </a:t>
            </a:r>
          </a:p>
          <a:p>
            <a:r>
              <a:rPr lang="vi-VN" smtClean="0"/>
              <a:t>của nhân viên đó. </a:t>
            </a:r>
          </a:p>
          <a:p>
            <a:r>
              <a:rPr lang="vi-VN" smtClean="0"/>
              <a:t>  Khi ta gọi phương thức show từ đối tượng của lớp Sinh viên, ta sẽ biết được lớp học của </a:t>
            </a:r>
          </a:p>
          <a:p>
            <a:r>
              <a:rPr lang="vi-VN" smtClean="0"/>
              <a:t>sinh viên đó.</a:t>
            </a:r>
            <a:endParaRPr lang="en-US"/>
          </a:p>
        </p:txBody>
      </p:sp>
    </p:spTree>
    <p:extLst>
      <p:ext uri="{BB962C8B-B14F-4D97-AF65-F5344CB8AC3E}">
        <p14:creationId xmlns:p14="http://schemas.microsoft.com/office/powerpoint/2010/main" val="1836715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2025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Early Binding có nghĩa là program biết rõ ngay từ đầu loại Object (thuộc Class nào) sẽ được dùng trong hoàn cảnh nào. Nó cho phép IntelliSense hiển thị cho ta thấy những class members nào ta có thể dùng và compiler kiểm xem những methods ta dùng có hiện hữu không. Early Binding code được compiled ra IL rất hiệu năng vì compiler biết rõ ràng data types của các parameters. Ví dụ khi ta định nghĩa một object</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Late Binding có nghĩa là ta làm việc cách linh động với một Object lúc run-time, tức là program không biết trước Object ấy thuộc loại nào. Late Binding cho ta sự uyển chuyển chỉ làm sao Object cung cấp đúng method cần thiết là đủ</a:t>
            </a:r>
            <a:endParaRPr lang="en-US"/>
          </a:p>
        </p:txBody>
      </p:sp>
    </p:spTree>
    <p:extLst>
      <p:ext uri="{BB962C8B-B14F-4D97-AF65-F5344CB8AC3E}">
        <p14:creationId xmlns:p14="http://schemas.microsoft.com/office/powerpoint/2010/main" val="1492608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7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 sánh về mục đích và chức năng </a:t>
            </a:r>
          </a:p>
          <a:p>
            <a:r>
              <a:rPr lang="vi-VN" b="1" smtClean="0"/>
              <a:t>Về mục đích, Lớp và Cấu trúc đều có chung một mục đích ban đầu, đó là nhóm một tập hợp các </a:t>
            </a:r>
          </a:p>
          <a:p>
            <a:r>
              <a:rPr lang="vi-VN" b="1" smtClean="0"/>
              <a:t>dữ liệu lại với nhau để xử lí đồng bộ và thống nhất</a:t>
            </a:r>
            <a:r>
              <a:rPr lang="vi-VN" smtClean="0"/>
              <a:t>: Cấu trúc nhóm các dữ liệu hay phải đi kèm </a:t>
            </a:r>
          </a:p>
          <a:p>
            <a:r>
              <a:rPr lang="vi-VN" smtClean="0"/>
              <a:t>với nhau lại thành một nhóm cho dễ xử lí. Tương tự, Lớp là tập hợp một số thuộc tính chung của </a:t>
            </a:r>
          </a:p>
          <a:p>
            <a:r>
              <a:rPr lang="vi-VN" smtClean="0"/>
              <a:t>đối tượng để xử lí. </a:t>
            </a:r>
          </a:p>
          <a:p>
            <a:r>
              <a:rPr lang="vi-VN" smtClean="0"/>
              <a:t>Tuy nhiên, Lớp và Cấu trúc cũng có một số khác biệt trên khía cạnh này: </a:t>
            </a:r>
          </a:p>
          <a:p>
            <a:r>
              <a:rPr lang="vi-VN" smtClean="0"/>
              <a:t>  Lớp ngoài mục đích nhóm các thuộc tính dữ liệu của đối tượng, còn nhóm các hoạt động </a:t>
            </a:r>
          </a:p>
          <a:p>
            <a:r>
              <a:rPr lang="vi-VN" smtClean="0"/>
              <a:t>của đối tượng thành các phương thức của Lớp. </a:t>
            </a:r>
          </a:p>
          <a:p>
            <a:r>
              <a:rPr lang="vi-VN" b="1" smtClean="0"/>
              <a:t>  Trong khi đó, mặc dù cũng có thể cung cấp các hàm trong Cấu trúc</a:t>
            </a:r>
            <a:r>
              <a:rPr lang="vi-VN" smtClean="0"/>
              <a:t>, </a:t>
            </a:r>
            <a:r>
              <a:rPr lang="vi-VN" b="1" smtClean="0"/>
              <a:t>nhưng mục đích chính </a:t>
            </a:r>
          </a:p>
          <a:p>
            <a:r>
              <a:rPr lang="vi-VN" b="1" smtClean="0"/>
              <a:t>của Cấu trúc chỉ là nhóm dữ liệu thành cấu trúc cho dễ xử lí. </a:t>
            </a:r>
            <a:endParaRPr lang="en-US" b="1" smtClean="0"/>
          </a:p>
          <a:p>
            <a:r>
              <a:rPr lang="vi-VN" b="0" smtClean="0"/>
              <a:t>So sánh về ưu nhược điểm </a:t>
            </a:r>
          </a:p>
          <a:p>
            <a:r>
              <a:rPr lang="vi-VN" b="1" smtClean="0"/>
              <a:t>Vì có cùng mục đích là nhóm các dữ liệu lại với nhau để xử lí, cho nên Lớp </a:t>
            </a:r>
            <a:r>
              <a:rPr lang="en-US" b="1" smtClean="0"/>
              <a:t>v</a:t>
            </a:r>
            <a:r>
              <a:rPr lang="vi-VN" b="1" smtClean="0"/>
              <a:t>à Cấu trúc có cùng </a:t>
            </a:r>
          </a:p>
          <a:p>
            <a:r>
              <a:rPr lang="vi-VN" b="1" smtClean="0"/>
              <a:t>ưu điểm là làm chương trình gọn gàng, xử lí đồng bộ và thống nhất. </a:t>
            </a:r>
          </a:p>
          <a:p>
            <a:r>
              <a:rPr lang="vi-VN" b="0" smtClean="0"/>
              <a:t>Tuy nhiên, Lớp còn có một số ưu điểm mà Cấu trúc không có: </a:t>
            </a:r>
          </a:p>
          <a:p>
            <a:r>
              <a:rPr lang="vi-VN" b="0" smtClean="0"/>
              <a:t>  Lớp có khả năng bảo vệ dữ liệu tránh bị truy nhập tự do từ bên ngoài. Các chương trình </a:t>
            </a:r>
          </a:p>
          <a:p>
            <a:r>
              <a:rPr lang="vi-VN" b="0" smtClean="0"/>
              <a:t>bên ngoài chỉ có thể truy nhập vào dữ liệu của đối tượng thông qua các phương thức do </a:t>
            </a:r>
          </a:p>
          <a:p>
            <a:r>
              <a:rPr lang="vi-VN" b="0" smtClean="0"/>
              <a:t>Lớp cung cấp, không thể tự do truy nhập. Trong khi đó, Cấu trúc mặc dầu đã nhóm dữ liệu </a:t>
            </a:r>
          </a:p>
          <a:p>
            <a:r>
              <a:rPr lang="vi-VN" b="0" smtClean="0"/>
              <a:t>với nhau nhưng không có khả năng bảo vệ dữ liệu: Các chương trình bên ngoài vẫn có thể </a:t>
            </a:r>
          </a:p>
          <a:p>
            <a:r>
              <a:rPr lang="vi-VN" b="0" smtClean="0"/>
              <a:t>truy nhập tự do vào các thành phần của Cấu trúc. </a:t>
            </a:r>
          </a:p>
          <a:p>
            <a:r>
              <a:rPr lang="vi-VN" b="0" smtClean="0"/>
              <a:t>  Lớp có khả năng đóng gói để hạn chế tối đa thay đổi khi phải sửa lại mã chương trình. Khi </a:t>
            </a:r>
          </a:p>
          <a:p>
            <a:r>
              <a:rPr lang="vi-VN" b="0" smtClean="0"/>
              <a:t>có sự thay đổi, chỉ cần thay đổi mã của một phương thức, các chương trình bên ngoài sử </a:t>
            </a:r>
          </a:p>
          <a:p>
            <a:r>
              <a:rPr lang="vi-VN" b="0" smtClean="0"/>
              <a:t>dụng phương thức đó đều không phải thay đổi. Trong khi đó, nếu thay đổi một thành phần </a:t>
            </a:r>
          </a:p>
          <a:p>
            <a:r>
              <a:rPr lang="vi-VN" b="0" smtClean="0"/>
              <a:t>của Cấu trúc, ta phải thay đổi mã của tất cả các chương trình sử dụng thành phần đó của </a:t>
            </a:r>
          </a:p>
          <a:p>
            <a:r>
              <a:rPr lang="vi-VN" b="0" smtClean="0"/>
              <a:t>Cấu trúc. </a:t>
            </a:r>
          </a:p>
          <a:p>
            <a:r>
              <a:rPr lang="vi-VN" b="0" smtClean="0"/>
              <a:t>  Lớp có thể được kế thừa bởi một Lớp khác, điều này làm tăng khả năng sử dụng lại mã </a:t>
            </a:r>
          </a:p>
          <a:p>
            <a:r>
              <a:rPr lang="vi-VN" b="0" smtClean="0"/>
              <a:t>nguồn của chương trình. Trong khi đó, Cấu trúc hoàn toàn không có cơ chế kế thừa, cho </a:t>
            </a:r>
          </a:p>
          <a:p>
            <a:r>
              <a:rPr lang="vi-VN" b="0" smtClean="0"/>
              <a:t>nên nhiều khi phải viết lại những đoạn mã giống nhau nhiều lần. Điều này vừa tốn công </a:t>
            </a:r>
          </a:p>
          <a:p>
            <a:r>
              <a:rPr lang="vi-VN" b="0" smtClean="0"/>
              <a:t>sức, vừa không an toàn khi có sự thay đổi một trong những đoạn mã giống nhau đó</a:t>
            </a:r>
            <a:endParaRPr lang="en-US" b="0"/>
          </a:p>
        </p:txBody>
      </p:sp>
    </p:spTree>
    <p:extLst>
      <p:ext uri="{BB962C8B-B14F-4D97-AF65-F5344CB8AC3E}">
        <p14:creationId xmlns:p14="http://schemas.microsoft.com/office/powerpoint/2010/main" val="2962571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Encapsulation (che dấu thông tin trong lớp)</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Lớp trong Java</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Thuộc tính của lớp</a:t>
            </a:r>
          </a:p>
          <a:p>
            <a:endParaRPr lang="en-US"/>
          </a:p>
        </p:txBody>
      </p:sp>
    </p:spTree>
    <p:extLst>
      <p:ext uri="{BB962C8B-B14F-4D97-AF65-F5344CB8AC3E}">
        <p14:creationId xmlns:p14="http://schemas.microsoft.com/office/powerpoint/2010/main" val="398209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264549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60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mtClean="0"/>
              <a:t>2.4. Định nghĩa các hàm của lớp</a:t>
            </a:r>
          </a:p>
          <a:p>
            <a:pPr marL="0" indent="0">
              <a:buNone/>
            </a:pPr>
            <a:r>
              <a:rPr lang="en-US" smtClean="0"/>
              <a:t>2.5. Phương pháp sử dụng các đối tượng và các hàm thành viên của lớp</a:t>
            </a:r>
          </a:p>
          <a:p>
            <a:endParaRPr lang="en-US"/>
          </a:p>
        </p:txBody>
      </p:sp>
    </p:spTree>
    <p:extLst>
      <p:ext uri="{BB962C8B-B14F-4D97-AF65-F5344CB8AC3E}">
        <p14:creationId xmlns:p14="http://schemas.microsoft.com/office/powerpoint/2010/main" val="2906963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Ví</a:t>
            </a:r>
            <a:r>
              <a:rPr lang="en-US" b="1" baseline="0" smtClean="0"/>
              <a:t> dụ: phương thức tính lãi ngân hàng là public, có sd phương thức tính lãi hàng tháng là private</a:t>
            </a:r>
            <a:endParaRPr lang="en-US" b="1"/>
          </a:p>
        </p:txBody>
      </p:sp>
    </p:spTree>
    <p:extLst>
      <p:ext uri="{BB962C8B-B14F-4D97-AF65-F5344CB8AC3E}">
        <p14:creationId xmlns:p14="http://schemas.microsoft.com/office/powerpoint/2010/main" val="3163820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Gọi phương thức và truyền tham số kiểu giá trị (Passing by Value)</a:t>
            </a:r>
          </a:p>
          <a:p>
            <a:r>
              <a:rPr lang="en-US" smtClean="0"/>
              <a:t>Gọi phương thức và truyền tham số kiểu tham chiếu (Passing by Reference)</a:t>
            </a:r>
          </a:p>
          <a:p>
            <a:r>
              <a:rPr lang="en-US" smtClean="0"/>
              <a:t>Phương thức tham số biến (Variable Argument Methods)</a:t>
            </a:r>
          </a:p>
          <a:p>
            <a:endParaRPr lang="en-US"/>
          </a:p>
        </p:txBody>
      </p:sp>
    </p:spTree>
    <p:extLst>
      <p:ext uri="{BB962C8B-B14F-4D97-AF65-F5344CB8AC3E}">
        <p14:creationId xmlns:p14="http://schemas.microsoft.com/office/powerpoint/2010/main" val="460164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mtClean="0"/>
              <a:t>Ta có thể làm được gì với đối tượng này?</a:t>
            </a:r>
          </a:p>
          <a:p>
            <a:pPr lvl="2"/>
            <a:r>
              <a:rPr lang="en-US" smtClean="0"/>
              <a:t>Những phương thức có thể áp dụng?</a:t>
            </a:r>
          </a:p>
          <a:p>
            <a:endParaRPr lang="en-US"/>
          </a:p>
        </p:txBody>
      </p:sp>
    </p:spTree>
    <p:extLst>
      <p:ext uri="{BB962C8B-B14F-4D97-AF65-F5344CB8AC3E}">
        <p14:creationId xmlns:p14="http://schemas.microsoft.com/office/powerpoint/2010/main" val="703462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Kiểu giá trị trả về của phương thức không được tính vào dấu hiệu của overloading method</a:t>
            </a:r>
          </a:p>
          <a:p>
            <a:endParaRPr lang="en-US"/>
          </a:p>
        </p:txBody>
      </p:sp>
    </p:spTree>
    <p:extLst>
      <p:ext uri="{BB962C8B-B14F-4D97-AF65-F5344CB8AC3E}">
        <p14:creationId xmlns:p14="http://schemas.microsoft.com/office/powerpoint/2010/main" val="3639867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Ví dụ: </a:t>
            </a:r>
          </a:p>
          <a:p>
            <a:r>
              <a:rPr lang="vi-VN" b="1" smtClean="0"/>
              <a:t>1.   Trong bài toán quản lí buôn bán xe hơi của một cửa hàng kinh doanh, mỗi chiếc xe đang </a:t>
            </a:r>
          </a:p>
          <a:p>
            <a:r>
              <a:rPr lang="vi-VN" b="1" smtClean="0"/>
              <a:t>có mặt trong cửa hàng được coi là một đối tượng. Chẳng hạn, một chiếc xe nhãn hiệu </a:t>
            </a:r>
          </a:p>
          <a:p>
            <a:r>
              <a:rPr lang="vi-VN" b="1" smtClean="0"/>
              <a:t>“Ford”, màu trắng, giá 5000$ là một đối tượng. </a:t>
            </a:r>
          </a:p>
          <a:p>
            <a:r>
              <a:rPr lang="vi-VN" b="1" smtClean="0"/>
              <a:t>2.   Trong bài toán quản lí nhân viên của một văn phòng, mỗi nhân viên trong văn phòng được </a:t>
            </a:r>
          </a:p>
          <a:p>
            <a:r>
              <a:rPr lang="vi-VN" b="1" smtClean="0"/>
              <a:t>coi là một đối tượng. Chẳng hạn, nhân viên tên là “Vinh”, 25 tuổi làm ở phòng hành chính </a:t>
            </a:r>
          </a:p>
          <a:p>
            <a:r>
              <a:rPr lang="vi-VN" b="1" smtClean="0"/>
              <a:t>là một đối tượng. </a:t>
            </a:r>
            <a:endParaRPr lang="en-US" b="1" smtClean="0"/>
          </a:p>
          <a:p>
            <a:r>
              <a:rPr lang="vi-VN" smtClean="0"/>
              <a:t>Một đối tượng là một thực thể đang tồn tại trong hệ thống và được xác định bằng ba yếu tố: </a:t>
            </a:r>
          </a:p>
          <a:p>
            <a:r>
              <a:rPr lang="vi-VN" smtClean="0"/>
              <a:t>  Định danh đối tượng: </a:t>
            </a:r>
            <a:r>
              <a:rPr lang="vi-VN" b="1" smtClean="0"/>
              <a:t>xác định duy nhất cho mỗi đối tượng trong hệ thống, nhằm phân biệt các đối tượng với nhau. </a:t>
            </a:r>
          </a:p>
          <a:p>
            <a:r>
              <a:rPr lang="vi-VN" smtClean="0"/>
              <a:t>  Trạng thái của đối tượng: </a:t>
            </a:r>
            <a:r>
              <a:rPr lang="vi-VN" b="1" smtClean="0"/>
              <a:t>là sự tổ hợp của các giá trị của các thuộc tính mà đối tượng đang có. </a:t>
            </a:r>
          </a:p>
          <a:p>
            <a:r>
              <a:rPr lang="vi-VN" smtClean="0"/>
              <a:t>  Hoạt động của đối tượng: </a:t>
            </a:r>
            <a:r>
              <a:rPr lang="vi-VN" b="1" smtClean="0"/>
              <a:t>là các hành động mà đối tượng có khả năng thực hiện được.</a:t>
            </a:r>
            <a:endParaRPr lang="en-US" b="1"/>
          </a:p>
        </p:txBody>
      </p:sp>
    </p:spTree>
    <p:extLst>
      <p:ext uri="{BB962C8B-B14F-4D97-AF65-F5344CB8AC3E}">
        <p14:creationId xmlns:p14="http://schemas.microsoft.com/office/powerpoint/2010/main" val="138187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307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Lớp và đối tượng, mặc dù có mối liên hệ tương ứng lẫn nhau, nhưng bản chất lại khác nhau: </a:t>
            </a: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t>
            </a:r>
            <a:endParaRPr lang="vi-VN" smtClean="0"/>
          </a:p>
          <a:p>
            <a:r>
              <a:rPr lang="vi-VN" smtClean="0"/>
              <a:t>Có thể có một trong các khả năng sau: </a:t>
            </a:r>
          </a:p>
          <a:p>
            <a:r>
              <a:rPr lang="vi-VN" smtClean="0"/>
              <a:t>  Hoặc chỉ có thuộc tính, không có phương thức. </a:t>
            </a:r>
          </a:p>
          <a:p>
            <a:r>
              <a:rPr lang="vi-VN" smtClean="0"/>
              <a:t>  Hoặc chỉ có phương thức, không có thuộc tính. </a:t>
            </a:r>
          </a:p>
          <a:p>
            <a:r>
              <a:rPr lang="vi-VN" smtClean="0"/>
              <a:t>  Hoặc có cả thuộc tính và phương thức, trường hợp này là phổ biến nhất. </a:t>
            </a:r>
          </a:p>
          <a:p>
            <a:r>
              <a:rPr lang="vi-VN" smtClean="0"/>
              <a:t>  Đặc biệt, lớp không có thuộc tính và phương thức nào là các lớp trừu tượng. Các lớp này không có đối tượng tương ứng. </a:t>
            </a:r>
            <a:endParaRPr lang="en-US"/>
          </a:p>
        </p:txBody>
      </p:sp>
    </p:spTree>
    <p:extLst>
      <p:ext uri="{BB962C8B-B14F-4D97-AF65-F5344CB8AC3E}">
        <p14:creationId xmlns:p14="http://schemas.microsoft.com/office/powerpoint/2010/main" val="212315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mtClean="0">
                <a:sym typeface="Wingdings" panose="05000000000000000000" pitchFamily="2" charset="2"/>
              </a:rPr>
              <a:t>Để có được hành vi giao tiếp, có cần những xử lý thêm mà bên ngoài không cần biết hay không? → Hành vi nội (private)</a:t>
            </a:r>
            <a:endParaRPr lang="en-US" altLang="en-US" smtClean="0"/>
          </a:p>
          <a:p>
            <a:endParaRPr lang="en-US"/>
          </a:p>
        </p:txBody>
      </p:sp>
    </p:spTree>
    <p:extLst>
      <p:ext uri="{BB962C8B-B14F-4D97-AF65-F5344CB8AC3E}">
        <p14:creationId xmlns:p14="http://schemas.microsoft.com/office/powerpoint/2010/main" val="3379453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Mặc dù mỗi chiếc xe có một số đặc điểm khác nhau về nhãn hiệu, giá xe, màu sắc… nhưng có chung các thuộc tính của một chiếc xe ô tô là: </a:t>
            </a:r>
          </a:p>
          <a:p>
            <a:r>
              <a:rPr lang="en-US" smtClean="0"/>
              <a:t>…</a:t>
            </a:r>
          </a:p>
          <a:p>
            <a:r>
              <a:rPr lang="vi-VN" b="1" smtClean="0"/>
              <a:t>Tuy nhiên, đây là các thuộc tính cá biệt của một số đối tượng xe, nên không được đề xuất thành </a:t>
            </a:r>
          </a:p>
          <a:p>
            <a:r>
              <a:rPr lang="vi-VN" b="1" smtClean="0"/>
              <a:t>thuộc tính của lớp ô tô. Do đó, ta mô hình lớp ô tô với các thuộc tính chung nhất của các ô tô.</a:t>
            </a:r>
            <a:endParaRPr lang="en-US" b="1"/>
          </a:p>
        </p:txBody>
      </p:sp>
    </p:spTree>
    <p:extLst>
      <p:ext uri="{BB962C8B-B14F-4D97-AF65-F5344CB8AC3E}">
        <p14:creationId xmlns:p14="http://schemas.microsoft.com/office/powerpoint/2010/main" val="2808190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Tt Xe: so xe, chu xe, hieu xe,…</a:t>
            </a:r>
            <a:endParaRPr lang="en-US"/>
          </a:p>
        </p:txBody>
      </p:sp>
    </p:spTree>
    <p:extLst>
      <p:ext uri="{BB962C8B-B14F-4D97-AF65-F5344CB8AC3E}">
        <p14:creationId xmlns:p14="http://schemas.microsoft.com/office/powerpoint/2010/main" val="76511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t>Khi đó, tuỳ vào thuộc tính phòng ban khác nhau mà ta phải dùng công thức tỉ lệ khác nhau để tính </a:t>
            </a:r>
          </a:p>
          <a:p>
            <a:r>
              <a:rPr lang="vi-VN" b="1" smtClean="0"/>
              <a:t>lương cho mỗi nhân viên. </a:t>
            </a:r>
          </a:p>
          <a:p>
            <a:r>
              <a:rPr lang="vi-VN" b="1" smtClean="0"/>
              <a:t>Tuy nhiên, cách tính cụ thể này là công việc bên trong của phương thức tính tiền lương của lớp </a:t>
            </a:r>
          </a:p>
          <a:p>
            <a:r>
              <a:rPr lang="vi-VN" b="1" smtClean="0"/>
              <a:t>Nhân viên. Với mỗi ứng dụng, khi tạo một đối tượng cụ thể của lớp nhân viên, ta chỉ cần truyền </a:t>
            </a:r>
          </a:p>
          <a:p>
            <a:r>
              <a:rPr lang="vi-VN" b="1" smtClean="0"/>
              <a:t>các tham số thuộc tính cho đối tượng, sau đó gọi phương thức tính tiền lương cho đối tượng nhân </a:t>
            </a:r>
          </a:p>
          <a:p>
            <a:r>
              <a:rPr lang="vi-VN" b="1" smtClean="0"/>
              <a:t>viên đó, ta sẽ biết được tiền lương của nhân viên. Cách gọi phương thức tính tiền lương là hoàn </a:t>
            </a:r>
          </a:p>
          <a:p>
            <a:r>
              <a:rPr lang="vi-VN" b="1" smtClean="0"/>
              <a:t>toàn giống nhau cho tất cả các đối tượng nhân viên của văn phòng. </a:t>
            </a:r>
          </a:p>
          <a:p>
            <a:r>
              <a:rPr lang="vi-VN" smtClean="0"/>
              <a:t>Sự giống nhau về cách sử dụng phương thức cho các đối tượng của cùng một lớp, mặc dù bên </a:t>
            </a:r>
          </a:p>
          <a:p>
            <a:r>
              <a:rPr lang="vi-VN" smtClean="0"/>
              <a:t>trong phương thức có các cách tính toán khác nhau với các đối tương khác nhau, được gọi là tính </a:t>
            </a:r>
          </a:p>
          <a:p>
            <a:r>
              <a:rPr lang="vi-VN" smtClean="0"/>
              <a:t>đóng gói dữ liệu của lập trình hướng đối tượng. </a:t>
            </a:r>
            <a:endParaRPr lang="en-US"/>
          </a:p>
        </p:txBody>
      </p:sp>
    </p:spTree>
    <p:extLst>
      <p:ext uri="{BB962C8B-B14F-4D97-AF65-F5344CB8AC3E}">
        <p14:creationId xmlns:p14="http://schemas.microsoft.com/office/powerpoint/2010/main" val="87071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F73A063-6AFE-4A65-90E0-EC952D565B33}" type="datetime1">
              <a:rPr lang="en-US" smtClean="0"/>
              <a:t>8/14/2017</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21287F-81AC-4B4F-BFEF-4025B53E1127}" type="datetime1">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41694-7C43-48A4-B554-4D34A3DDA9C7}" type="datetime1">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1" y="174812"/>
            <a:ext cx="10576919" cy="1425388"/>
          </a:xfrm>
        </p:spPr>
        <p:txBody>
          <a:bodyPr/>
          <a:lstStyle>
            <a:lvl1pPr>
              <a:defRPr sz="4400" b="1">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spcBef>
                <a:spcPts val="1200"/>
              </a:spcBef>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7" name="Straight Connector 6"/>
          <p:cNvCxnSpPr/>
          <p:nvPr userDrawn="1"/>
        </p:nvCxnSpPr>
        <p:spPr>
          <a:xfrm>
            <a:off x="763542"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2" y="1352177"/>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BD9D67-68CA-422F-88A2-35232D910687}" type="datetime1">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73B4BDA-708A-40E8-8A8E-E943B18FC636}" type="datetime1">
              <a:rPr lang="en-US" smtClean="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A07F4E6-75F1-468E-9FA3-24CF2F0B966A}" type="datetime1">
              <a:rPr lang="en-US" smtClean="0"/>
              <a:t>8/14/2017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49D61B-6649-49D2-95CE-2EA74828B9D7}" type="datetime1">
              <a:rPr lang="en-US" smtClean="0"/>
              <a:t>8/14/2017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FB94-2BCC-4EFD-A463-C58457931EE4}" type="datetime1">
              <a:rPr lang="en-US" smtClean="0"/>
              <a:t>8/14/2017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41E18-40FB-4EDA-B8A5-D77AF37F2824}" type="datetime1">
              <a:rPr lang="en-US" smtClean="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9CDCBF-582F-459F-B9AA-B58C8FDEA4CC}" type="datetime1">
              <a:rPr lang="en-US" smtClean="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22669B6-F716-4CBD-8547-65BC8ABB1DF4}" type="datetime1">
              <a:rPr lang="en-US" smtClean="0"/>
              <a:t>8/14/2017</a:t>
            </a:fld>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pPr/>
              <a:t>‹#›</a:t>
            </a:fld>
            <a:endParaRPr lang="en-US"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766" y="1750978"/>
            <a:ext cx="10363200" cy="3164733"/>
          </a:xfrm>
        </p:spPr>
        <p:txBody>
          <a:bodyPr/>
          <a:lstStyle/>
          <a:p>
            <a:pPr>
              <a:lnSpc>
                <a:spcPts val="10000"/>
              </a:lnSpc>
              <a:spcBef>
                <a:spcPts val="600"/>
              </a:spcBef>
              <a:spcAft>
                <a:spcPts val="600"/>
              </a:spcAft>
            </a:pPr>
            <a:r>
              <a:rPr lang="en-US" sz="6000" smtClean="0"/>
              <a:t>Chương 2</a:t>
            </a:r>
            <a:br>
              <a:rPr lang="en-US" sz="6000" smtClean="0"/>
            </a:br>
            <a:r>
              <a:rPr lang="en-US" sz="6000" b="1" smtClean="0"/>
              <a:t>NHỮNG KHÁI NIỆM CƠ BẢN CỦA LẬP TRÌNH HĐT</a:t>
            </a:r>
            <a:endParaRPr lang="en-US" sz="6000" b="1" dirty="0"/>
          </a:p>
        </p:txBody>
      </p:sp>
    </p:spTree>
    <p:extLst>
      <p:ext uri="{BB962C8B-B14F-4D97-AF65-F5344CB8AC3E}">
        <p14:creationId xmlns:p14="http://schemas.microsoft.com/office/powerpoint/2010/main" val="88131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TTH ĐT theo dữ liệu, chức năng</a:t>
            </a:r>
            <a:endParaRPr lang="en-US"/>
          </a:p>
        </p:txBody>
      </p:sp>
      <p:sp>
        <p:nvSpPr>
          <p:cNvPr id="3" name="Content Placeholder 2"/>
          <p:cNvSpPr>
            <a:spLocks noGrp="1"/>
          </p:cNvSpPr>
          <p:nvPr>
            <p:ph idx="1"/>
          </p:nvPr>
        </p:nvSpPr>
        <p:spPr/>
        <p:txBody>
          <a:bodyPr/>
          <a:lstStyle/>
          <a:p>
            <a:r>
              <a:rPr lang="vi-VN" dirty="0" smtClean="0"/>
              <a:t>Ví dụ</a:t>
            </a:r>
            <a:r>
              <a:rPr lang="en-US" dirty="0" smtClean="0"/>
              <a:t> 1: B</a:t>
            </a:r>
            <a:r>
              <a:rPr lang="vi-VN" dirty="0" smtClean="0"/>
              <a:t>ài toán quản lí cửa hàng bán ô tô. Mỗi ô tô có mặt trong của hàng là một đối tượng</a:t>
            </a:r>
            <a:endParaRPr lang="en-US" dirty="0" smtClean="0"/>
          </a:p>
          <a:p>
            <a:pPr lvl="1"/>
            <a:r>
              <a:rPr lang="en-US" dirty="0" err="1" smtClean="0"/>
              <a:t>Trừu</a:t>
            </a:r>
            <a:r>
              <a:rPr lang="en-US" dirty="0" smtClean="0"/>
              <a:t> </a:t>
            </a:r>
            <a:r>
              <a:rPr lang="en-US" dirty="0" err="1" smtClean="0"/>
              <a:t>tượng</a:t>
            </a:r>
            <a:r>
              <a:rPr lang="en-US" dirty="0" smtClean="0"/>
              <a:t> </a:t>
            </a:r>
            <a:r>
              <a:rPr lang="en-US" dirty="0" err="1" smtClean="0"/>
              <a:t>hóa</a:t>
            </a:r>
            <a:r>
              <a:rPr lang="en-US" dirty="0" smtClean="0"/>
              <a:t> </a:t>
            </a:r>
            <a:r>
              <a:rPr lang="en-US" dirty="0" err="1" smtClean="0"/>
              <a:t>theo</a:t>
            </a:r>
            <a:r>
              <a:rPr lang="en-US" dirty="0" smtClean="0"/>
              <a:t> </a:t>
            </a:r>
            <a:r>
              <a:rPr lang="en-US" dirty="0" err="1" smtClean="0"/>
              <a:t>dữ</a:t>
            </a:r>
            <a:r>
              <a:rPr lang="en-US" dirty="0" smtClean="0"/>
              <a:t> </a:t>
            </a:r>
            <a:r>
              <a:rPr lang="en-US" dirty="0" err="1" smtClean="0"/>
              <a:t>liệu</a:t>
            </a:r>
            <a:endParaRPr lang="vi-VN" dirty="0" smtClean="0"/>
          </a:p>
          <a:p>
            <a:pPr lvl="2"/>
            <a:r>
              <a:rPr lang="vi-VN" dirty="0" smtClean="0"/>
              <a:t>Các xe đều có</a:t>
            </a:r>
            <a:r>
              <a:rPr lang="en-US" dirty="0" smtClean="0"/>
              <a:t>:</a:t>
            </a:r>
            <a:r>
              <a:rPr lang="vi-VN" dirty="0" smtClean="0"/>
              <a:t> </a:t>
            </a:r>
            <a:r>
              <a:rPr lang="vi-VN" i="1" dirty="0" smtClean="0"/>
              <a:t>nhãn hiệu</a:t>
            </a:r>
            <a:r>
              <a:rPr lang="en-US" i="1" dirty="0" smtClean="0"/>
              <a:t>, </a:t>
            </a:r>
            <a:r>
              <a:rPr lang="vi-VN" i="1" dirty="0" smtClean="0"/>
              <a:t>màu sắc</a:t>
            </a:r>
            <a:r>
              <a:rPr lang="en-US" i="1" dirty="0" smtClean="0"/>
              <a:t>, g</a:t>
            </a:r>
            <a:r>
              <a:rPr lang="vi-VN" i="1" dirty="0" smtClean="0"/>
              <a:t>iá bán</a:t>
            </a:r>
            <a:r>
              <a:rPr lang="en-US" i="1" dirty="0" smtClean="0"/>
              <a:t>,</a:t>
            </a:r>
            <a:r>
              <a:rPr lang="vi-VN" i="1" dirty="0" smtClean="0"/>
              <a:t> công suất động cơ</a:t>
            </a:r>
          </a:p>
          <a:p>
            <a:pPr lvl="2"/>
            <a:r>
              <a:rPr lang="vi-VN" dirty="0" smtClean="0"/>
              <a:t>Ngoài ra, một số ít xe có thể có thêm các thuộc tính: </a:t>
            </a:r>
            <a:r>
              <a:rPr lang="vi-VN" i="1" dirty="0" smtClean="0"/>
              <a:t>có dàn nghe nhạc</a:t>
            </a:r>
            <a:r>
              <a:rPr lang="en-US" i="1" dirty="0" smtClean="0"/>
              <a:t>, </a:t>
            </a:r>
            <a:r>
              <a:rPr lang="vi-VN" i="1" dirty="0" smtClean="0"/>
              <a:t>màn hình xem ti vi</a:t>
            </a:r>
            <a:r>
              <a:rPr lang="en-US" i="1" dirty="0" smtClean="0"/>
              <a:t>, </a:t>
            </a:r>
            <a:r>
              <a:rPr lang="en-US" i="1" dirty="0" err="1" smtClean="0"/>
              <a:t>khóa</a:t>
            </a:r>
            <a:r>
              <a:rPr lang="en-US" i="1" dirty="0" smtClean="0"/>
              <a:t> </a:t>
            </a:r>
            <a:r>
              <a:rPr lang="en-US" i="1" dirty="0" err="1" smtClean="0"/>
              <a:t>chống</a:t>
            </a:r>
            <a:r>
              <a:rPr lang="en-US" i="1" dirty="0" smtClean="0"/>
              <a:t> </a:t>
            </a:r>
            <a:r>
              <a:rPr lang="en-US" i="1" dirty="0" err="1" smtClean="0"/>
              <a:t>trộm</a:t>
            </a:r>
            <a:r>
              <a:rPr lang="en-US" i="1" dirty="0" smtClean="0"/>
              <a:t>, </a:t>
            </a:r>
            <a:r>
              <a:rPr lang="vi-VN" i="1" dirty="0" smtClean="0"/>
              <a:t>lắp kính chống nắng, chống đạn… </a:t>
            </a:r>
            <a:endParaRPr lang="en-US" i="1" dirty="0" smtClean="0"/>
          </a:p>
          <a:p>
            <a:pPr lvl="1"/>
            <a:r>
              <a:rPr lang="en-US" dirty="0" err="1" smtClean="0"/>
              <a:t>Trừu</a:t>
            </a:r>
            <a:r>
              <a:rPr lang="en-US" dirty="0" smtClean="0"/>
              <a:t> </a:t>
            </a:r>
            <a:r>
              <a:rPr lang="en-US" dirty="0" err="1" smtClean="0"/>
              <a:t>tượng</a:t>
            </a:r>
            <a:r>
              <a:rPr lang="en-US" dirty="0" smtClean="0"/>
              <a:t> </a:t>
            </a:r>
            <a:r>
              <a:rPr lang="en-US" dirty="0" err="1" smtClean="0"/>
              <a:t>hóa</a:t>
            </a:r>
            <a:r>
              <a:rPr lang="en-US" dirty="0" smtClean="0"/>
              <a:t> </a:t>
            </a:r>
            <a:r>
              <a:rPr lang="en-US" dirty="0" err="1" smtClean="0"/>
              <a:t>theo</a:t>
            </a:r>
            <a:r>
              <a:rPr lang="en-US" dirty="0" smtClean="0"/>
              <a:t> </a:t>
            </a:r>
            <a:r>
              <a:rPr lang="en-US" dirty="0" err="1" smtClean="0"/>
              <a:t>chức</a:t>
            </a:r>
            <a:r>
              <a:rPr lang="en-US" dirty="0" smtClean="0"/>
              <a:t> </a:t>
            </a:r>
            <a:r>
              <a:rPr lang="en-US" dirty="0" err="1" smtClean="0"/>
              <a:t>năng</a:t>
            </a:r>
            <a:endParaRPr lang="vi-VN" dirty="0" smtClean="0"/>
          </a:p>
          <a:p>
            <a:pPr lvl="2"/>
            <a:r>
              <a:rPr lang="en-US" dirty="0" err="1" smtClean="0"/>
              <a:t>Các</a:t>
            </a:r>
            <a:r>
              <a:rPr lang="en-US" dirty="0" smtClean="0"/>
              <a:t> </a:t>
            </a:r>
            <a:r>
              <a:rPr lang="en-US" dirty="0" err="1" smtClean="0"/>
              <a:t>xe</a:t>
            </a:r>
            <a:r>
              <a:rPr lang="en-US" dirty="0" smtClean="0"/>
              <a:t> </a:t>
            </a:r>
            <a:r>
              <a:rPr lang="en-US" dirty="0" err="1" smtClean="0"/>
              <a:t>đều</a:t>
            </a:r>
            <a:r>
              <a:rPr lang="en-US" dirty="0" smtClean="0"/>
              <a:t> c</a:t>
            </a:r>
            <a:r>
              <a:rPr lang="vi-VN" dirty="0" smtClean="0"/>
              <a:t>ó thể</a:t>
            </a:r>
            <a:r>
              <a:rPr lang="en-US" dirty="0" smtClean="0"/>
              <a:t>:</a:t>
            </a:r>
            <a:r>
              <a:rPr lang="vi-VN" dirty="0" smtClean="0"/>
              <a:t> </a:t>
            </a:r>
            <a:r>
              <a:rPr lang="vi-VN" i="1" dirty="0" smtClean="0"/>
              <a:t>khởi động máy</a:t>
            </a:r>
            <a:r>
              <a:rPr lang="en-US" i="1" dirty="0" smtClean="0"/>
              <a:t>, </a:t>
            </a:r>
            <a:r>
              <a:rPr lang="vi-VN" i="1" dirty="0" smtClean="0"/>
              <a:t>chạy</a:t>
            </a:r>
            <a:r>
              <a:rPr lang="en-US" i="1" dirty="0" smtClean="0"/>
              <a:t>, </a:t>
            </a:r>
            <a:r>
              <a:rPr lang="vi-VN" i="1" dirty="0" smtClean="0"/>
              <a:t>dừng lại</a:t>
            </a:r>
            <a:r>
              <a:rPr lang="en-US" i="1" dirty="0" smtClean="0"/>
              <a:t>, </a:t>
            </a:r>
            <a:r>
              <a:rPr lang="vi-VN" i="1" dirty="0" smtClean="0"/>
              <a:t>tắt máy</a:t>
            </a:r>
            <a:endParaRPr lang="en-US" i="1" dirty="0" smtClean="0"/>
          </a:p>
          <a:p>
            <a:pPr lvl="2"/>
            <a:r>
              <a:rPr lang="vi-VN" dirty="0" smtClean="0"/>
              <a:t>Ngoài ra, một số ít xe có thể thực hiện một số hành động cá biệt như: </a:t>
            </a:r>
            <a:r>
              <a:rPr lang="vi-VN" i="1" dirty="0" smtClean="0"/>
              <a:t>giấu đèn pha</a:t>
            </a:r>
            <a:r>
              <a:rPr lang="en-US" i="1" dirty="0" smtClean="0"/>
              <a:t>, </a:t>
            </a:r>
            <a:r>
              <a:rPr lang="vi-VN" i="1" dirty="0" smtClean="0"/>
              <a:t>tự bật đèn pha</a:t>
            </a:r>
            <a:r>
              <a:rPr lang="en-US" i="1" dirty="0" smtClean="0"/>
              <a:t>, </a:t>
            </a:r>
            <a:r>
              <a:rPr lang="vi-VN" i="1" dirty="0" smtClean="0"/>
              <a:t>tự động phát tín hiệu báo động</a:t>
            </a:r>
            <a:endParaRPr lang="en-US" i="1" dirty="0"/>
          </a:p>
        </p:txBody>
      </p:sp>
    </p:spTree>
    <p:extLst>
      <p:ext uri="{BB962C8B-B14F-4D97-AF65-F5344CB8AC3E}">
        <p14:creationId xmlns:p14="http://schemas.microsoft.com/office/powerpoint/2010/main" val="408763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TTH ĐT theo dữ liệu, chức năng</a:t>
            </a:r>
            <a:endParaRPr lang="en-US"/>
          </a:p>
        </p:txBody>
      </p:sp>
      <p:sp>
        <p:nvSpPr>
          <p:cNvPr id="3" name="Content Placeholder 2"/>
          <p:cNvSpPr>
            <a:spLocks noGrp="1"/>
          </p:cNvSpPr>
          <p:nvPr>
            <p:ph idx="1"/>
          </p:nvPr>
        </p:nvSpPr>
        <p:spPr/>
        <p:txBody>
          <a:bodyPr>
            <a:normAutofit lnSpcReduction="10000"/>
          </a:bodyPr>
          <a:lstStyle/>
          <a:p>
            <a:r>
              <a:rPr lang="vi-VN" smtClean="0"/>
              <a:t>Ví dụ</a:t>
            </a:r>
            <a:r>
              <a:rPr lang="en-US" smtClean="0"/>
              <a:t> 1: B</a:t>
            </a:r>
            <a:r>
              <a:rPr lang="vi-VN" smtClean="0"/>
              <a:t>ài toán quản lí cửa hàng bán ô tô</a:t>
            </a:r>
            <a:endParaRPr lang="en-US" smtClean="0"/>
          </a:p>
          <a:p>
            <a:pPr lvl="1"/>
            <a:r>
              <a:rPr lang="en-US" smtClean="0"/>
              <a:t>Lớp Xe</a:t>
            </a:r>
          </a:p>
          <a:p>
            <a:pPr lvl="2"/>
            <a:r>
              <a:rPr lang="en-US" smtClean="0"/>
              <a:t>Thuộc tính: </a:t>
            </a:r>
          </a:p>
          <a:p>
            <a:pPr lvl="3"/>
            <a:r>
              <a:rPr lang="en-US" smtClean="0"/>
              <a:t>Nhãn hiệu xe </a:t>
            </a:r>
          </a:p>
          <a:p>
            <a:pPr lvl="3"/>
            <a:r>
              <a:rPr lang="en-US" smtClean="0"/>
              <a:t>Màu xe</a:t>
            </a:r>
          </a:p>
          <a:p>
            <a:pPr lvl="3"/>
            <a:r>
              <a:rPr lang="en-US" smtClean="0"/>
              <a:t>Giá xe </a:t>
            </a:r>
          </a:p>
          <a:p>
            <a:pPr lvl="3"/>
            <a:r>
              <a:rPr lang="en-US" smtClean="0"/>
              <a:t>Công suất  xe</a:t>
            </a:r>
          </a:p>
          <a:p>
            <a:pPr lvl="2"/>
            <a:r>
              <a:rPr lang="vi-VN" smtClean="0"/>
              <a:t>Phương</a:t>
            </a:r>
            <a:r>
              <a:rPr lang="en-US" smtClean="0"/>
              <a:t> </a:t>
            </a:r>
            <a:r>
              <a:rPr lang="vi-VN" smtClean="0"/>
              <a:t>thức:</a:t>
            </a:r>
          </a:p>
          <a:p>
            <a:pPr lvl="3"/>
            <a:r>
              <a:rPr lang="vi-VN" smtClean="0"/>
              <a:t>Khởi động xe</a:t>
            </a:r>
          </a:p>
          <a:p>
            <a:pPr lvl="3"/>
            <a:r>
              <a:rPr lang="vi-VN" smtClean="0"/>
              <a:t>Chạy xe</a:t>
            </a:r>
          </a:p>
          <a:p>
            <a:pPr lvl="3"/>
            <a:r>
              <a:rPr lang="vi-VN" smtClean="0"/>
              <a:t>Dừng xe</a:t>
            </a:r>
          </a:p>
          <a:p>
            <a:pPr lvl="3"/>
            <a:r>
              <a:rPr lang="vi-VN" smtClean="0"/>
              <a:t>Tắt máy</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98319029"/>
              </p:ext>
            </p:extLst>
          </p:nvPr>
        </p:nvGraphicFramePr>
        <p:xfrm>
          <a:off x="5045363" y="2398838"/>
          <a:ext cx="2685473" cy="4459162"/>
        </p:xfrm>
        <a:graphic>
          <a:graphicData uri="http://schemas.openxmlformats.org/drawingml/2006/table">
            <a:tbl>
              <a:tblPr firstRow="1" bandRow="1">
                <a:tableStyleId>{5940675A-B579-460E-94D1-54222C63F5DA}</a:tableStyleId>
              </a:tblPr>
              <a:tblGrid>
                <a:gridCol w="2685473"/>
              </a:tblGrid>
              <a:tr h="631151">
                <a:tc>
                  <a:txBody>
                    <a:bodyPr/>
                    <a:lstStyle/>
                    <a:p>
                      <a:pPr marL="166688" indent="0">
                        <a:spcBef>
                          <a:spcPts val="600"/>
                        </a:spcBef>
                      </a:pPr>
                      <a:r>
                        <a:rPr lang="en-US" sz="2400" smtClean="0">
                          <a:latin typeface="Arial" pitchFamily="34" charset="0"/>
                          <a:cs typeface="Arial" pitchFamily="34" charset="0"/>
                        </a:rPr>
                        <a:t>Xe</a:t>
                      </a:r>
                      <a:endParaRPr lang="en-US" sz="2400">
                        <a:latin typeface="Arial" pitchFamily="34" charset="0"/>
                        <a:cs typeface="Arial" pitchFamily="34" charset="0"/>
                      </a:endParaRPr>
                    </a:p>
                  </a:txBody>
                  <a:tcPr anchor="ctr"/>
                </a:tc>
              </a:tr>
              <a:tr h="1870364">
                <a:tc>
                  <a:txBody>
                    <a:bodyPr/>
                    <a:lstStyle/>
                    <a:p>
                      <a:pPr marL="166688" indent="0">
                        <a:spcBef>
                          <a:spcPts val="600"/>
                        </a:spcBef>
                      </a:pPr>
                      <a:r>
                        <a:rPr lang="en-US" sz="2400" smtClean="0">
                          <a:latin typeface="Arial" pitchFamily="34" charset="0"/>
                          <a:cs typeface="Arial" pitchFamily="34" charset="0"/>
                        </a:rPr>
                        <a:t>Nhãn</a:t>
                      </a:r>
                      <a:r>
                        <a:rPr lang="en-US" sz="2400" baseline="0" smtClean="0">
                          <a:latin typeface="Arial" pitchFamily="34" charset="0"/>
                          <a:cs typeface="Arial" pitchFamily="34" charset="0"/>
                        </a:rPr>
                        <a:t> hiệu</a:t>
                      </a:r>
                    </a:p>
                    <a:p>
                      <a:pPr marL="166688" indent="0">
                        <a:spcBef>
                          <a:spcPts val="600"/>
                        </a:spcBef>
                      </a:pPr>
                      <a:r>
                        <a:rPr lang="en-US" sz="2400" baseline="0" smtClean="0">
                          <a:latin typeface="Arial" pitchFamily="34" charset="0"/>
                          <a:cs typeface="Arial" pitchFamily="34" charset="0"/>
                        </a:rPr>
                        <a:t>Màu sắc</a:t>
                      </a:r>
                    </a:p>
                    <a:p>
                      <a:pPr marL="166688" indent="0">
                        <a:spcBef>
                          <a:spcPts val="600"/>
                        </a:spcBef>
                      </a:pPr>
                      <a:r>
                        <a:rPr lang="en-US" sz="2400" baseline="0" smtClean="0">
                          <a:latin typeface="Arial" pitchFamily="34" charset="0"/>
                          <a:cs typeface="Arial" pitchFamily="34" charset="0"/>
                        </a:rPr>
                        <a:t>Giá</a:t>
                      </a:r>
                    </a:p>
                    <a:p>
                      <a:pPr marL="166688" indent="0">
                        <a:spcBef>
                          <a:spcPts val="600"/>
                        </a:spcBef>
                      </a:pPr>
                      <a:r>
                        <a:rPr lang="en-US" sz="2400" baseline="0" smtClean="0">
                          <a:latin typeface="Arial" pitchFamily="34" charset="0"/>
                          <a:cs typeface="Arial" pitchFamily="34" charset="0"/>
                        </a:rPr>
                        <a:t>Công suất</a:t>
                      </a:r>
                      <a:endParaRPr lang="en-US" sz="2400">
                        <a:latin typeface="Arial" pitchFamily="34" charset="0"/>
                        <a:cs typeface="Arial" pitchFamily="34" charset="0"/>
                      </a:endParaRPr>
                    </a:p>
                  </a:txBody>
                  <a:tcPr anchor="ctr"/>
                </a:tc>
              </a:tr>
              <a:tr h="1957647">
                <a:tc>
                  <a:txBody>
                    <a:bodyPr/>
                    <a:lstStyle/>
                    <a:p>
                      <a:pPr marL="166688" indent="0">
                        <a:spcBef>
                          <a:spcPts val="600"/>
                        </a:spcBef>
                      </a:pPr>
                      <a:r>
                        <a:rPr lang="en-US" sz="2400" smtClean="0">
                          <a:latin typeface="Arial" pitchFamily="34" charset="0"/>
                          <a:cs typeface="Arial" pitchFamily="34" charset="0"/>
                        </a:rPr>
                        <a:t>Khởi</a:t>
                      </a:r>
                      <a:r>
                        <a:rPr lang="en-US" sz="2400" baseline="0" smtClean="0">
                          <a:latin typeface="Arial" pitchFamily="34" charset="0"/>
                          <a:cs typeface="Arial" pitchFamily="34" charset="0"/>
                        </a:rPr>
                        <a:t> động</a:t>
                      </a:r>
                    </a:p>
                    <a:p>
                      <a:pPr marL="166688" indent="0">
                        <a:spcBef>
                          <a:spcPts val="600"/>
                        </a:spcBef>
                      </a:pPr>
                      <a:r>
                        <a:rPr lang="en-US" sz="2400" baseline="0" smtClean="0">
                          <a:latin typeface="Arial" pitchFamily="34" charset="0"/>
                          <a:cs typeface="Arial" pitchFamily="34" charset="0"/>
                        </a:rPr>
                        <a:t>Chạy</a:t>
                      </a:r>
                    </a:p>
                    <a:p>
                      <a:pPr marL="166688" indent="0">
                        <a:spcBef>
                          <a:spcPts val="600"/>
                        </a:spcBef>
                      </a:pPr>
                      <a:r>
                        <a:rPr lang="en-US" sz="2400" baseline="0" smtClean="0">
                          <a:latin typeface="Arial" pitchFamily="34" charset="0"/>
                          <a:cs typeface="Arial" pitchFamily="34" charset="0"/>
                        </a:rPr>
                        <a:t>Dừng</a:t>
                      </a:r>
                    </a:p>
                    <a:p>
                      <a:pPr marL="166688" indent="0">
                        <a:spcBef>
                          <a:spcPts val="600"/>
                        </a:spcBef>
                      </a:pPr>
                      <a:r>
                        <a:rPr lang="en-US" sz="2400" baseline="0" smtClean="0">
                          <a:latin typeface="Arial" pitchFamily="34" charset="0"/>
                          <a:cs typeface="Arial" pitchFamily="34" charset="0"/>
                        </a:rPr>
                        <a:t>Tắt</a:t>
                      </a:r>
                    </a:p>
                  </a:txBody>
                  <a:tcPr anchor="ctr"/>
                </a:tc>
              </a:tr>
            </a:tbl>
          </a:graphicData>
        </a:graphic>
      </p:graphicFrame>
      <p:sp>
        <p:nvSpPr>
          <p:cNvPr id="5" name="Line Callout 1 (Border and Accent Bar) 4"/>
          <p:cNvSpPr/>
          <p:nvPr/>
        </p:nvSpPr>
        <p:spPr>
          <a:xfrm>
            <a:off x="8769928" y="2223655"/>
            <a:ext cx="2556164" cy="457200"/>
          </a:xfrm>
          <a:prstGeom prst="accentBorderCallout1">
            <a:avLst>
              <a:gd name="adj1" fmla="val 9659"/>
              <a:gd name="adj2" fmla="val -2642"/>
              <a:gd name="adj3" fmla="val 112500"/>
              <a:gd name="adj4" fmla="val -38333"/>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C00000"/>
                </a:solidFill>
                <a:latin typeface="Arial" pitchFamily="34" charset="0"/>
                <a:cs typeface="Arial" pitchFamily="34" charset="0"/>
              </a:rPr>
              <a:t>Tên lớp</a:t>
            </a:r>
            <a:endParaRPr lang="en-US" sz="2400" b="1">
              <a:solidFill>
                <a:srgbClr val="C00000"/>
              </a:solidFill>
              <a:latin typeface="Arial" pitchFamily="34" charset="0"/>
              <a:cs typeface="Arial" pitchFamily="34" charset="0"/>
            </a:endParaRPr>
          </a:p>
        </p:txBody>
      </p:sp>
      <p:sp>
        <p:nvSpPr>
          <p:cNvPr id="6" name="Line Callout 1 (Border and Accent Bar) 5"/>
          <p:cNvSpPr/>
          <p:nvPr/>
        </p:nvSpPr>
        <p:spPr>
          <a:xfrm>
            <a:off x="8769928" y="3505202"/>
            <a:ext cx="2556164" cy="457200"/>
          </a:xfrm>
          <a:prstGeom prst="accentBorderCallout1">
            <a:avLst>
              <a:gd name="adj1" fmla="val 9659"/>
              <a:gd name="adj2" fmla="val -2642"/>
              <a:gd name="adj3" fmla="val 112500"/>
              <a:gd name="adj4" fmla="val -38333"/>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C00000"/>
                </a:solidFill>
                <a:latin typeface="Arial" pitchFamily="34" charset="0"/>
                <a:cs typeface="Arial" pitchFamily="34" charset="0"/>
              </a:rPr>
              <a:t>Thuộc tính</a:t>
            </a:r>
            <a:endParaRPr lang="en-US" sz="2400" b="1">
              <a:solidFill>
                <a:srgbClr val="C00000"/>
              </a:solidFill>
              <a:latin typeface="Arial" pitchFamily="34" charset="0"/>
              <a:cs typeface="Arial" pitchFamily="34" charset="0"/>
            </a:endParaRPr>
          </a:p>
        </p:txBody>
      </p:sp>
      <p:sp>
        <p:nvSpPr>
          <p:cNvPr id="7" name="Line Callout 1 (Border and Accent Bar) 6"/>
          <p:cNvSpPr/>
          <p:nvPr/>
        </p:nvSpPr>
        <p:spPr>
          <a:xfrm>
            <a:off x="8769928" y="5562601"/>
            <a:ext cx="2556164" cy="457200"/>
          </a:xfrm>
          <a:prstGeom prst="accentBorderCallout1">
            <a:avLst>
              <a:gd name="adj1" fmla="val 9659"/>
              <a:gd name="adj2" fmla="val -2642"/>
              <a:gd name="adj3" fmla="val 112500"/>
              <a:gd name="adj4" fmla="val -38333"/>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C00000"/>
                </a:solidFill>
                <a:latin typeface="Arial" pitchFamily="34" charset="0"/>
                <a:cs typeface="Arial" pitchFamily="34" charset="0"/>
              </a:rPr>
              <a:t>Hành vi</a:t>
            </a:r>
            <a:endParaRPr lang="en-US" sz="2400" b="1">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191906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TTH ĐT theo dữ liệu, chức năng</a:t>
            </a:r>
            <a:endParaRPr lang="en-US"/>
          </a:p>
        </p:txBody>
      </p:sp>
      <p:sp>
        <p:nvSpPr>
          <p:cNvPr id="3" name="Content Placeholder 2"/>
          <p:cNvSpPr>
            <a:spLocks noGrp="1"/>
          </p:cNvSpPr>
          <p:nvPr>
            <p:ph idx="1"/>
          </p:nvPr>
        </p:nvSpPr>
        <p:spPr/>
        <p:txBody>
          <a:bodyPr/>
          <a:lstStyle/>
          <a:p>
            <a:r>
              <a:rPr lang="en-US" smtClean="0"/>
              <a:t>Ví dụ 2: Hãy thiết kế lớp Phân số (Rational) để thực hiện các chức năng sau:</a:t>
            </a:r>
          </a:p>
          <a:p>
            <a:pPr lvl="1"/>
            <a:r>
              <a:rPr lang="en-US" smtClean="0"/>
              <a:t>Tối giản phân số (reduce)</a:t>
            </a:r>
          </a:p>
          <a:p>
            <a:pPr lvl="1"/>
            <a:r>
              <a:rPr lang="en-US" smtClean="0"/>
              <a:t>Nghịch đảo phân số (reciprocal)</a:t>
            </a:r>
          </a:p>
          <a:p>
            <a:pPr lvl="1"/>
            <a:r>
              <a:rPr lang="en-US" smtClean="0"/>
              <a:t>Cộng 2 phân số (add)</a:t>
            </a:r>
          </a:p>
          <a:p>
            <a:pPr lvl="1"/>
            <a:r>
              <a:rPr lang="en-US" smtClean="0"/>
              <a:t>Trừ 2 phân số (subtract)</a:t>
            </a:r>
          </a:p>
          <a:p>
            <a:pPr lvl="1"/>
            <a:r>
              <a:rPr lang="en-US" smtClean="0"/>
              <a:t>Nhân 2 phân số (multiply)</a:t>
            </a:r>
          </a:p>
          <a:p>
            <a:pPr lvl="1"/>
            <a:r>
              <a:rPr lang="en-US" smtClean="0"/>
              <a:t>Chia 2 phân số (divide)</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84473203"/>
              </p:ext>
            </p:extLst>
          </p:nvPr>
        </p:nvGraphicFramePr>
        <p:xfrm>
          <a:off x="7432673" y="2634191"/>
          <a:ext cx="3211514" cy="2748280"/>
        </p:xfrm>
        <a:graphic>
          <a:graphicData uri="http://schemas.openxmlformats.org/drawingml/2006/table">
            <a:tbl>
              <a:tblPr firstRow="1" bandRow="1">
                <a:tableStyleId>{5C22544A-7EE6-4342-B048-85BDC9FD1C3A}</a:tableStyleId>
              </a:tblPr>
              <a:tblGrid>
                <a:gridCol w="3211514"/>
              </a:tblGrid>
              <a:tr h="370840">
                <a:tc>
                  <a:txBody>
                    <a:bodyPr/>
                    <a:lstStyle/>
                    <a:p>
                      <a:r>
                        <a:rPr lang="en-US" smtClean="0"/>
                        <a:t>PhanSo</a:t>
                      </a:r>
                      <a:endParaRPr lang="en-US"/>
                    </a:p>
                  </a:txBody>
                  <a:tcPr/>
                </a:tc>
              </a:tr>
              <a:tr h="370840">
                <a:tc>
                  <a:txBody>
                    <a:bodyPr/>
                    <a:lstStyle/>
                    <a:p>
                      <a:r>
                        <a:rPr lang="en-US" smtClean="0"/>
                        <a:t>Tu</a:t>
                      </a:r>
                    </a:p>
                    <a:p>
                      <a:r>
                        <a:rPr lang="en-US" smtClean="0"/>
                        <a:t>Mau</a:t>
                      </a:r>
                      <a:endParaRPr lang="en-US"/>
                    </a:p>
                  </a:txBody>
                  <a:tcPr/>
                </a:tc>
              </a:tr>
              <a:tr h="370840">
                <a:tc>
                  <a:txBody>
                    <a:bodyPr/>
                    <a:lstStyle/>
                    <a:p>
                      <a:r>
                        <a:rPr lang="en-US" smtClean="0"/>
                        <a:t>Toi gian</a:t>
                      </a:r>
                    </a:p>
                    <a:p>
                      <a:r>
                        <a:rPr lang="en-US" smtClean="0"/>
                        <a:t>Nghich dao</a:t>
                      </a:r>
                    </a:p>
                    <a:p>
                      <a:r>
                        <a:rPr lang="en-US" smtClean="0"/>
                        <a:t>Cong</a:t>
                      </a:r>
                    </a:p>
                    <a:p>
                      <a:r>
                        <a:rPr lang="en-US" smtClean="0"/>
                        <a:t>Tru</a:t>
                      </a:r>
                    </a:p>
                    <a:p>
                      <a:r>
                        <a:rPr lang="en-US" smtClean="0"/>
                        <a:t>Nhan</a:t>
                      </a:r>
                    </a:p>
                    <a:p>
                      <a:r>
                        <a:rPr lang="en-US" smtClean="0"/>
                        <a:t>Chia</a:t>
                      </a:r>
                      <a:endParaRPr lang="en-US"/>
                    </a:p>
                  </a:txBody>
                  <a:tcPr/>
                </a:tc>
              </a:tr>
            </a:tbl>
          </a:graphicData>
        </a:graphic>
      </p:graphicFrame>
    </p:spTree>
    <p:extLst>
      <p:ext uri="{BB962C8B-B14F-4D97-AF65-F5344CB8AC3E}">
        <p14:creationId xmlns:p14="http://schemas.microsoft.com/office/powerpoint/2010/main" val="2305041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TTH ĐT theo dữ liệu, chức năng</a:t>
            </a:r>
            <a:endParaRPr lang="en-US"/>
          </a:p>
        </p:txBody>
      </p:sp>
      <p:sp>
        <p:nvSpPr>
          <p:cNvPr id="3" name="Content Placeholder 2"/>
          <p:cNvSpPr>
            <a:spLocks noGrp="1"/>
          </p:cNvSpPr>
          <p:nvPr>
            <p:ph idx="1"/>
          </p:nvPr>
        </p:nvSpPr>
        <p:spPr/>
        <p:txBody>
          <a:bodyPr/>
          <a:lstStyle/>
          <a:p>
            <a:pPr lvl="0"/>
            <a:r>
              <a:rPr lang="en-US" smtClean="0"/>
              <a:t>Ví dụ 3: Sở giao thông cần theo dõi việc đăng ký xe của người dân. Dựa vào thông tin trị giá xe và dung tích xylanh của xe, sở giao thông cũng tính mức thuế phải đóng trước bạ khi mua xe như sau: </a:t>
            </a:r>
          </a:p>
          <a:p>
            <a:pPr lvl="1"/>
            <a:r>
              <a:rPr lang="en-US" smtClean="0"/>
              <a:t>Dưới 100cc, 1% trị giá xe.</a:t>
            </a:r>
          </a:p>
          <a:p>
            <a:pPr lvl="1"/>
            <a:r>
              <a:rPr lang="en-US" smtClean="0"/>
              <a:t>Từ 100 đến 200cc, 3% trị giá xe.</a:t>
            </a:r>
          </a:p>
          <a:p>
            <a:pPr lvl="1"/>
            <a:r>
              <a:rPr lang="en-US" smtClean="0"/>
              <a:t>Trên 200cc, 5% trị giá xe.</a:t>
            </a:r>
          </a:p>
          <a:p>
            <a:pPr marL="0" indent="0">
              <a:buNone/>
            </a:pPr>
            <a:r>
              <a:rPr lang="en-US" smtClean="0"/>
              <a:t>Hãy thiết kế và cài đặt lớp xe với các thuộc tính và phương thức phù hợp. </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6286588"/>
              </p:ext>
            </p:extLst>
          </p:nvPr>
        </p:nvGraphicFramePr>
        <p:xfrm>
          <a:off x="8201025" y="3391429"/>
          <a:ext cx="3300413" cy="2204720"/>
        </p:xfrm>
        <a:graphic>
          <a:graphicData uri="http://schemas.openxmlformats.org/drawingml/2006/table">
            <a:tbl>
              <a:tblPr firstRow="1" bandRow="1">
                <a:tableStyleId>{5C22544A-7EE6-4342-B048-85BDC9FD1C3A}</a:tableStyleId>
              </a:tblPr>
              <a:tblGrid>
                <a:gridCol w="3300413"/>
              </a:tblGrid>
              <a:tr h="370840">
                <a:tc>
                  <a:txBody>
                    <a:bodyPr/>
                    <a:lstStyle/>
                    <a:p>
                      <a:r>
                        <a:rPr lang="en-US" smtClean="0"/>
                        <a:t>Xe</a:t>
                      </a:r>
                      <a:endParaRPr lang="en-US"/>
                    </a:p>
                  </a:txBody>
                  <a:tcPr/>
                </a:tc>
              </a:tr>
              <a:tr h="370840">
                <a:tc>
                  <a:txBody>
                    <a:bodyPr/>
                    <a:lstStyle/>
                    <a:p>
                      <a:r>
                        <a:rPr lang="en-US" smtClean="0"/>
                        <a:t>So</a:t>
                      </a:r>
                    </a:p>
                    <a:p>
                      <a:r>
                        <a:rPr lang="en-US" smtClean="0"/>
                        <a:t>Chu</a:t>
                      </a:r>
                    </a:p>
                    <a:p>
                      <a:r>
                        <a:rPr lang="en-US" smtClean="0"/>
                        <a:t>Hieu</a:t>
                      </a:r>
                    </a:p>
                    <a:p>
                      <a:r>
                        <a:rPr lang="en-US" smtClean="0"/>
                        <a:t>Gia</a:t>
                      </a:r>
                    </a:p>
                    <a:p>
                      <a:r>
                        <a:rPr lang="en-US" smtClean="0"/>
                        <a:t>Dung tich</a:t>
                      </a:r>
                      <a:endParaRPr lang="en-US"/>
                    </a:p>
                  </a:txBody>
                  <a:tcPr/>
                </a:tc>
              </a:tr>
              <a:tr h="370840">
                <a:tc>
                  <a:txBody>
                    <a:bodyPr/>
                    <a:lstStyle/>
                    <a:p>
                      <a:r>
                        <a:rPr lang="en-US" smtClean="0"/>
                        <a:t>TinhThue</a:t>
                      </a:r>
                      <a:endParaRPr lang="en-US"/>
                    </a:p>
                  </a:txBody>
                  <a:tcPr/>
                </a:tc>
              </a:tr>
            </a:tbl>
          </a:graphicData>
        </a:graphic>
      </p:graphicFrame>
    </p:spTree>
    <p:extLst>
      <p:ext uri="{BB962C8B-B14F-4D97-AF65-F5344CB8AC3E}">
        <p14:creationId xmlns:p14="http://schemas.microsoft.com/office/powerpoint/2010/main" val="854306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 Các khái niệm cơ bản</a:t>
            </a:r>
            <a:br>
              <a:rPr lang="en-US"/>
            </a:br>
            <a:r>
              <a:rPr lang="en-US" smtClean="0"/>
              <a:t>Tính đóng </a:t>
            </a:r>
            <a:r>
              <a:rPr lang="en-US"/>
              <a:t>gói</a:t>
            </a:r>
          </a:p>
        </p:txBody>
      </p:sp>
      <p:sp>
        <p:nvSpPr>
          <p:cNvPr id="3" name="Content Placeholder 2"/>
          <p:cNvSpPr>
            <a:spLocks noGrp="1"/>
          </p:cNvSpPr>
          <p:nvPr>
            <p:ph idx="1"/>
          </p:nvPr>
        </p:nvSpPr>
        <p:spPr/>
        <p:txBody>
          <a:bodyPr>
            <a:normAutofit lnSpcReduction="10000"/>
          </a:bodyPr>
          <a:lstStyle/>
          <a:p>
            <a:r>
              <a:rPr lang="en-US" smtClean="0"/>
              <a:t>Xét bài toán tính lương nhân viên</a:t>
            </a:r>
          </a:p>
          <a:p>
            <a:pPr lvl="1"/>
            <a:r>
              <a:rPr lang="vi-VN" smtClean="0"/>
              <a:t>Tiền lương</a:t>
            </a:r>
            <a:r>
              <a:rPr lang="en-US" smtClean="0"/>
              <a:t> </a:t>
            </a:r>
            <a:r>
              <a:rPr lang="vi-VN" smtClean="0"/>
              <a:t>=</a:t>
            </a:r>
            <a:r>
              <a:rPr lang="en-US" smtClean="0"/>
              <a:t> </a:t>
            </a:r>
            <a:r>
              <a:rPr lang="vi-VN" smtClean="0"/>
              <a:t>Hệ số lương*Lương cơ bản*Tỉ lệ phần trăm</a:t>
            </a:r>
            <a:endParaRPr lang="vi-VN"/>
          </a:p>
          <a:p>
            <a:pPr lvl="1"/>
            <a:r>
              <a:rPr lang="vi-VN"/>
              <a:t>Trong đó, tỉ lệ phần trăm là khác nhau cho mỗi phòng </a:t>
            </a:r>
            <a:r>
              <a:rPr lang="vi-VN" smtClean="0"/>
              <a:t>ban</a:t>
            </a:r>
            <a:endParaRPr lang="vi-VN"/>
          </a:p>
          <a:p>
            <a:pPr lvl="2"/>
            <a:r>
              <a:rPr lang="vi-VN" smtClean="0"/>
              <a:t>Phòng </a:t>
            </a:r>
            <a:r>
              <a:rPr lang="vi-VN"/>
              <a:t>kế hoạch là 105% </a:t>
            </a:r>
          </a:p>
          <a:p>
            <a:pPr lvl="2"/>
            <a:r>
              <a:rPr lang="vi-VN" smtClean="0"/>
              <a:t>Phòng </a:t>
            </a:r>
            <a:r>
              <a:rPr lang="vi-VN"/>
              <a:t>hành chính là 100% </a:t>
            </a:r>
          </a:p>
          <a:p>
            <a:pPr lvl="2"/>
            <a:r>
              <a:rPr lang="vi-VN" smtClean="0"/>
              <a:t>Phòng </a:t>
            </a:r>
            <a:r>
              <a:rPr lang="vi-VN"/>
              <a:t>nhân sự là 110% </a:t>
            </a:r>
            <a:endParaRPr lang="en-US" smtClean="0"/>
          </a:p>
          <a:p>
            <a:endParaRPr lang="en-US" smtClean="0"/>
          </a:p>
          <a:p>
            <a:r>
              <a:rPr lang="vi-VN" smtClean="0"/>
              <a:t>Sự </a:t>
            </a:r>
            <a:r>
              <a:rPr lang="vi-VN"/>
              <a:t>giống nhau về cách sử dụng phương thức cho các đối tượng của cùng một lớp, mặc dù bên </a:t>
            </a:r>
            <a:r>
              <a:rPr lang="vi-VN" smtClean="0"/>
              <a:t>trong </a:t>
            </a:r>
            <a:r>
              <a:rPr lang="vi-VN"/>
              <a:t>phương thức có các cách tính toán khác nhau với các đối tương khác nhau, được gọi là tính </a:t>
            </a:r>
            <a:r>
              <a:rPr lang="vi-VN" b="1" smtClean="0"/>
              <a:t>đóng </a:t>
            </a:r>
            <a:r>
              <a:rPr lang="vi-VN" b="1"/>
              <a:t>gói dữ liệu</a:t>
            </a:r>
            <a:endParaRPr lang="en-US" b="1"/>
          </a:p>
        </p:txBody>
      </p:sp>
      <p:graphicFrame>
        <p:nvGraphicFramePr>
          <p:cNvPr id="4" name="Table 3"/>
          <p:cNvGraphicFramePr>
            <a:graphicFrameLocks noGrp="1"/>
          </p:cNvGraphicFramePr>
          <p:nvPr>
            <p:extLst>
              <p:ext uri="{D42A27DB-BD31-4B8C-83A1-F6EECF244321}">
                <p14:modId xmlns:p14="http://schemas.microsoft.com/office/powerpoint/2010/main" val="1012522374"/>
              </p:ext>
            </p:extLst>
          </p:nvPr>
        </p:nvGraphicFramePr>
        <p:xfrm>
          <a:off x="9496868" y="1742694"/>
          <a:ext cx="2334349" cy="2926080"/>
        </p:xfrm>
        <a:graphic>
          <a:graphicData uri="http://schemas.openxmlformats.org/drawingml/2006/table">
            <a:tbl>
              <a:tblPr firstRow="1" bandRow="1">
                <a:tableStyleId>{5940675A-B579-460E-94D1-54222C63F5DA}</a:tableStyleId>
              </a:tblPr>
              <a:tblGrid>
                <a:gridCol w="2334349"/>
              </a:tblGrid>
              <a:tr h="0">
                <a:tc>
                  <a:txBody>
                    <a:bodyPr/>
                    <a:lstStyle/>
                    <a:p>
                      <a:pPr>
                        <a:spcBef>
                          <a:spcPts val="600"/>
                        </a:spcBef>
                      </a:pPr>
                      <a:r>
                        <a:rPr lang="en-US" sz="2200" smtClean="0">
                          <a:latin typeface="Times New Roman" pitchFamily="18" charset="0"/>
                          <a:cs typeface="Times New Roman" pitchFamily="18" charset="0"/>
                        </a:rPr>
                        <a:t>Nhân viên </a:t>
                      </a:r>
                      <a:endParaRPr lang="en-US" sz="2200">
                        <a:latin typeface="Times New Roman" pitchFamily="18" charset="0"/>
                        <a:cs typeface="Times New Roman" pitchFamily="18" charset="0"/>
                      </a:endParaRPr>
                    </a:p>
                  </a:txBody>
                  <a:tcPr anchor="ctr"/>
                </a:tc>
              </a:tr>
              <a:tr h="370840">
                <a:tc>
                  <a:txBody>
                    <a:bodyPr/>
                    <a:lstStyle/>
                    <a:p>
                      <a:pPr marL="290513" indent="0">
                        <a:spcBef>
                          <a:spcPts val="600"/>
                        </a:spcBef>
                      </a:pPr>
                      <a:r>
                        <a:rPr lang="vi-VN" sz="2200" smtClean="0">
                          <a:latin typeface="Times New Roman" pitchFamily="18" charset="0"/>
                          <a:cs typeface="Times New Roman" pitchFamily="18" charset="0"/>
                        </a:rPr>
                        <a:t>Tên </a:t>
                      </a:r>
                    </a:p>
                    <a:p>
                      <a:pPr marL="290513" indent="0">
                        <a:spcBef>
                          <a:spcPts val="600"/>
                        </a:spcBef>
                      </a:pPr>
                      <a:r>
                        <a:rPr lang="vi-VN" sz="2200" smtClean="0">
                          <a:latin typeface="Times New Roman" pitchFamily="18" charset="0"/>
                          <a:cs typeface="Times New Roman" pitchFamily="18" charset="0"/>
                        </a:rPr>
                        <a:t>Ngày sinh</a:t>
                      </a:r>
                    </a:p>
                    <a:p>
                      <a:pPr marL="290513" indent="0">
                        <a:spcBef>
                          <a:spcPts val="600"/>
                        </a:spcBef>
                      </a:pPr>
                      <a:r>
                        <a:rPr lang="vi-VN" sz="2200" smtClean="0">
                          <a:latin typeface="Times New Roman" pitchFamily="18" charset="0"/>
                          <a:cs typeface="Times New Roman" pitchFamily="18" charset="0"/>
                        </a:rPr>
                        <a:t>Giới tính</a:t>
                      </a:r>
                    </a:p>
                    <a:p>
                      <a:pPr marL="290513" indent="0">
                        <a:spcBef>
                          <a:spcPts val="600"/>
                        </a:spcBef>
                      </a:pPr>
                      <a:r>
                        <a:rPr lang="vi-VN" sz="2200" smtClean="0">
                          <a:latin typeface="Times New Roman" pitchFamily="18" charset="0"/>
                          <a:cs typeface="Times New Roman" pitchFamily="18" charset="0"/>
                        </a:rPr>
                        <a:t>Phòng ban</a:t>
                      </a:r>
                    </a:p>
                    <a:p>
                      <a:pPr marL="290513" indent="0">
                        <a:spcBef>
                          <a:spcPts val="600"/>
                        </a:spcBef>
                      </a:pPr>
                      <a:r>
                        <a:rPr lang="vi-VN" sz="2200" smtClean="0">
                          <a:latin typeface="Times New Roman" pitchFamily="18" charset="0"/>
                          <a:cs typeface="Times New Roman" pitchFamily="18" charset="0"/>
                        </a:rPr>
                        <a:t>Hệ số lương</a:t>
                      </a:r>
                    </a:p>
                  </a:txBody>
                  <a:tcPr anchor="ctr"/>
                </a:tc>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r>
                        <a:rPr lang="vi-VN" sz="2200" smtClean="0">
                          <a:latin typeface="Times New Roman" pitchFamily="18" charset="0"/>
                          <a:cs typeface="Times New Roman" pitchFamily="18" charset="0"/>
                        </a:rPr>
                        <a:t>Tính lương</a:t>
                      </a:r>
                      <a:endParaRPr lang="en-US" sz="2200" smtClean="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958977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a:t>Tính </a:t>
            </a:r>
            <a:r>
              <a:rPr lang="en-US" smtClean="0"/>
              <a:t>đóng gói</a:t>
            </a:r>
            <a:endParaRPr lang="en-US" dirty="0"/>
          </a:p>
        </p:txBody>
      </p:sp>
      <p:sp>
        <p:nvSpPr>
          <p:cNvPr id="3" name="Content Placeholder 2"/>
          <p:cNvSpPr>
            <a:spLocks noGrp="1"/>
          </p:cNvSpPr>
          <p:nvPr>
            <p:ph idx="1"/>
          </p:nvPr>
        </p:nvSpPr>
        <p:spPr>
          <a:xfrm>
            <a:off x="609600" y="1855694"/>
            <a:ext cx="5514975" cy="4625788"/>
          </a:xfrm>
        </p:spPr>
        <p:txBody>
          <a:bodyPr/>
          <a:lstStyle/>
          <a:p>
            <a:r>
              <a:rPr lang="en-US" altLang="en-US" dirty="0" err="1" smtClean="0"/>
              <a:t>Che</a:t>
            </a:r>
            <a:r>
              <a:rPr lang="en-US" altLang="en-US" dirty="0" smtClean="0"/>
              <a:t> </a:t>
            </a:r>
            <a:r>
              <a:rPr lang="en-US" altLang="en-US" dirty="0" err="1" smtClean="0"/>
              <a:t>dấu</a:t>
            </a:r>
            <a:r>
              <a:rPr lang="en-US" altLang="en-US" dirty="0" smtClean="0"/>
              <a:t>/</a:t>
            </a:r>
            <a:r>
              <a:rPr lang="en-US" altLang="en-US" dirty="0" err="1" smtClean="0"/>
              <a:t>Ẩn</a:t>
            </a:r>
            <a:r>
              <a:rPr lang="en-US" altLang="en-US" dirty="0" smtClean="0"/>
              <a:t> </a:t>
            </a:r>
            <a:r>
              <a:rPr lang="en-US" altLang="en-US" dirty="0" err="1" smtClean="0"/>
              <a:t>dữ</a:t>
            </a:r>
            <a:r>
              <a:rPr lang="en-US" altLang="en-US" dirty="0" smtClean="0"/>
              <a:t> </a:t>
            </a:r>
            <a:r>
              <a:rPr lang="en-US" altLang="en-US" dirty="0" err="1" smtClean="0"/>
              <a:t>liệu</a:t>
            </a:r>
            <a:r>
              <a:rPr lang="en-US" altLang="en-US" dirty="0" smtClean="0"/>
              <a:t> (private/protected)</a:t>
            </a:r>
          </a:p>
          <a:p>
            <a:pPr lvl="1"/>
            <a:r>
              <a:rPr lang="vi-VN" altLang="en-US" dirty="0" smtClean="0"/>
              <a:t>Ẩn dữ liệu bên trong phương thứ</a:t>
            </a:r>
            <a:r>
              <a:rPr lang="en-US" altLang="en-US" dirty="0" smtClean="0"/>
              <a:t>c</a:t>
            </a:r>
            <a:endParaRPr lang="vi-VN" altLang="en-US" dirty="0" smtClean="0"/>
          </a:p>
          <a:p>
            <a:pPr lvl="1"/>
            <a:r>
              <a:rPr lang="vi-VN" altLang="en-US" dirty="0" smtClean="0"/>
              <a:t>Ẩn dữ liệu bên trong đối tượng</a:t>
            </a:r>
            <a:endParaRPr lang="en-US" altLang="en-US" dirty="0" smtClean="0"/>
          </a:p>
          <a:p>
            <a:r>
              <a:rPr lang="en-US" altLang="en-US" dirty="0" err="1" smtClean="0"/>
              <a:t>Bên</a:t>
            </a:r>
            <a:r>
              <a:rPr lang="en-US" altLang="en-US" dirty="0" smtClean="0"/>
              <a:t> </a:t>
            </a:r>
            <a:r>
              <a:rPr lang="en-US" altLang="en-US" dirty="0" err="1" smtClean="0"/>
              <a:t>ngoài</a:t>
            </a:r>
            <a:r>
              <a:rPr lang="en-US" altLang="en-US" dirty="0" smtClean="0"/>
              <a:t> </a:t>
            </a:r>
            <a:r>
              <a:rPr lang="en-US" altLang="en-US" dirty="0" err="1" smtClean="0"/>
              <a:t>chỉ</a:t>
            </a:r>
            <a:r>
              <a:rPr lang="en-US" altLang="en-US" dirty="0" smtClean="0"/>
              <a:t> </a:t>
            </a:r>
            <a:r>
              <a:rPr lang="en-US" altLang="en-US" dirty="0" err="1" smtClean="0"/>
              <a:t>tương</a:t>
            </a:r>
            <a:r>
              <a:rPr lang="en-US" altLang="en-US" dirty="0" smtClean="0"/>
              <a:t> </a:t>
            </a:r>
            <a:r>
              <a:rPr lang="en-US" altLang="en-US" dirty="0" err="1" smtClean="0"/>
              <a:t>tác</a:t>
            </a:r>
            <a:r>
              <a:rPr lang="en-US" altLang="en-US" dirty="0" smtClean="0"/>
              <a:t> </a:t>
            </a:r>
            <a:r>
              <a:rPr lang="en-US" altLang="en-US" dirty="0" err="1" smtClean="0"/>
              <a:t>được</a:t>
            </a:r>
            <a:r>
              <a:rPr lang="en-US" altLang="en-US" dirty="0" smtClean="0"/>
              <a:t> </a:t>
            </a:r>
            <a:r>
              <a:rPr lang="en-US" altLang="en-US" dirty="0" err="1" smtClean="0"/>
              <a:t>với</a:t>
            </a:r>
            <a:r>
              <a:rPr lang="en-US" altLang="en-US" dirty="0" smtClean="0"/>
              <a:t> </a:t>
            </a:r>
            <a:r>
              <a:rPr lang="en-US" altLang="en-US" dirty="0" err="1" smtClean="0"/>
              <a:t>đối</a:t>
            </a:r>
            <a:r>
              <a:rPr lang="en-US" altLang="en-US" dirty="0" smtClean="0"/>
              <a:t> </a:t>
            </a:r>
            <a:r>
              <a:rPr lang="en-US" altLang="en-US" dirty="0" err="1" smtClean="0"/>
              <a:t>tượng</a:t>
            </a:r>
            <a:r>
              <a:rPr lang="en-US" altLang="en-US" dirty="0" smtClean="0"/>
              <a:t> qua </a:t>
            </a:r>
            <a:r>
              <a:rPr lang="en-US" altLang="en-US" dirty="0" err="1" smtClean="0"/>
              <a:t>một</a:t>
            </a:r>
            <a:r>
              <a:rPr lang="en-US" altLang="en-US" dirty="0" smtClean="0"/>
              <a:t> </a:t>
            </a:r>
            <a:r>
              <a:rPr lang="en-US" altLang="en-US" dirty="0" err="1" smtClean="0"/>
              <a:t>số</a:t>
            </a:r>
            <a:r>
              <a:rPr lang="en-US" altLang="en-US" dirty="0" smtClean="0"/>
              <a:t> </a:t>
            </a:r>
            <a:r>
              <a:rPr lang="en-US" altLang="en-US" dirty="0" err="1" smtClean="0"/>
              <a:t>phương</a:t>
            </a:r>
            <a:r>
              <a:rPr lang="en-US" altLang="en-US" dirty="0" smtClean="0"/>
              <a:t> </a:t>
            </a:r>
            <a:r>
              <a:rPr lang="en-US" altLang="en-US" dirty="0" err="1" smtClean="0"/>
              <a:t>thức</a:t>
            </a:r>
            <a:r>
              <a:rPr lang="en-US" altLang="en-US" dirty="0" smtClean="0"/>
              <a:t> (public)</a:t>
            </a:r>
          </a:p>
          <a:p>
            <a:endParaRPr lang="en-US" dirty="0"/>
          </a:p>
        </p:txBody>
      </p:sp>
      <p:sp>
        <p:nvSpPr>
          <p:cNvPr id="4" name="Slide Number Placeholder 3"/>
          <p:cNvSpPr>
            <a:spLocks noGrp="1"/>
          </p:cNvSpPr>
          <p:nvPr>
            <p:ph type="sldNum" sz="quarter" idx="4294967295"/>
          </p:nvPr>
        </p:nvSpPr>
        <p:spPr>
          <a:xfrm>
            <a:off x="11442700" y="6356350"/>
            <a:ext cx="749300" cy="365125"/>
          </a:xfrm>
        </p:spPr>
        <p:txBody>
          <a:bodyPr/>
          <a:lstStyle/>
          <a:p>
            <a:fld id="{D57F1E4F-1CFF-5643-939E-217C01CDF565}"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pic>
        <p:nvPicPr>
          <p:cNvPr id="5124" name="Picture 4" descr="http://www.guruzon.com/fl/nature-of-encapsulation-in-java-how-to-impl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575" y="1704974"/>
            <a:ext cx="6067425" cy="515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181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 Các khái niệm cơ bản</a:t>
            </a:r>
            <a:br>
              <a:rPr lang="en-US"/>
            </a:br>
            <a:r>
              <a:rPr lang="en-US"/>
              <a:t>Tính </a:t>
            </a:r>
            <a:r>
              <a:rPr lang="en-US" smtClean="0"/>
              <a:t>đóng </a:t>
            </a:r>
            <a:r>
              <a:rPr lang="en-US"/>
              <a:t>gói</a:t>
            </a:r>
          </a:p>
        </p:txBody>
      </p:sp>
      <p:sp>
        <p:nvSpPr>
          <p:cNvPr id="3" name="Content Placeholder 2"/>
          <p:cNvSpPr>
            <a:spLocks noGrp="1"/>
          </p:cNvSpPr>
          <p:nvPr>
            <p:ph idx="1"/>
          </p:nvPr>
        </p:nvSpPr>
        <p:spPr/>
        <p:txBody>
          <a:bodyPr>
            <a:normAutofit lnSpcReduction="10000"/>
          </a:bodyPr>
          <a:lstStyle/>
          <a:p>
            <a:r>
              <a:rPr lang="vi-VN"/>
              <a:t>Như vậy, tính đóng gói dữ liệu của lập trình </a:t>
            </a:r>
            <a:r>
              <a:rPr lang="vi-VN" smtClean="0"/>
              <a:t>hướng </a:t>
            </a:r>
            <a:r>
              <a:rPr lang="vi-VN"/>
              <a:t>đối tượng: </a:t>
            </a:r>
          </a:p>
          <a:p>
            <a:pPr lvl="1"/>
            <a:r>
              <a:rPr lang="vi-VN" smtClean="0"/>
              <a:t>Cho </a:t>
            </a:r>
            <a:r>
              <a:rPr lang="vi-VN"/>
              <a:t>phép </a:t>
            </a:r>
            <a:r>
              <a:rPr lang="vi-VN" b="1"/>
              <a:t>che dấu </a:t>
            </a:r>
            <a:r>
              <a:rPr lang="vi-VN" b="1" smtClean="0"/>
              <a:t>cài </a:t>
            </a:r>
            <a:r>
              <a:rPr lang="vi-VN" b="1"/>
              <a:t>đặt chi tiết</a:t>
            </a:r>
            <a:r>
              <a:rPr lang="vi-VN"/>
              <a:t> bên trong của phương thức. Khi sử dụng chỉ cần gọi </a:t>
            </a:r>
            <a:r>
              <a:rPr lang="vi-VN" smtClean="0"/>
              <a:t>các </a:t>
            </a:r>
            <a:r>
              <a:rPr lang="vi-VN"/>
              <a:t>phương thức theo một cách thống nhất, mặc dù các phương thức có thể được cài đặt </a:t>
            </a:r>
            <a:r>
              <a:rPr lang="vi-VN" smtClean="0"/>
              <a:t>khác </a:t>
            </a:r>
            <a:r>
              <a:rPr lang="vi-VN"/>
              <a:t>nhau cho các trường hợp khác </a:t>
            </a:r>
            <a:r>
              <a:rPr lang="vi-VN" smtClean="0"/>
              <a:t>nhau</a:t>
            </a:r>
            <a:endParaRPr lang="vi-VN"/>
          </a:p>
          <a:p>
            <a:pPr lvl="1"/>
            <a:r>
              <a:rPr lang="vi-VN" smtClean="0"/>
              <a:t>Cho </a:t>
            </a:r>
            <a:r>
              <a:rPr lang="vi-VN"/>
              <a:t>phép </a:t>
            </a:r>
            <a:r>
              <a:rPr lang="vi-VN" b="1"/>
              <a:t>che dấu dữ liệu bên trong </a:t>
            </a:r>
            <a:r>
              <a:rPr lang="vi-VN"/>
              <a:t>của đối tượng. Khi sử dụng, </a:t>
            </a:r>
            <a:r>
              <a:rPr lang="vi-VN" smtClean="0"/>
              <a:t>không </a:t>
            </a:r>
            <a:r>
              <a:rPr lang="vi-VN"/>
              <a:t>biết được thực </a:t>
            </a:r>
            <a:r>
              <a:rPr lang="vi-VN" smtClean="0"/>
              <a:t>sự </a:t>
            </a:r>
            <a:r>
              <a:rPr lang="vi-VN"/>
              <a:t>bên trong đối tượng có những gì, </a:t>
            </a:r>
            <a:r>
              <a:rPr lang="vi-VN" smtClean="0"/>
              <a:t>chỉ </a:t>
            </a:r>
            <a:r>
              <a:rPr lang="vi-VN"/>
              <a:t>thấy được những gì đối tượng cho phép truy </a:t>
            </a:r>
            <a:r>
              <a:rPr lang="vi-VN" smtClean="0"/>
              <a:t>nhập vào</a:t>
            </a:r>
            <a:endParaRPr lang="vi-VN"/>
          </a:p>
          <a:p>
            <a:pPr lvl="1"/>
            <a:r>
              <a:rPr lang="vi-VN" smtClean="0"/>
              <a:t>Cho </a:t>
            </a:r>
            <a:r>
              <a:rPr lang="vi-VN"/>
              <a:t>phép </a:t>
            </a:r>
            <a:r>
              <a:rPr lang="vi-VN" b="1"/>
              <a:t>hạn chế tối đa việc sửa lại mã </a:t>
            </a:r>
            <a:r>
              <a:rPr lang="vi-VN"/>
              <a:t>chương trình. Khi phải thay đổi công thức tính </a:t>
            </a:r>
            <a:r>
              <a:rPr lang="vi-VN" smtClean="0"/>
              <a:t>toán </a:t>
            </a:r>
            <a:r>
              <a:rPr lang="vi-VN"/>
              <a:t>của một phương thức, </a:t>
            </a:r>
            <a:r>
              <a:rPr lang="vi-VN" smtClean="0"/>
              <a:t>chỉ </a:t>
            </a:r>
            <a:r>
              <a:rPr lang="vi-VN"/>
              <a:t>cần thay đổi mã bên trong của phương thức, mà không </a:t>
            </a:r>
            <a:r>
              <a:rPr lang="vi-VN" smtClean="0"/>
              <a:t>phải </a:t>
            </a:r>
            <a:r>
              <a:rPr lang="vi-VN"/>
              <a:t>thay đổi các chương trình gọi đến phương thức bị thay </a:t>
            </a:r>
            <a:r>
              <a:rPr lang="vi-VN" smtClean="0"/>
              <a:t>đổi</a:t>
            </a:r>
            <a:endParaRPr lang="en-US"/>
          </a:p>
        </p:txBody>
      </p:sp>
    </p:spTree>
    <p:extLst>
      <p:ext uri="{BB962C8B-B14F-4D97-AF65-F5344CB8AC3E}">
        <p14:creationId xmlns:p14="http://schemas.microsoft.com/office/powerpoint/2010/main" val="617384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a:t>Tính </a:t>
            </a:r>
            <a:r>
              <a:rPr lang="en-US" smtClean="0"/>
              <a:t>kế thừa </a:t>
            </a:r>
            <a:endParaRPr lang="en-US"/>
          </a:p>
        </p:txBody>
      </p:sp>
      <p:sp>
        <p:nvSpPr>
          <p:cNvPr id="3" name="Content Placeholder 2"/>
          <p:cNvSpPr>
            <a:spLocks noGrp="1"/>
          </p:cNvSpPr>
          <p:nvPr>
            <p:ph idx="1"/>
          </p:nvPr>
        </p:nvSpPr>
        <p:spPr/>
        <p:txBody>
          <a:bodyPr/>
          <a:lstStyle/>
          <a:p>
            <a:r>
              <a:rPr lang="en-US" smtClean="0"/>
              <a:t>Ví dụ </a:t>
            </a:r>
            <a:r>
              <a:rPr lang="vi-VN" smtClean="0"/>
              <a:t>xét trường hợp bài toán quản lí nhân sự và sinh viên của một trường đại học</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06008389"/>
              </p:ext>
            </p:extLst>
          </p:nvPr>
        </p:nvGraphicFramePr>
        <p:xfrm>
          <a:off x="2198254" y="2867889"/>
          <a:ext cx="8128000" cy="3823856"/>
        </p:xfrm>
        <a:graphic>
          <a:graphicData uri="http://schemas.openxmlformats.org/drawingml/2006/table">
            <a:tbl>
              <a:tblPr firstRow="1" bandRow="1">
                <a:tableStyleId>{5C22544A-7EE6-4342-B048-85BDC9FD1C3A}</a:tableStyleId>
              </a:tblPr>
              <a:tblGrid>
                <a:gridCol w="4064000"/>
                <a:gridCol w="4064000"/>
              </a:tblGrid>
              <a:tr h="501536">
                <a:tc>
                  <a:txBody>
                    <a:bodyPr/>
                    <a:lstStyle/>
                    <a:p>
                      <a:pPr marL="290513" indent="0">
                        <a:spcBef>
                          <a:spcPts val="600"/>
                        </a:spcBef>
                      </a:pPr>
                      <a:r>
                        <a:rPr lang="en-US" sz="2200" smtClean="0">
                          <a:latin typeface="Arial" pitchFamily="34" charset="0"/>
                          <a:cs typeface="Arial" pitchFamily="34" charset="0"/>
                        </a:rPr>
                        <a:t>Nhân viên </a:t>
                      </a:r>
                      <a:endParaRPr lang="en-US" sz="2200">
                        <a:latin typeface="Arial" pitchFamily="34" charset="0"/>
                        <a:cs typeface="Arial" pitchFamily="34" charset="0"/>
                      </a:endParaRPr>
                    </a:p>
                  </a:txBody>
                  <a:tcPr anchor="ctr"/>
                </a:tc>
                <a:tc>
                  <a:txBody>
                    <a:bodyPr/>
                    <a:lstStyle/>
                    <a:p>
                      <a:pPr marL="290513" indent="0">
                        <a:spcBef>
                          <a:spcPts val="600"/>
                        </a:spcBef>
                      </a:pPr>
                      <a:r>
                        <a:rPr lang="en-US" sz="2200" smtClean="0">
                          <a:latin typeface="Arial" pitchFamily="34" charset="0"/>
                          <a:cs typeface="Arial" pitchFamily="34" charset="0"/>
                        </a:rPr>
                        <a:t>Sinh viên </a:t>
                      </a:r>
                      <a:endParaRPr lang="en-US" sz="2200">
                        <a:latin typeface="Arial" pitchFamily="34" charset="0"/>
                        <a:cs typeface="Arial" pitchFamily="34" charset="0"/>
                      </a:endParaRPr>
                    </a:p>
                  </a:txBody>
                  <a:tcPr anchor="ctr"/>
                </a:tc>
              </a:tr>
              <a:tr h="370840">
                <a:tc>
                  <a:txBody>
                    <a:bodyPr/>
                    <a:lstStyle/>
                    <a:p>
                      <a:pPr marL="290513" indent="0">
                        <a:spcBef>
                          <a:spcPts val="600"/>
                        </a:spcBef>
                      </a:pPr>
                      <a:r>
                        <a:rPr lang="vi-VN" sz="2200" smtClean="0">
                          <a:latin typeface="Arial" pitchFamily="34" charset="0"/>
                          <a:cs typeface="Arial" pitchFamily="34" charset="0"/>
                        </a:rPr>
                        <a:t>Tên</a:t>
                      </a:r>
                    </a:p>
                    <a:p>
                      <a:pPr marL="290513" indent="0">
                        <a:spcBef>
                          <a:spcPts val="600"/>
                        </a:spcBef>
                      </a:pPr>
                      <a:r>
                        <a:rPr lang="vi-VN" sz="2200" smtClean="0">
                          <a:latin typeface="Arial" pitchFamily="34" charset="0"/>
                          <a:cs typeface="Arial" pitchFamily="34" charset="0"/>
                        </a:rPr>
                        <a:t>Ngày sinh </a:t>
                      </a:r>
                    </a:p>
                    <a:p>
                      <a:pPr marL="290513" indent="0">
                        <a:spcBef>
                          <a:spcPts val="600"/>
                        </a:spcBef>
                      </a:pPr>
                      <a:r>
                        <a:rPr lang="vi-VN" sz="2200" smtClean="0">
                          <a:latin typeface="Arial" pitchFamily="34" charset="0"/>
                          <a:cs typeface="Arial" pitchFamily="34" charset="0"/>
                        </a:rPr>
                        <a:t>Giới tính </a:t>
                      </a:r>
                    </a:p>
                    <a:p>
                      <a:pPr marL="290513" indent="0">
                        <a:spcBef>
                          <a:spcPts val="600"/>
                        </a:spcBef>
                      </a:pPr>
                      <a:r>
                        <a:rPr lang="vi-VN" sz="2200" smtClean="0">
                          <a:latin typeface="Arial" pitchFamily="34" charset="0"/>
                          <a:cs typeface="Arial" pitchFamily="34" charset="0"/>
                        </a:rPr>
                        <a:t>Lương</a:t>
                      </a:r>
                    </a:p>
                  </a:txBody>
                  <a:tcPr anchor="ctr"/>
                </a:tc>
                <a:tc>
                  <a:txBody>
                    <a:bodyPr/>
                    <a:lstStyle/>
                    <a:p>
                      <a:pPr marL="290513" indent="0">
                        <a:spcBef>
                          <a:spcPts val="600"/>
                        </a:spcBef>
                      </a:pPr>
                      <a:r>
                        <a:rPr lang="vi-VN" sz="2200" smtClean="0">
                          <a:latin typeface="Arial" pitchFamily="34" charset="0"/>
                          <a:cs typeface="Arial" pitchFamily="34" charset="0"/>
                        </a:rPr>
                        <a:t>Tên</a:t>
                      </a:r>
                    </a:p>
                    <a:p>
                      <a:pPr marL="290513" indent="0">
                        <a:spcBef>
                          <a:spcPts val="600"/>
                        </a:spcBef>
                      </a:pPr>
                      <a:r>
                        <a:rPr lang="vi-VN" sz="2200" smtClean="0">
                          <a:latin typeface="Arial" pitchFamily="34" charset="0"/>
                          <a:cs typeface="Arial" pitchFamily="34" charset="0"/>
                        </a:rPr>
                        <a:t>Ngày sinh</a:t>
                      </a:r>
                    </a:p>
                    <a:p>
                      <a:pPr marL="290513" indent="0">
                        <a:spcBef>
                          <a:spcPts val="600"/>
                        </a:spcBef>
                      </a:pPr>
                      <a:r>
                        <a:rPr lang="vi-VN" sz="2200" smtClean="0">
                          <a:latin typeface="Arial" pitchFamily="34" charset="0"/>
                          <a:cs typeface="Arial" pitchFamily="34" charset="0"/>
                        </a:rPr>
                        <a:t>Giới tính</a:t>
                      </a:r>
                    </a:p>
                    <a:p>
                      <a:pPr marL="290513" indent="0">
                        <a:spcBef>
                          <a:spcPts val="600"/>
                        </a:spcBef>
                      </a:pPr>
                      <a:r>
                        <a:rPr lang="vi-VN" sz="2200" smtClean="0">
                          <a:latin typeface="Arial" pitchFamily="34" charset="0"/>
                          <a:cs typeface="Arial" pitchFamily="34" charset="0"/>
                        </a:rPr>
                        <a:t>Lớp</a:t>
                      </a:r>
                    </a:p>
                  </a:txBody>
                  <a:tcPr anchor="ctr"/>
                </a:tc>
              </a:tr>
              <a:tr h="370840">
                <a:tc>
                  <a:txBody>
                    <a:bodyPr/>
                    <a:lstStyle/>
                    <a:p>
                      <a:pPr marL="290513" indent="0">
                        <a:spcBef>
                          <a:spcPts val="600"/>
                        </a:spcBef>
                      </a:pPr>
                      <a:r>
                        <a:rPr lang="vi-VN" sz="2200" smtClean="0">
                          <a:latin typeface="Arial" pitchFamily="34" charset="0"/>
                          <a:cs typeface="Arial" pitchFamily="34" charset="0"/>
                        </a:rPr>
                        <a:t>Nhập/xem tên </a:t>
                      </a:r>
                    </a:p>
                    <a:p>
                      <a:pPr marL="290513" indent="0">
                        <a:spcBef>
                          <a:spcPts val="600"/>
                        </a:spcBef>
                      </a:pPr>
                      <a:r>
                        <a:rPr lang="vi-VN" sz="2200" smtClean="0">
                          <a:latin typeface="Arial" pitchFamily="34" charset="0"/>
                          <a:cs typeface="Arial" pitchFamily="34" charset="0"/>
                        </a:rPr>
                        <a:t>Nhập/xem ngày sinh </a:t>
                      </a:r>
                    </a:p>
                    <a:p>
                      <a:pPr marL="290513" indent="0">
                        <a:spcBef>
                          <a:spcPts val="600"/>
                        </a:spcBef>
                      </a:pPr>
                      <a:r>
                        <a:rPr lang="vi-VN" sz="2200" smtClean="0">
                          <a:latin typeface="Arial" pitchFamily="34" charset="0"/>
                          <a:cs typeface="Arial" pitchFamily="34" charset="0"/>
                        </a:rPr>
                        <a:t>Nhập/xem giới tính </a:t>
                      </a:r>
                    </a:p>
                    <a:p>
                      <a:pPr marL="290513" indent="0">
                        <a:spcBef>
                          <a:spcPts val="600"/>
                        </a:spcBef>
                      </a:pPr>
                      <a:r>
                        <a:rPr lang="vi-VN" sz="2200" smtClean="0">
                          <a:latin typeface="Arial" pitchFamily="34" charset="0"/>
                          <a:cs typeface="Arial" pitchFamily="34" charset="0"/>
                        </a:rPr>
                        <a:t>Nhập/xem lương</a:t>
                      </a:r>
                      <a:endParaRPr lang="en-US" sz="2200" smtClean="0">
                        <a:latin typeface="Arial" pitchFamily="34" charset="0"/>
                        <a:cs typeface="Arial" pitchFamily="34" charset="0"/>
                      </a:endParaRPr>
                    </a:p>
                  </a:txBody>
                  <a:tcPr anchor="ctr"/>
                </a:tc>
                <a:tc>
                  <a:txBody>
                    <a:bodyPr/>
                    <a:lstStyle/>
                    <a:p>
                      <a:pPr marL="290513" indent="0">
                        <a:spcBef>
                          <a:spcPts val="600"/>
                        </a:spcBef>
                      </a:pPr>
                      <a:r>
                        <a:rPr lang="vi-VN" sz="2200" smtClean="0">
                          <a:latin typeface="Arial" pitchFamily="34" charset="0"/>
                          <a:cs typeface="Arial" pitchFamily="34" charset="0"/>
                        </a:rPr>
                        <a:t>Nhập/xem tên </a:t>
                      </a:r>
                    </a:p>
                    <a:p>
                      <a:pPr marL="290513" indent="0">
                        <a:spcBef>
                          <a:spcPts val="600"/>
                        </a:spcBef>
                      </a:pPr>
                      <a:r>
                        <a:rPr lang="vi-VN" sz="2200" smtClean="0">
                          <a:latin typeface="Arial" pitchFamily="34" charset="0"/>
                          <a:cs typeface="Arial" pitchFamily="34" charset="0"/>
                        </a:rPr>
                        <a:t>Nhập/xem ngày sinh </a:t>
                      </a:r>
                    </a:p>
                    <a:p>
                      <a:pPr marL="290513" indent="0">
                        <a:spcBef>
                          <a:spcPts val="600"/>
                        </a:spcBef>
                      </a:pPr>
                      <a:r>
                        <a:rPr lang="vi-VN" sz="2200" smtClean="0">
                          <a:latin typeface="Arial" pitchFamily="34" charset="0"/>
                          <a:cs typeface="Arial" pitchFamily="34" charset="0"/>
                        </a:rPr>
                        <a:t>Nhập/xem giới tính</a:t>
                      </a:r>
                    </a:p>
                    <a:p>
                      <a:pPr marL="290513" indent="0">
                        <a:spcBef>
                          <a:spcPts val="600"/>
                        </a:spcBef>
                      </a:pPr>
                      <a:r>
                        <a:rPr lang="vi-VN" sz="2200" smtClean="0">
                          <a:latin typeface="Arial" pitchFamily="34" charset="0"/>
                          <a:cs typeface="Arial" pitchFamily="34" charset="0"/>
                        </a:rPr>
                        <a:t>Nhập/xem </a:t>
                      </a:r>
                      <a:r>
                        <a:rPr lang="en-US" sz="2200" smtClean="0">
                          <a:latin typeface="Arial" pitchFamily="34" charset="0"/>
                          <a:cs typeface="Arial" pitchFamily="34" charset="0"/>
                        </a:rPr>
                        <a:t>l</a:t>
                      </a:r>
                      <a:r>
                        <a:rPr lang="vi-VN" sz="2200" smtClean="0">
                          <a:latin typeface="Arial" pitchFamily="34" charset="0"/>
                          <a:cs typeface="Arial" pitchFamily="34" charset="0"/>
                        </a:rPr>
                        <a:t>ớp </a:t>
                      </a:r>
                      <a:endParaRPr lang="en-US" sz="2200" smtClean="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320308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a:t>Tính kế thừa </a:t>
            </a:r>
          </a:p>
        </p:txBody>
      </p:sp>
      <p:sp>
        <p:nvSpPr>
          <p:cNvPr id="3" name="Content Placeholder 2"/>
          <p:cNvSpPr>
            <a:spLocks noGrp="1"/>
          </p:cNvSpPr>
          <p:nvPr>
            <p:ph idx="1"/>
          </p:nvPr>
        </p:nvSpPr>
        <p:spPr/>
        <p:txBody>
          <a:bodyPr/>
          <a:lstStyle/>
          <a:p>
            <a:r>
              <a:rPr lang="vi-VN" smtClean="0"/>
              <a:t>Vấn đề nảy sinh</a:t>
            </a:r>
            <a:r>
              <a:rPr lang="en-US" smtClean="0"/>
              <a:t>:</a:t>
            </a:r>
            <a:endParaRPr lang="vi-VN" smtClean="0"/>
          </a:p>
          <a:p>
            <a:pPr lvl="1"/>
            <a:r>
              <a:rPr lang="vi-VN" smtClean="0"/>
              <a:t>Phải viết mã trùng nhau đến hai lần cho các phương thức: nhập/xem tên, nhập/xem</a:t>
            </a:r>
            <a:r>
              <a:rPr lang="en-US" smtClean="0"/>
              <a:t> </a:t>
            </a:r>
            <a:r>
              <a:rPr lang="vi-VN" smtClean="0"/>
              <a:t>ngày sinh, nhập/xem giới tính</a:t>
            </a:r>
            <a:r>
              <a:rPr lang="en-US" smtClean="0"/>
              <a:t> </a:t>
            </a:r>
            <a:r>
              <a:rPr lang="en-US" smtClean="0">
                <a:sym typeface="Wingdings" pitchFamily="2" charset="2"/>
              </a:rPr>
              <a:t> </a:t>
            </a:r>
            <a:r>
              <a:rPr lang="vi-VN" smtClean="0"/>
              <a:t>tốn công sức</a:t>
            </a:r>
          </a:p>
          <a:p>
            <a:pPr lvl="1"/>
            <a:r>
              <a:rPr lang="vi-VN" smtClean="0"/>
              <a:t>Nếu khi có sự thay đổi về kiểu dữ liệu, chẳng hạn kiểu ngày sinh được quản lí trong hệ thống, phải sửa lại chương trình hai lần</a:t>
            </a:r>
            <a:endParaRPr lang="en-US" smtClean="0"/>
          </a:p>
          <a:p>
            <a:r>
              <a:rPr lang="en-US" smtClean="0"/>
              <a:t>Giải quyết: </a:t>
            </a:r>
            <a:r>
              <a:rPr lang="vi-VN" smtClean="0"/>
              <a:t>sử dụng </a:t>
            </a:r>
            <a:r>
              <a:rPr lang="vi-VN" b="1" smtClean="0"/>
              <a:t>kỹ thuật kế</a:t>
            </a:r>
            <a:r>
              <a:rPr lang="en-US" b="1" smtClean="0"/>
              <a:t> </a:t>
            </a:r>
            <a:r>
              <a:rPr lang="vi-VN" b="1" smtClean="0"/>
              <a:t>thừa</a:t>
            </a:r>
            <a:r>
              <a:rPr lang="en-US" smtClean="0"/>
              <a:t>:</a:t>
            </a:r>
            <a:r>
              <a:rPr lang="vi-VN" smtClean="0"/>
              <a:t> nhóm các phần giống nhau của các lớp thành một lớp mới, sau đó cho các lớp ban đầu kế thừa lại lớp được tạo ra</a:t>
            </a:r>
            <a:r>
              <a:rPr lang="en-US" smtClean="0"/>
              <a:t> này</a:t>
            </a:r>
          </a:p>
          <a:p>
            <a:r>
              <a:rPr lang="vi-VN" smtClean="0"/>
              <a:t>Như vậy, mỗi lớp thừa kế (lớp dẫn xuất, lớp con) đều có các thuộc tính và phương thức của lớp bị thừa kế (lớp cơ sở, lớp cha)</a:t>
            </a:r>
            <a:endParaRPr lang="en-US"/>
          </a:p>
        </p:txBody>
      </p:sp>
    </p:spTree>
    <p:extLst>
      <p:ext uri="{BB962C8B-B14F-4D97-AF65-F5344CB8AC3E}">
        <p14:creationId xmlns:p14="http://schemas.microsoft.com/office/powerpoint/2010/main" val="509525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 Các khái niệm cơ bản</a:t>
            </a:r>
            <a:br>
              <a:rPr lang="en-US"/>
            </a:br>
            <a:r>
              <a:rPr lang="en-US"/>
              <a:t>Tính kế thừa </a:t>
            </a:r>
          </a:p>
        </p:txBody>
      </p:sp>
      <p:sp>
        <p:nvSpPr>
          <p:cNvPr id="3" name="Content Placeholder 2"/>
          <p:cNvSpPr>
            <a:spLocks noGrp="1"/>
          </p:cNvSpPr>
          <p:nvPr>
            <p:ph idx="1"/>
          </p:nvPr>
        </p:nvSpPr>
        <p:spPr/>
        <p:txBody>
          <a:bodyPr/>
          <a:lstStyle/>
          <a:p>
            <a:r>
              <a:rPr lang="en-US" smtClean="0"/>
              <a:t>Ví dụ:</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5080348"/>
              </p:ext>
            </p:extLst>
          </p:nvPr>
        </p:nvGraphicFramePr>
        <p:xfrm>
          <a:off x="8222672" y="5306987"/>
          <a:ext cx="2934853" cy="1280160"/>
        </p:xfrm>
        <a:graphic>
          <a:graphicData uri="http://schemas.openxmlformats.org/drawingml/2006/table">
            <a:tbl>
              <a:tblPr firstRow="1" bandRow="1">
                <a:tableStyleId>{5C22544A-7EE6-4342-B048-85BDC9FD1C3A}</a:tableStyleId>
              </a:tblPr>
              <a:tblGrid>
                <a:gridCol w="2934853"/>
              </a:tblGrid>
              <a:tr h="0">
                <a:tc>
                  <a:txBody>
                    <a:bodyPr/>
                    <a:lstStyle/>
                    <a:p>
                      <a:pPr>
                        <a:spcBef>
                          <a:spcPts val="600"/>
                        </a:spcBef>
                      </a:pPr>
                      <a:r>
                        <a:rPr lang="en-US" sz="2200" smtClean="0">
                          <a:latin typeface="Arial" pitchFamily="34" charset="0"/>
                          <a:cs typeface="Arial" pitchFamily="34" charset="0"/>
                        </a:rPr>
                        <a:t>Sinh viên </a:t>
                      </a:r>
                      <a:endParaRPr lang="en-US" sz="2200">
                        <a:latin typeface="Arial" pitchFamily="34" charset="0"/>
                        <a:cs typeface="Arial" pitchFamily="34" charset="0"/>
                      </a:endParaRPr>
                    </a:p>
                  </a:txBody>
                  <a:tcPr anchor="ctr"/>
                </a:tc>
              </a:tr>
              <a:tr h="370840">
                <a:tc>
                  <a:txBody>
                    <a:bodyPr/>
                    <a:lstStyle/>
                    <a:p>
                      <a:pPr marL="290513" indent="0">
                        <a:spcBef>
                          <a:spcPts val="600"/>
                        </a:spcBef>
                      </a:pPr>
                      <a:r>
                        <a:rPr lang="vi-VN" sz="2200" smtClean="0">
                          <a:latin typeface="Arial" pitchFamily="34" charset="0"/>
                          <a:cs typeface="Arial" pitchFamily="34" charset="0"/>
                        </a:rPr>
                        <a:t>Lớp</a:t>
                      </a:r>
                    </a:p>
                  </a:txBody>
                  <a:tcPr anchor="ctr"/>
                </a:tc>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r>
                        <a:rPr lang="vi-VN" sz="2200" smtClean="0">
                          <a:latin typeface="Arial" pitchFamily="34" charset="0"/>
                          <a:cs typeface="Arial" pitchFamily="34" charset="0"/>
                        </a:rPr>
                        <a:t>Nhập/xem </a:t>
                      </a:r>
                      <a:r>
                        <a:rPr lang="en-US" sz="2200" smtClean="0">
                          <a:latin typeface="Arial" pitchFamily="34" charset="0"/>
                          <a:cs typeface="Arial" pitchFamily="34" charset="0"/>
                        </a:rPr>
                        <a:t>l</a:t>
                      </a:r>
                      <a:r>
                        <a:rPr lang="vi-VN" sz="2200" smtClean="0">
                          <a:latin typeface="Arial" pitchFamily="34" charset="0"/>
                          <a:cs typeface="Arial" pitchFamily="34" charset="0"/>
                        </a:rPr>
                        <a:t>ớp</a:t>
                      </a:r>
                      <a:endParaRPr lang="en-US" sz="2200" smtClean="0">
                        <a:latin typeface="Arial" pitchFamily="34" charset="0"/>
                        <a:cs typeface="Arial" pitchFamily="34" charset="0"/>
                      </a:endParaRPr>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17817698"/>
              </p:ext>
            </p:extLst>
          </p:nvPr>
        </p:nvGraphicFramePr>
        <p:xfrm>
          <a:off x="4509655" y="2041007"/>
          <a:ext cx="3156527" cy="2810165"/>
        </p:xfrm>
        <a:graphic>
          <a:graphicData uri="http://schemas.openxmlformats.org/drawingml/2006/table">
            <a:tbl>
              <a:tblPr firstRow="1" bandRow="1">
                <a:tableStyleId>{5C22544A-7EE6-4342-B048-85BDC9FD1C3A}</a:tableStyleId>
              </a:tblPr>
              <a:tblGrid>
                <a:gridCol w="3156527"/>
              </a:tblGrid>
              <a:tr h="457469">
                <a:tc>
                  <a:txBody>
                    <a:bodyPr/>
                    <a:lstStyle/>
                    <a:p>
                      <a:pPr>
                        <a:spcBef>
                          <a:spcPts val="600"/>
                        </a:spcBef>
                      </a:pPr>
                      <a:r>
                        <a:rPr lang="en-US" sz="2200" smtClean="0">
                          <a:latin typeface="Arial" pitchFamily="34" charset="0"/>
                          <a:cs typeface="Arial" pitchFamily="34" charset="0"/>
                        </a:rPr>
                        <a:t>Người</a:t>
                      </a:r>
                      <a:endParaRPr lang="en-US" sz="2200">
                        <a:latin typeface="Arial" pitchFamily="34" charset="0"/>
                        <a:cs typeface="Arial" pitchFamily="34" charset="0"/>
                      </a:endParaRPr>
                    </a:p>
                  </a:txBody>
                  <a:tcPr anchor="ctr"/>
                </a:tc>
              </a:tr>
              <a:tr h="1176348">
                <a:tc>
                  <a:txBody>
                    <a:bodyPr/>
                    <a:lstStyle/>
                    <a:p>
                      <a:pPr marL="290513" indent="0">
                        <a:spcBef>
                          <a:spcPts val="0"/>
                        </a:spcBef>
                      </a:pPr>
                      <a:r>
                        <a:rPr lang="vi-VN" sz="2200" smtClean="0">
                          <a:latin typeface="Arial" pitchFamily="34" charset="0"/>
                          <a:cs typeface="Arial" pitchFamily="34" charset="0"/>
                        </a:rPr>
                        <a:t>Tên</a:t>
                      </a:r>
                    </a:p>
                    <a:p>
                      <a:pPr marL="290513" indent="0">
                        <a:spcBef>
                          <a:spcPts val="0"/>
                        </a:spcBef>
                      </a:pPr>
                      <a:r>
                        <a:rPr lang="vi-VN" sz="2200" smtClean="0">
                          <a:latin typeface="Arial" pitchFamily="34" charset="0"/>
                          <a:cs typeface="Arial" pitchFamily="34" charset="0"/>
                        </a:rPr>
                        <a:t>Ngày sinh </a:t>
                      </a:r>
                    </a:p>
                    <a:p>
                      <a:pPr marL="290513" indent="0">
                        <a:spcBef>
                          <a:spcPts val="0"/>
                        </a:spcBef>
                      </a:pPr>
                      <a:r>
                        <a:rPr lang="vi-VN" sz="2200" smtClean="0">
                          <a:latin typeface="Arial" pitchFamily="34" charset="0"/>
                          <a:cs typeface="Arial" pitchFamily="34" charset="0"/>
                        </a:rPr>
                        <a:t>Giới tính</a:t>
                      </a:r>
                    </a:p>
                  </a:txBody>
                  <a:tcPr anchor="ctr"/>
                </a:tc>
              </a:tr>
              <a:tr h="1176348">
                <a:tc>
                  <a:txBody>
                    <a:bodyPr/>
                    <a:lstStyle/>
                    <a:p>
                      <a:pPr marL="290513" indent="0">
                        <a:spcBef>
                          <a:spcPts val="0"/>
                        </a:spcBef>
                      </a:pPr>
                      <a:r>
                        <a:rPr lang="vi-VN" sz="2200" smtClean="0">
                          <a:latin typeface="Arial" pitchFamily="34" charset="0"/>
                          <a:cs typeface="Arial" pitchFamily="34" charset="0"/>
                        </a:rPr>
                        <a:t>Nhập/xem tên </a:t>
                      </a:r>
                    </a:p>
                    <a:p>
                      <a:pPr marL="290513" indent="0">
                        <a:spcBef>
                          <a:spcPts val="0"/>
                        </a:spcBef>
                      </a:pPr>
                      <a:r>
                        <a:rPr lang="vi-VN" sz="2200" smtClean="0">
                          <a:latin typeface="Arial" pitchFamily="34" charset="0"/>
                          <a:cs typeface="Arial" pitchFamily="34" charset="0"/>
                        </a:rPr>
                        <a:t>Nhập/xem ngày sinh </a:t>
                      </a:r>
                    </a:p>
                    <a:p>
                      <a:pPr marL="290513" indent="0">
                        <a:spcBef>
                          <a:spcPts val="0"/>
                        </a:spcBef>
                      </a:pPr>
                      <a:r>
                        <a:rPr lang="vi-VN" sz="2200" smtClean="0">
                          <a:latin typeface="Arial" pitchFamily="34" charset="0"/>
                          <a:cs typeface="Arial" pitchFamily="34" charset="0"/>
                        </a:rPr>
                        <a:t>Nhập/xem giới tính</a:t>
                      </a:r>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60995862"/>
              </p:ext>
            </p:extLst>
          </p:nvPr>
        </p:nvGraphicFramePr>
        <p:xfrm>
          <a:off x="981362" y="5306987"/>
          <a:ext cx="2881745" cy="1280160"/>
        </p:xfrm>
        <a:graphic>
          <a:graphicData uri="http://schemas.openxmlformats.org/drawingml/2006/table">
            <a:tbl>
              <a:tblPr firstRow="1" bandRow="1">
                <a:tableStyleId>{5C22544A-7EE6-4342-B048-85BDC9FD1C3A}</a:tableStyleId>
              </a:tblPr>
              <a:tblGrid>
                <a:gridCol w="2881745"/>
              </a:tblGrid>
              <a:tr h="0">
                <a:tc>
                  <a:txBody>
                    <a:bodyPr/>
                    <a:lstStyle/>
                    <a:p>
                      <a:pPr>
                        <a:spcBef>
                          <a:spcPts val="600"/>
                        </a:spcBef>
                      </a:pPr>
                      <a:r>
                        <a:rPr lang="en-US" sz="2200" smtClean="0">
                          <a:latin typeface="Arial" pitchFamily="34" charset="0"/>
                          <a:cs typeface="Arial" pitchFamily="34" charset="0"/>
                        </a:rPr>
                        <a:t>Nhân viên </a:t>
                      </a:r>
                      <a:endParaRPr lang="en-US" sz="2200">
                        <a:latin typeface="Arial" pitchFamily="34" charset="0"/>
                        <a:cs typeface="Arial" pitchFamily="34" charset="0"/>
                      </a:endParaRPr>
                    </a:p>
                  </a:txBody>
                  <a:tcPr anchor="ctr"/>
                </a:tc>
              </a:tr>
              <a:tr h="370840">
                <a:tc>
                  <a:txBody>
                    <a:bodyPr/>
                    <a:lstStyle/>
                    <a:p>
                      <a:pPr marL="290513" indent="0">
                        <a:spcBef>
                          <a:spcPts val="600"/>
                        </a:spcBef>
                      </a:pPr>
                      <a:r>
                        <a:rPr lang="vi-VN" sz="2200" smtClean="0">
                          <a:latin typeface="Arial" pitchFamily="34" charset="0"/>
                          <a:cs typeface="Arial" pitchFamily="34" charset="0"/>
                        </a:rPr>
                        <a:t>Lương</a:t>
                      </a:r>
                    </a:p>
                  </a:txBody>
                  <a:tcPr anchor="ctr"/>
                </a:tc>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r>
                        <a:rPr lang="vi-VN" sz="2200" smtClean="0">
                          <a:latin typeface="Arial" pitchFamily="34" charset="0"/>
                          <a:cs typeface="Arial" pitchFamily="34" charset="0"/>
                        </a:rPr>
                        <a:t>Nhập/xem lương</a:t>
                      </a:r>
                      <a:endParaRPr lang="en-US" sz="2200" smtClean="0">
                        <a:latin typeface="Arial" pitchFamily="34" charset="0"/>
                        <a:cs typeface="Arial" pitchFamily="34" charset="0"/>
                      </a:endParaRPr>
                    </a:p>
                  </a:txBody>
                  <a:tcPr anchor="ctr"/>
                </a:tc>
              </a:tr>
            </a:tbl>
          </a:graphicData>
        </a:graphic>
      </p:graphicFrame>
      <p:cxnSp>
        <p:nvCxnSpPr>
          <p:cNvPr id="8" name="Straight Arrow Connector 7"/>
          <p:cNvCxnSpPr>
            <a:stCxn id="4" idx="0"/>
          </p:cNvCxnSpPr>
          <p:nvPr/>
        </p:nvCxnSpPr>
        <p:spPr>
          <a:xfrm flipH="1" flipV="1">
            <a:off x="7666184" y="4395359"/>
            <a:ext cx="2023914"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V="1">
            <a:off x="2422234" y="4395359"/>
            <a:ext cx="2064329"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 Callout 16"/>
          <p:cNvSpPr/>
          <p:nvPr/>
        </p:nvSpPr>
        <p:spPr>
          <a:xfrm>
            <a:off x="8678140" y="2036624"/>
            <a:ext cx="2230583" cy="1142998"/>
          </a:xfrm>
          <a:prstGeom prst="wedgeEllipseCallout">
            <a:avLst>
              <a:gd name="adj1" fmla="val -94711"/>
              <a:gd name="adj2" fmla="val 4869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rgbClr val="C00000"/>
                </a:solidFill>
                <a:latin typeface="Arial" pitchFamily="34" charset="0"/>
                <a:cs typeface="Arial" pitchFamily="34" charset="0"/>
              </a:rPr>
              <a:t>Lớp cơ sở/ Lớp cha</a:t>
            </a:r>
            <a:endParaRPr lang="en-US" sz="2000" b="1">
              <a:solidFill>
                <a:srgbClr val="C00000"/>
              </a:solidFill>
              <a:latin typeface="Arial" pitchFamily="34" charset="0"/>
              <a:cs typeface="Arial" pitchFamily="34" charset="0"/>
            </a:endParaRPr>
          </a:p>
        </p:txBody>
      </p:sp>
      <p:sp>
        <p:nvSpPr>
          <p:cNvPr id="19" name="Left-Right Arrow 18"/>
          <p:cNvSpPr/>
          <p:nvPr/>
        </p:nvSpPr>
        <p:spPr>
          <a:xfrm>
            <a:off x="3990109" y="5413669"/>
            <a:ext cx="4073236" cy="955962"/>
          </a:xfrm>
          <a:prstGeom prst="leftRightArrow">
            <a:avLst>
              <a:gd name="adj1" fmla="val 56463"/>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rgbClr val="C00000"/>
                </a:solidFill>
                <a:latin typeface="Arial" pitchFamily="34" charset="0"/>
                <a:cs typeface="Arial" pitchFamily="34" charset="0"/>
              </a:rPr>
              <a:t>Lớp dẫn xuất/Lớp con</a:t>
            </a:r>
            <a:endParaRPr lang="en-US" sz="2000" b="1">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255371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a:t>
            </a:r>
            <a:endParaRPr lang="en-US"/>
          </a:p>
        </p:txBody>
      </p:sp>
      <p:sp>
        <p:nvSpPr>
          <p:cNvPr id="3" name="Content Placeholder 2"/>
          <p:cNvSpPr>
            <a:spLocks noGrp="1"/>
          </p:cNvSpPr>
          <p:nvPr>
            <p:ph idx="1"/>
          </p:nvPr>
        </p:nvSpPr>
        <p:spPr/>
        <p:txBody>
          <a:bodyPr/>
          <a:lstStyle/>
          <a:p>
            <a:r>
              <a:rPr lang="en-US" smtClean="0"/>
              <a:t>Phân biệt </a:t>
            </a:r>
            <a:r>
              <a:rPr lang="vi-VN" smtClean="0"/>
              <a:t>đối tượng</a:t>
            </a:r>
            <a:r>
              <a:rPr lang="en-US" smtClean="0"/>
              <a:t>, lớp đối tượng</a:t>
            </a:r>
          </a:p>
          <a:p>
            <a:r>
              <a:rPr lang="en-US" smtClean="0"/>
              <a:t>Mô hình hóa lớp đối tượng</a:t>
            </a:r>
          </a:p>
          <a:p>
            <a:r>
              <a:rPr lang="en-US" smtClean="0"/>
              <a:t>Mô tả được tính trừu tượng hóa, kế thừa, đóng gói, đa </a:t>
            </a:r>
            <a:r>
              <a:rPr lang="en-US"/>
              <a:t>hình </a:t>
            </a:r>
            <a:endParaRPr lang="en-US" smtClean="0"/>
          </a:p>
          <a:p>
            <a:r>
              <a:rPr lang="en-US"/>
              <a:t>So sánh </a:t>
            </a:r>
            <a:r>
              <a:rPr lang="en-US" smtClean="0"/>
              <a:t>lớp và cấu trúc</a:t>
            </a:r>
            <a:endParaRPr lang="en-US"/>
          </a:p>
          <a:p>
            <a:r>
              <a:rPr lang="en-US" smtClean="0"/>
              <a:t>Phân biệt private, public</a:t>
            </a:r>
          </a:p>
          <a:p>
            <a:r>
              <a:rPr lang="en-US" smtClean="0"/>
              <a:t>Tạo ra một lớp bằng ngôn ngữ lập trình Java</a:t>
            </a:r>
            <a:endParaRPr lang="en-US"/>
          </a:p>
        </p:txBody>
      </p:sp>
    </p:spTree>
    <p:extLst>
      <p:ext uri="{BB962C8B-B14F-4D97-AF65-F5344CB8AC3E}">
        <p14:creationId xmlns:p14="http://schemas.microsoft.com/office/powerpoint/2010/main" val="3497573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2.1. Các khái niệm cơ bản</a:t>
            </a:r>
            <a:br>
              <a:rPr lang="en-US"/>
            </a:br>
            <a:r>
              <a:rPr lang="en-US"/>
              <a:t>Tính </a:t>
            </a:r>
            <a:r>
              <a:rPr lang="en-US" smtClean="0"/>
              <a:t>kế thừa </a:t>
            </a:r>
            <a:endParaRPr lang="en-US"/>
          </a:p>
        </p:txBody>
      </p:sp>
      <p:sp>
        <p:nvSpPr>
          <p:cNvPr id="3" name="Content Placeholder 2"/>
          <p:cNvSpPr>
            <a:spLocks noGrp="1"/>
          </p:cNvSpPr>
          <p:nvPr>
            <p:ph idx="1"/>
          </p:nvPr>
        </p:nvSpPr>
        <p:spPr/>
        <p:txBody>
          <a:bodyPr/>
          <a:lstStyle/>
          <a:p>
            <a:r>
              <a:rPr lang="vi-VN" smtClean="0"/>
              <a:t>Kế thừa trong lập trình hướng đối tượng: </a:t>
            </a:r>
          </a:p>
          <a:p>
            <a:pPr lvl="1"/>
            <a:r>
              <a:rPr lang="vi-VN" smtClean="0"/>
              <a:t>Cho phép lớp dẫn xuất có thể sử dụng các thuộc tính và phương thức của lớp cơ sở tương tự như sử dụng các thuộc tính và phương thức của mình</a:t>
            </a:r>
          </a:p>
          <a:p>
            <a:pPr lvl="1"/>
            <a:r>
              <a:rPr lang="vi-VN" smtClean="0"/>
              <a:t>Cho phép chỉ cần cài đặt phương thức ở một lớp cơ sở, có thể sử dụng được ở tất cả các lớp dẫn xuất</a:t>
            </a:r>
          </a:p>
          <a:p>
            <a:pPr lvl="1"/>
            <a:r>
              <a:rPr lang="vi-VN"/>
              <a:t>Cho phép chỉ phải thay đổi một lần khi cần phải thay đổi dữ liệu của các lớp</a:t>
            </a:r>
            <a:endParaRPr lang="en-US"/>
          </a:p>
          <a:p>
            <a:pPr lvl="1"/>
            <a:r>
              <a:rPr lang="vi-VN" smtClean="0"/>
              <a:t>Cho phép tránh sự cài đặt trùng lặp mã nguồn của chương trình</a:t>
            </a:r>
          </a:p>
        </p:txBody>
      </p:sp>
    </p:spTree>
    <p:extLst>
      <p:ext uri="{BB962C8B-B14F-4D97-AF65-F5344CB8AC3E}">
        <p14:creationId xmlns:p14="http://schemas.microsoft.com/office/powerpoint/2010/main" val="926679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a:t>Tính </a:t>
            </a:r>
            <a:r>
              <a:rPr lang="en-US" smtClean="0"/>
              <a:t>kế thừa</a:t>
            </a:r>
            <a:endParaRPr lang="en-US" dirty="0"/>
          </a:p>
        </p:txBody>
      </p:sp>
      <p:sp>
        <p:nvSpPr>
          <p:cNvPr id="3" name="Content Placeholder 2"/>
          <p:cNvSpPr>
            <a:spLocks noGrp="1"/>
          </p:cNvSpPr>
          <p:nvPr>
            <p:ph idx="1"/>
          </p:nvPr>
        </p:nvSpPr>
        <p:spPr/>
        <p:txBody>
          <a:bodyPr/>
          <a:lstStyle/>
          <a:p>
            <a:r>
              <a:rPr lang="en-US" altLang="en-US" smtClean="0"/>
              <a:t>Các loại kế thừa:</a:t>
            </a:r>
          </a:p>
          <a:p>
            <a:pPr lvl="1"/>
            <a:r>
              <a:rPr lang="en-US" altLang="en-US" smtClean="0"/>
              <a:t>Thừa kế đơn (single inheritance): Một lớp chỉ có thể có tối đa một lớp cha</a:t>
            </a:r>
          </a:p>
          <a:p>
            <a:pPr lvl="1"/>
            <a:r>
              <a:rPr lang="en-US" altLang="en-US" smtClean="0"/>
              <a:t>Thừa kế bội - đa thừa kế (multi-inheritance): Một lớp có thể có nhiều lớp cha</a:t>
            </a:r>
          </a:p>
        </p:txBody>
      </p:sp>
    </p:spTree>
    <p:extLst>
      <p:ext uri="{BB962C8B-B14F-4D97-AF65-F5344CB8AC3E}">
        <p14:creationId xmlns:p14="http://schemas.microsoft.com/office/powerpoint/2010/main" val="3975851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 Các khái niệm cơ bản</a:t>
            </a:r>
            <a:br>
              <a:rPr lang="en-US"/>
            </a:br>
            <a:r>
              <a:rPr lang="en-US"/>
              <a:t>Tính </a:t>
            </a:r>
            <a:r>
              <a:rPr lang="en-US" smtClean="0"/>
              <a:t>đa hình </a:t>
            </a:r>
            <a:endParaRPr lang="en-US"/>
          </a:p>
        </p:txBody>
      </p:sp>
      <p:sp>
        <p:nvSpPr>
          <p:cNvPr id="3" name="Content Placeholder 2"/>
          <p:cNvSpPr>
            <a:spLocks noGrp="1"/>
          </p:cNvSpPr>
          <p:nvPr>
            <p:ph idx="1"/>
          </p:nvPr>
        </p:nvSpPr>
        <p:spPr/>
        <p:txBody>
          <a:bodyPr/>
          <a:lstStyle/>
          <a:p>
            <a:r>
              <a:rPr lang="en-US" smtClean="0"/>
              <a:t>Ví dụ:</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76031321"/>
              </p:ext>
            </p:extLst>
          </p:nvPr>
        </p:nvGraphicFramePr>
        <p:xfrm>
          <a:off x="7894784" y="5036825"/>
          <a:ext cx="2934853" cy="1691640"/>
        </p:xfrm>
        <a:graphic>
          <a:graphicData uri="http://schemas.openxmlformats.org/drawingml/2006/table">
            <a:tbl>
              <a:tblPr firstRow="1" bandRow="1">
                <a:tableStyleId>{5C22544A-7EE6-4342-B048-85BDC9FD1C3A}</a:tableStyleId>
              </a:tblPr>
              <a:tblGrid>
                <a:gridCol w="2934853"/>
              </a:tblGrid>
              <a:tr h="0">
                <a:tc>
                  <a:txBody>
                    <a:bodyPr/>
                    <a:lstStyle/>
                    <a:p>
                      <a:pPr>
                        <a:spcBef>
                          <a:spcPts val="600"/>
                        </a:spcBef>
                      </a:pPr>
                      <a:r>
                        <a:rPr lang="en-US" sz="2200" smtClean="0">
                          <a:latin typeface="Arial" pitchFamily="34" charset="0"/>
                          <a:cs typeface="Arial" pitchFamily="34" charset="0"/>
                        </a:rPr>
                        <a:t>Sinh viên </a:t>
                      </a:r>
                      <a:endParaRPr lang="en-US" sz="2200">
                        <a:latin typeface="Arial" pitchFamily="34" charset="0"/>
                        <a:cs typeface="Arial" pitchFamily="34" charset="0"/>
                      </a:endParaRPr>
                    </a:p>
                  </a:txBody>
                  <a:tcPr anchor="ctr"/>
                </a:tc>
              </a:tr>
              <a:tr h="370840">
                <a:tc>
                  <a:txBody>
                    <a:bodyPr/>
                    <a:lstStyle/>
                    <a:p>
                      <a:pPr marL="290513" indent="0">
                        <a:spcBef>
                          <a:spcPts val="600"/>
                        </a:spcBef>
                      </a:pPr>
                      <a:r>
                        <a:rPr lang="vi-VN" sz="2200" smtClean="0">
                          <a:latin typeface="Arial" pitchFamily="34" charset="0"/>
                          <a:cs typeface="Arial" pitchFamily="34" charset="0"/>
                        </a:rPr>
                        <a:t>Lớp</a:t>
                      </a:r>
                    </a:p>
                  </a:txBody>
                  <a:tcPr anchor="ctr"/>
                </a:tc>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r>
                        <a:rPr lang="vi-VN" sz="2200" smtClean="0">
                          <a:latin typeface="Arial" pitchFamily="34" charset="0"/>
                          <a:cs typeface="Arial" pitchFamily="34" charset="0"/>
                        </a:rPr>
                        <a:t>Nhập/xem </a:t>
                      </a:r>
                      <a:r>
                        <a:rPr lang="en-US" sz="2200" smtClean="0">
                          <a:latin typeface="Arial" pitchFamily="34" charset="0"/>
                          <a:cs typeface="Arial" pitchFamily="34" charset="0"/>
                        </a:rPr>
                        <a:t>l</a:t>
                      </a:r>
                      <a:r>
                        <a:rPr lang="vi-VN" sz="2200" smtClean="0">
                          <a:latin typeface="Arial" pitchFamily="34" charset="0"/>
                          <a:cs typeface="Arial" pitchFamily="34" charset="0"/>
                        </a:rPr>
                        <a:t>ớp</a:t>
                      </a:r>
                      <a:endParaRPr lang="en-US" sz="2200" smtClean="0">
                        <a:latin typeface="Arial" pitchFamily="34" charset="0"/>
                        <a:cs typeface="Arial" pitchFamily="34" charset="0"/>
                      </a:endParaRPr>
                    </a:p>
                    <a:p>
                      <a:pPr marL="290513" marR="0" indent="0" algn="l" defTabSz="914400" rtl="0" eaLnBrk="1" fontAlgn="auto" latinLnBrk="0" hangingPunct="1">
                        <a:lnSpc>
                          <a:spcPct val="100000"/>
                        </a:lnSpc>
                        <a:spcBef>
                          <a:spcPts val="600"/>
                        </a:spcBef>
                        <a:spcAft>
                          <a:spcPts val="0"/>
                        </a:spcAft>
                        <a:buClrTx/>
                        <a:buSzTx/>
                        <a:buFontTx/>
                        <a:buNone/>
                        <a:tabLst/>
                        <a:defRPr/>
                      </a:pPr>
                      <a:r>
                        <a:rPr lang="en-US" sz="2200" i="1" smtClean="0">
                          <a:latin typeface="Arial" pitchFamily="34" charset="0"/>
                          <a:cs typeface="Arial" pitchFamily="34" charset="0"/>
                        </a:rPr>
                        <a:t>Hiện</a:t>
                      </a:r>
                      <a:r>
                        <a:rPr lang="en-US" sz="2200" i="1" baseline="0" smtClean="0">
                          <a:latin typeface="Arial" pitchFamily="34" charset="0"/>
                          <a:cs typeface="Arial" pitchFamily="34" charset="0"/>
                        </a:rPr>
                        <a:t> thông tin</a:t>
                      </a:r>
                      <a:endParaRPr lang="vi-VN" sz="2200" i="1" smtClean="0">
                        <a:latin typeface="Arial" pitchFamily="34" charset="0"/>
                        <a:cs typeface="Arial" pitchFamily="34" charset="0"/>
                      </a:endParaRPr>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09104654"/>
              </p:ext>
            </p:extLst>
          </p:nvPr>
        </p:nvGraphicFramePr>
        <p:xfrm>
          <a:off x="4181767" y="1625371"/>
          <a:ext cx="3156527" cy="2987309"/>
        </p:xfrm>
        <a:graphic>
          <a:graphicData uri="http://schemas.openxmlformats.org/drawingml/2006/table">
            <a:tbl>
              <a:tblPr firstRow="1" bandRow="1">
                <a:tableStyleId>{5C22544A-7EE6-4342-B048-85BDC9FD1C3A}</a:tableStyleId>
              </a:tblPr>
              <a:tblGrid>
                <a:gridCol w="3156527"/>
              </a:tblGrid>
              <a:tr h="457469">
                <a:tc>
                  <a:txBody>
                    <a:bodyPr/>
                    <a:lstStyle/>
                    <a:p>
                      <a:pPr>
                        <a:spcBef>
                          <a:spcPts val="600"/>
                        </a:spcBef>
                      </a:pPr>
                      <a:r>
                        <a:rPr lang="en-US" sz="2200" smtClean="0">
                          <a:latin typeface="Arial" pitchFamily="34" charset="0"/>
                          <a:cs typeface="Arial" pitchFamily="34" charset="0"/>
                        </a:rPr>
                        <a:t>Người</a:t>
                      </a:r>
                      <a:endParaRPr lang="en-US" sz="2200">
                        <a:latin typeface="Arial" pitchFamily="34" charset="0"/>
                        <a:cs typeface="Arial" pitchFamily="34" charset="0"/>
                      </a:endParaRPr>
                    </a:p>
                  </a:txBody>
                  <a:tcPr anchor="ctr"/>
                </a:tc>
              </a:tr>
              <a:tr h="1075996">
                <a:tc>
                  <a:txBody>
                    <a:bodyPr/>
                    <a:lstStyle/>
                    <a:p>
                      <a:pPr marL="290513" indent="0">
                        <a:spcBef>
                          <a:spcPts val="0"/>
                        </a:spcBef>
                      </a:pPr>
                      <a:r>
                        <a:rPr lang="vi-VN" sz="2200" smtClean="0">
                          <a:latin typeface="Arial" pitchFamily="34" charset="0"/>
                          <a:cs typeface="Arial" pitchFamily="34" charset="0"/>
                        </a:rPr>
                        <a:t>Tên</a:t>
                      </a:r>
                    </a:p>
                    <a:p>
                      <a:pPr marL="290513" indent="0">
                        <a:spcBef>
                          <a:spcPts val="0"/>
                        </a:spcBef>
                      </a:pPr>
                      <a:r>
                        <a:rPr lang="vi-VN" sz="2200" smtClean="0">
                          <a:latin typeface="Arial" pitchFamily="34" charset="0"/>
                          <a:cs typeface="Arial" pitchFamily="34" charset="0"/>
                        </a:rPr>
                        <a:t>Ngày sinh </a:t>
                      </a:r>
                    </a:p>
                    <a:p>
                      <a:pPr marL="290513" indent="0">
                        <a:spcBef>
                          <a:spcPts val="0"/>
                        </a:spcBef>
                      </a:pPr>
                      <a:r>
                        <a:rPr lang="vi-VN" sz="2200" smtClean="0">
                          <a:latin typeface="Arial" pitchFamily="34" charset="0"/>
                          <a:cs typeface="Arial" pitchFamily="34" charset="0"/>
                        </a:rPr>
                        <a:t>Giới tính</a:t>
                      </a:r>
                    </a:p>
                  </a:txBody>
                  <a:tcPr anchor="ctr"/>
                </a:tc>
              </a:tr>
              <a:tr h="1176348">
                <a:tc>
                  <a:txBody>
                    <a:bodyPr/>
                    <a:lstStyle/>
                    <a:p>
                      <a:pPr marL="290513" indent="0">
                        <a:spcBef>
                          <a:spcPts val="0"/>
                        </a:spcBef>
                      </a:pPr>
                      <a:r>
                        <a:rPr lang="vi-VN" sz="2200" smtClean="0">
                          <a:latin typeface="Arial" pitchFamily="34" charset="0"/>
                          <a:cs typeface="Arial" pitchFamily="34" charset="0"/>
                        </a:rPr>
                        <a:t>Nhập/xem tên </a:t>
                      </a:r>
                    </a:p>
                    <a:p>
                      <a:pPr marL="290513" indent="0">
                        <a:spcBef>
                          <a:spcPts val="0"/>
                        </a:spcBef>
                      </a:pPr>
                      <a:r>
                        <a:rPr lang="vi-VN" sz="2200" smtClean="0">
                          <a:latin typeface="Arial" pitchFamily="34" charset="0"/>
                          <a:cs typeface="Arial" pitchFamily="34" charset="0"/>
                        </a:rPr>
                        <a:t>Nhập/xem ngày sinh </a:t>
                      </a:r>
                    </a:p>
                    <a:p>
                      <a:pPr marL="290513" indent="0">
                        <a:spcBef>
                          <a:spcPts val="0"/>
                        </a:spcBef>
                      </a:pPr>
                      <a:r>
                        <a:rPr lang="vi-VN" sz="2200" smtClean="0">
                          <a:latin typeface="Arial" pitchFamily="34" charset="0"/>
                          <a:cs typeface="Arial" pitchFamily="34" charset="0"/>
                        </a:rPr>
                        <a:t>Nhập/xem giới tính</a:t>
                      </a:r>
                      <a:endParaRPr lang="en-US" sz="2200" smtClean="0">
                        <a:latin typeface="Arial" pitchFamily="34" charset="0"/>
                        <a:cs typeface="Arial" pitchFamily="34" charset="0"/>
                      </a:endParaRPr>
                    </a:p>
                    <a:p>
                      <a:pPr marL="290513" indent="0">
                        <a:spcBef>
                          <a:spcPts val="0"/>
                        </a:spcBef>
                      </a:pPr>
                      <a:r>
                        <a:rPr lang="en-US" sz="2200" i="1" smtClean="0">
                          <a:latin typeface="Arial" pitchFamily="34" charset="0"/>
                          <a:cs typeface="Arial" pitchFamily="34" charset="0"/>
                        </a:rPr>
                        <a:t>Hiện</a:t>
                      </a:r>
                      <a:r>
                        <a:rPr lang="en-US" sz="2200" i="1" baseline="0" smtClean="0">
                          <a:latin typeface="Arial" pitchFamily="34" charset="0"/>
                          <a:cs typeface="Arial" pitchFamily="34" charset="0"/>
                        </a:rPr>
                        <a:t> thông tin</a:t>
                      </a:r>
                      <a:endParaRPr lang="vi-VN" sz="2200" i="1" smtClean="0">
                        <a:latin typeface="Arial" pitchFamily="34" charset="0"/>
                        <a:cs typeface="Arial" pitchFamily="34" charset="0"/>
                      </a:endParaRPr>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90713701"/>
              </p:ext>
            </p:extLst>
          </p:nvPr>
        </p:nvGraphicFramePr>
        <p:xfrm>
          <a:off x="653474" y="5036825"/>
          <a:ext cx="2881745" cy="1691640"/>
        </p:xfrm>
        <a:graphic>
          <a:graphicData uri="http://schemas.openxmlformats.org/drawingml/2006/table">
            <a:tbl>
              <a:tblPr firstRow="1" bandRow="1">
                <a:tableStyleId>{5C22544A-7EE6-4342-B048-85BDC9FD1C3A}</a:tableStyleId>
              </a:tblPr>
              <a:tblGrid>
                <a:gridCol w="2881745"/>
              </a:tblGrid>
              <a:tr h="0">
                <a:tc>
                  <a:txBody>
                    <a:bodyPr/>
                    <a:lstStyle/>
                    <a:p>
                      <a:pPr>
                        <a:spcBef>
                          <a:spcPts val="600"/>
                        </a:spcBef>
                      </a:pPr>
                      <a:r>
                        <a:rPr lang="en-US" sz="2200" smtClean="0">
                          <a:latin typeface="Arial" pitchFamily="34" charset="0"/>
                          <a:cs typeface="Arial" pitchFamily="34" charset="0"/>
                        </a:rPr>
                        <a:t>Nhân viên </a:t>
                      </a:r>
                      <a:endParaRPr lang="en-US" sz="2200">
                        <a:latin typeface="Arial" pitchFamily="34" charset="0"/>
                        <a:cs typeface="Arial" pitchFamily="34" charset="0"/>
                      </a:endParaRPr>
                    </a:p>
                  </a:txBody>
                  <a:tcPr anchor="ctr"/>
                </a:tc>
              </a:tr>
              <a:tr h="370840">
                <a:tc>
                  <a:txBody>
                    <a:bodyPr/>
                    <a:lstStyle/>
                    <a:p>
                      <a:pPr marL="290513" indent="0">
                        <a:spcBef>
                          <a:spcPts val="600"/>
                        </a:spcBef>
                      </a:pPr>
                      <a:r>
                        <a:rPr lang="vi-VN" sz="2200" smtClean="0">
                          <a:latin typeface="Arial" pitchFamily="34" charset="0"/>
                          <a:cs typeface="Arial" pitchFamily="34" charset="0"/>
                        </a:rPr>
                        <a:t>Lương</a:t>
                      </a:r>
                    </a:p>
                  </a:txBody>
                  <a:tcPr anchor="ctr"/>
                </a:tc>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r>
                        <a:rPr lang="vi-VN" sz="2200" smtClean="0">
                          <a:latin typeface="Arial" pitchFamily="34" charset="0"/>
                          <a:cs typeface="Arial" pitchFamily="34" charset="0"/>
                        </a:rPr>
                        <a:t>Nhập/xem lương</a:t>
                      </a:r>
                      <a:endParaRPr lang="en-US" sz="2200" smtClean="0">
                        <a:latin typeface="Arial" pitchFamily="34" charset="0"/>
                        <a:cs typeface="Arial" pitchFamily="34" charset="0"/>
                      </a:endParaRPr>
                    </a:p>
                    <a:p>
                      <a:pPr marL="290513" marR="0" indent="0" algn="l" defTabSz="914400" rtl="0" eaLnBrk="1" fontAlgn="auto" latinLnBrk="0" hangingPunct="1">
                        <a:lnSpc>
                          <a:spcPct val="100000"/>
                        </a:lnSpc>
                        <a:spcBef>
                          <a:spcPts val="600"/>
                        </a:spcBef>
                        <a:spcAft>
                          <a:spcPts val="0"/>
                        </a:spcAft>
                        <a:buClrTx/>
                        <a:buSzTx/>
                        <a:buFontTx/>
                        <a:buNone/>
                        <a:tabLst/>
                        <a:defRPr/>
                      </a:pPr>
                      <a:r>
                        <a:rPr lang="en-US" sz="2200" i="1" smtClean="0">
                          <a:latin typeface="Arial" pitchFamily="34" charset="0"/>
                          <a:cs typeface="Arial" pitchFamily="34" charset="0"/>
                        </a:rPr>
                        <a:t>Hiện</a:t>
                      </a:r>
                      <a:r>
                        <a:rPr lang="en-US" sz="2200" i="1" baseline="0" smtClean="0">
                          <a:latin typeface="Arial" pitchFamily="34" charset="0"/>
                          <a:cs typeface="Arial" pitchFamily="34" charset="0"/>
                        </a:rPr>
                        <a:t> thông tin</a:t>
                      </a:r>
                      <a:endParaRPr lang="vi-VN" sz="2200" i="1" smtClean="0">
                        <a:latin typeface="Arial" pitchFamily="34" charset="0"/>
                        <a:cs typeface="Arial" pitchFamily="34" charset="0"/>
                      </a:endParaRPr>
                    </a:p>
                  </a:txBody>
                  <a:tcPr anchor="ctr"/>
                </a:tc>
              </a:tr>
            </a:tbl>
          </a:graphicData>
        </a:graphic>
      </p:graphicFrame>
      <p:cxnSp>
        <p:nvCxnSpPr>
          <p:cNvPr id="7" name="Straight Arrow Connector 6"/>
          <p:cNvCxnSpPr>
            <a:stCxn id="4" idx="0"/>
          </p:cNvCxnSpPr>
          <p:nvPr/>
        </p:nvCxnSpPr>
        <p:spPr>
          <a:xfrm flipH="1" flipV="1">
            <a:off x="7338296" y="4125197"/>
            <a:ext cx="2023914"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0"/>
          </p:cNvCxnSpPr>
          <p:nvPr/>
        </p:nvCxnSpPr>
        <p:spPr>
          <a:xfrm flipV="1">
            <a:off x="2094346" y="4125197"/>
            <a:ext cx="2064329"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954814" y="1748182"/>
            <a:ext cx="3927765" cy="2677656"/>
          </a:xfrm>
          <a:prstGeom prst="rect">
            <a:avLst/>
          </a:prstGeom>
        </p:spPr>
        <p:txBody>
          <a:bodyPr wrap="square">
            <a:spAutoFit/>
          </a:bodyPr>
          <a:lstStyle/>
          <a:p>
            <a:pPr algn="just">
              <a:spcBef>
                <a:spcPts val="600"/>
              </a:spcBef>
            </a:pPr>
            <a:r>
              <a:rPr lang="vi-VN" sz="2400">
                <a:solidFill>
                  <a:srgbClr val="C00000"/>
                </a:solidFill>
                <a:latin typeface="Arial" pitchFamily="34" charset="0"/>
                <a:cs typeface="Arial" pitchFamily="34" charset="0"/>
              </a:rPr>
              <a:t>Khi gọi các phương thức trùng tên, dựa vào đối tượng đang gọi mà chương trình sẽ thực </a:t>
            </a:r>
            <a:r>
              <a:rPr lang="vi-VN" sz="2400" smtClean="0">
                <a:solidFill>
                  <a:srgbClr val="C00000"/>
                </a:solidFill>
                <a:latin typeface="Arial" pitchFamily="34" charset="0"/>
                <a:cs typeface="Arial" pitchFamily="34" charset="0"/>
              </a:rPr>
              <a:t>hiện </a:t>
            </a:r>
            <a:r>
              <a:rPr lang="vi-VN" sz="2400">
                <a:solidFill>
                  <a:srgbClr val="C00000"/>
                </a:solidFill>
                <a:latin typeface="Arial" pitchFamily="34" charset="0"/>
                <a:cs typeface="Arial" pitchFamily="34" charset="0"/>
              </a:rPr>
              <a:t>phương thức của lớp tương ứng, và do đó, sẽ cho các kết quả khác </a:t>
            </a:r>
            <a:r>
              <a:rPr lang="vi-VN" sz="2400" smtClean="0">
                <a:solidFill>
                  <a:srgbClr val="C00000"/>
                </a:solidFill>
                <a:latin typeface="Arial" pitchFamily="34" charset="0"/>
                <a:cs typeface="Arial" pitchFamily="34" charset="0"/>
              </a:rPr>
              <a:t>nhau</a:t>
            </a:r>
            <a:endParaRPr lang="en-US" sz="240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4232667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Tính đa hình</a:t>
            </a:r>
            <a:endParaRPr lang="en-US" dirty="0"/>
          </a:p>
        </p:txBody>
      </p:sp>
      <p:sp>
        <p:nvSpPr>
          <p:cNvPr id="3" name="Content Placeholder 2"/>
          <p:cNvSpPr>
            <a:spLocks noGrp="1"/>
          </p:cNvSpPr>
          <p:nvPr>
            <p:ph idx="1"/>
          </p:nvPr>
        </p:nvSpPr>
        <p:spPr/>
        <p:txBody>
          <a:bodyPr>
            <a:normAutofit/>
          </a:bodyPr>
          <a:lstStyle/>
          <a:p>
            <a:r>
              <a:rPr lang="vi-VN" dirty="0" smtClean="0"/>
              <a:t>Tính đa hình</a:t>
            </a:r>
            <a:r>
              <a:rPr lang="en-US" dirty="0" smtClean="0"/>
              <a:t> </a:t>
            </a:r>
            <a:r>
              <a:rPr lang="vi-VN" dirty="0" smtClean="0"/>
              <a:t>giúp </a:t>
            </a:r>
            <a:r>
              <a:rPr lang="vi-VN" dirty="0"/>
              <a:t>cho các đối tượng </a:t>
            </a:r>
            <a:r>
              <a:rPr lang="vi-VN" dirty="0" smtClean="0"/>
              <a:t>thuộc</a:t>
            </a:r>
            <a:r>
              <a:rPr lang="en-US" dirty="0" smtClean="0"/>
              <a:t> </a:t>
            </a:r>
            <a:r>
              <a:rPr lang="en-US" dirty="0" err="1" smtClean="0"/>
              <a:t>các</a:t>
            </a:r>
            <a:r>
              <a:rPr lang="vi-VN" dirty="0" smtClean="0"/>
              <a:t> </a:t>
            </a:r>
            <a:r>
              <a:rPr lang="vi-VN" dirty="0"/>
              <a:t>kiểu khác nhau thực hiện những hành vi đặc trưng (và khác biệt) của chúng trong khi được truyền cùng một thông điệp</a:t>
            </a:r>
            <a:endParaRPr lang="vi-VN" dirty="0" smtClean="0"/>
          </a:p>
          <a:p>
            <a:r>
              <a:rPr lang="vi-VN" dirty="0" smtClean="0"/>
              <a:t>Tính đa hình thể hiện dưới nhiều hình thức</a:t>
            </a:r>
            <a:r>
              <a:rPr lang="en-US" dirty="0" smtClean="0"/>
              <a:t>:</a:t>
            </a:r>
          </a:p>
          <a:p>
            <a:pPr lvl="1"/>
            <a:r>
              <a:rPr lang="vi-VN" dirty="0" smtClean="0"/>
              <a:t>Kết nối trễ - Late Binding</a:t>
            </a:r>
            <a:endParaRPr lang="en-US" dirty="0" smtClean="0"/>
          </a:p>
          <a:p>
            <a:pPr lvl="1"/>
            <a:r>
              <a:rPr lang="vi-VN" dirty="0"/>
              <a:t>Nạp chồng – Overloading</a:t>
            </a:r>
            <a:r>
              <a:rPr lang="en-US" dirty="0"/>
              <a:t> (</a:t>
            </a:r>
            <a:r>
              <a:rPr lang="en-US" dirty="0" err="1"/>
              <a:t>trong</a:t>
            </a:r>
            <a:r>
              <a:rPr lang="en-US" dirty="0"/>
              <a:t> </a:t>
            </a:r>
            <a:r>
              <a:rPr lang="en-US" dirty="0" err="1"/>
              <a:t>cùng</a:t>
            </a:r>
            <a:r>
              <a:rPr lang="en-US" dirty="0"/>
              <a:t> 1 </a:t>
            </a:r>
            <a:r>
              <a:rPr lang="en-US" dirty="0" err="1"/>
              <a:t>lớp</a:t>
            </a:r>
            <a:r>
              <a:rPr lang="en-US" dirty="0"/>
              <a:t>)</a:t>
            </a:r>
          </a:p>
          <a:p>
            <a:pPr lvl="1"/>
            <a:r>
              <a:rPr lang="vi-VN" dirty="0"/>
              <a:t>Ghi chồng – Overriding</a:t>
            </a:r>
            <a:r>
              <a:rPr lang="en-US" dirty="0"/>
              <a:t> (</a:t>
            </a:r>
            <a:r>
              <a:rPr lang="en-US" dirty="0" err="1"/>
              <a:t>trong</a:t>
            </a:r>
            <a:r>
              <a:rPr lang="en-US" dirty="0"/>
              <a:t> </a:t>
            </a:r>
            <a:r>
              <a:rPr lang="en-US" dirty="0" err="1"/>
              <a:t>kế</a:t>
            </a:r>
            <a:r>
              <a:rPr lang="en-US" dirty="0"/>
              <a:t> </a:t>
            </a:r>
            <a:r>
              <a:rPr lang="en-US" dirty="0" err="1"/>
              <a:t>thừa</a:t>
            </a:r>
            <a:r>
              <a:rPr lang="en-US" dirty="0"/>
              <a:t> </a:t>
            </a:r>
            <a:r>
              <a:rPr lang="en-US" dirty="0" err="1"/>
              <a:t>lớp</a:t>
            </a:r>
            <a:r>
              <a:rPr lang="en-US" dirty="0"/>
              <a:t> cha </a:t>
            </a:r>
            <a:r>
              <a:rPr lang="en-US" dirty="0" err="1"/>
              <a:t>và</a:t>
            </a:r>
            <a:r>
              <a:rPr lang="en-US" dirty="0"/>
              <a:t> con)</a:t>
            </a:r>
            <a:endParaRPr lang="vi-VN" dirty="0" smtClean="0"/>
          </a:p>
        </p:txBody>
      </p:sp>
      <p:sp>
        <p:nvSpPr>
          <p:cNvPr id="4" name="Slide Number Placeholder 3"/>
          <p:cNvSpPr>
            <a:spLocks noGrp="1"/>
          </p:cNvSpPr>
          <p:nvPr>
            <p:ph type="sldNum" sz="quarter" idx="4294967295"/>
          </p:nvPr>
        </p:nvSpPr>
        <p:spPr>
          <a:xfrm>
            <a:off x="11442700" y="6356350"/>
            <a:ext cx="749300" cy="365125"/>
          </a:xfrm>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018064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Tính đa hình</a:t>
            </a:r>
            <a:endParaRPr lang="en-US" dirty="0"/>
          </a:p>
        </p:txBody>
      </p:sp>
      <p:sp>
        <p:nvSpPr>
          <p:cNvPr id="3" name="Content Placeholder 2"/>
          <p:cNvSpPr>
            <a:spLocks noGrp="1"/>
          </p:cNvSpPr>
          <p:nvPr>
            <p:ph idx="1"/>
          </p:nvPr>
        </p:nvSpPr>
        <p:spPr/>
        <p:txBody>
          <a:bodyPr>
            <a:normAutofit/>
          </a:bodyPr>
          <a:lstStyle/>
          <a:p>
            <a:r>
              <a:rPr lang="vi-VN" smtClean="0"/>
              <a:t>Kết nối trễ - Late Binding</a:t>
            </a:r>
          </a:p>
          <a:p>
            <a:pPr lvl="1"/>
            <a:r>
              <a:rPr lang="vi-VN" smtClean="0"/>
              <a:t>Là khả năng cho phép người lập trình gọi trước một phương thức của đối tượng, tuy chưa xác định đối tượng có phương thức muốn gọi hay không</a:t>
            </a:r>
            <a:endParaRPr lang="en-US" smtClean="0"/>
          </a:p>
          <a:p>
            <a:pPr lvl="1"/>
            <a:r>
              <a:rPr lang="en-US" smtClean="0"/>
              <a:t>K</a:t>
            </a:r>
            <a:r>
              <a:rPr lang="vi-VN" smtClean="0"/>
              <a:t>hi thực hiện, chương trình mới xác định được đối tượng và gọi phương thức tương ứng của đối tượng đó</a:t>
            </a:r>
            <a:endParaRPr lang="en-US" smtClean="0"/>
          </a:p>
          <a:p>
            <a:pPr lvl="1"/>
            <a:r>
              <a:rPr lang="vi-VN" smtClean="0"/>
              <a:t>Kết nối trễ giúp chương trình được uyển chuyển hơn, chỉ yêu cầu đối tượng cung cấp đúng phương thức cần thiết</a:t>
            </a:r>
            <a:endParaRPr lang="en-US" dirty="0"/>
          </a:p>
        </p:txBody>
      </p:sp>
      <p:sp>
        <p:nvSpPr>
          <p:cNvPr id="4" name="Slide Number Placeholder 3"/>
          <p:cNvSpPr>
            <a:spLocks noGrp="1"/>
          </p:cNvSpPr>
          <p:nvPr>
            <p:ph type="sldNum" sz="quarter" idx="4294967295"/>
          </p:nvPr>
        </p:nvSpPr>
        <p:spPr>
          <a:xfrm>
            <a:off x="11442700" y="6356350"/>
            <a:ext cx="749300" cy="365125"/>
          </a:xfrm>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294056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Tính đa hình</a:t>
            </a:r>
            <a:endParaRPr lang="en-US" dirty="0"/>
          </a:p>
        </p:txBody>
      </p:sp>
      <p:sp>
        <p:nvSpPr>
          <p:cNvPr id="3" name="Content Placeholder 2"/>
          <p:cNvSpPr>
            <a:spLocks noGrp="1"/>
          </p:cNvSpPr>
          <p:nvPr>
            <p:ph idx="1"/>
          </p:nvPr>
        </p:nvSpPr>
        <p:spPr/>
        <p:txBody>
          <a:bodyPr>
            <a:normAutofit fontScale="92500" lnSpcReduction="10000"/>
          </a:bodyPr>
          <a:lstStyle/>
          <a:p>
            <a:r>
              <a:rPr lang="vi-VN" dirty="0" smtClean="0"/>
              <a:t>Nạp chồng – Overloading</a:t>
            </a:r>
            <a:r>
              <a:rPr lang="en-US" dirty="0" smtClean="0"/>
              <a:t> (</a:t>
            </a:r>
            <a:r>
              <a:rPr lang="en-US" dirty="0" err="1" smtClean="0"/>
              <a:t>trong</a:t>
            </a:r>
            <a:r>
              <a:rPr lang="en-US" dirty="0" smtClean="0"/>
              <a:t> </a:t>
            </a:r>
            <a:r>
              <a:rPr lang="en-US" dirty="0" err="1" smtClean="0"/>
              <a:t>cùng</a:t>
            </a:r>
            <a:r>
              <a:rPr lang="en-US" dirty="0" smtClean="0"/>
              <a:t> 1 </a:t>
            </a:r>
            <a:r>
              <a:rPr lang="en-US" dirty="0" err="1" smtClean="0"/>
              <a:t>lớp</a:t>
            </a:r>
            <a:r>
              <a:rPr lang="en-US" dirty="0" smtClean="0"/>
              <a:t>)</a:t>
            </a:r>
          </a:p>
          <a:p>
            <a:pPr lvl="1"/>
            <a:r>
              <a:rPr lang="en-US" dirty="0" smtClean="0"/>
              <a:t>L</a:t>
            </a:r>
            <a:r>
              <a:rPr lang="vi-VN" dirty="0" smtClean="0"/>
              <a:t>à khả năng cho phép một lớp có nhiều thuộc tính, phương thức cùng tên nhưng với các tham số khác nhau về loại cũng như về số lượng</a:t>
            </a:r>
            <a:endParaRPr lang="en-US" dirty="0" smtClean="0"/>
          </a:p>
          <a:p>
            <a:pPr lvl="1"/>
            <a:r>
              <a:rPr lang="vi-VN" dirty="0" smtClean="0"/>
              <a:t>Khi được gọi, dựa vào tham số truyền vào, phương thức tương ứng sẽ được thực hiện</a:t>
            </a:r>
          </a:p>
          <a:p>
            <a:r>
              <a:rPr lang="vi-VN" dirty="0" smtClean="0"/>
              <a:t>Ghi chồng – Overriding</a:t>
            </a:r>
            <a:r>
              <a:rPr lang="en-US" dirty="0" smtClean="0"/>
              <a:t> (</a:t>
            </a:r>
            <a:r>
              <a:rPr lang="en-US" dirty="0" err="1" smtClean="0"/>
              <a:t>trong</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lớp</a:t>
            </a:r>
            <a:r>
              <a:rPr lang="en-US" dirty="0" smtClean="0"/>
              <a:t> cha </a:t>
            </a:r>
            <a:r>
              <a:rPr lang="en-US" dirty="0" err="1" smtClean="0"/>
              <a:t>và</a:t>
            </a:r>
            <a:r>
              <a:rPr lang="en-US" dirty="0" smtClean="0"/>
              <a:t> con)</a:t>
            </a:r>
            <a:endParaRPr lang="vi-VN" dirty="0" smtClean="0"/>
          </a:p>
          <a:p>
            <a:pPr lvl="1"/>
            <a:r>
              <a:rPr lang="vi-VN" dirty="0" smtClean="0"/>
              <a:t>Hình thức này áp dụng cho lớp </a:t>
            </a:r>
            <a:r>
              <a:rPr lang="en-US" dirty="0" smtClean="0"/>
              <a:t>c</a:t>
            </a:r>
            <a:r>
              <a:rPr lang="vi-VN" dirty="0" smtClean="0"/>
              <a:t>on đối với lớp </a:t>
            </a:r>
            <a:r>
              <a:rPr lang="en-US" dirty="0" smtClean="0"/>
              <a:t>c</a:t>
            </a:r>
            <a:r>
              <a:rPr lang="vi-VN" dirty="0" smtClean="0"/>
              <a:t>ha</a:t>
            </a:r>
            <a:r>
              <a:rPr lang="en-US" dirty="0" smtClean="0"/>
              <a:t> </a:t>
            </a:r>
          </a:p>
          <a:p>
            <a:pPr lvl="1"/>
            <a:r>
              <a:rPr lang="vi-VN" dirty="0" smtClean="0"/>
              <a:t>Lớp </a:t>
            </a:r>
            <a:r>
              <a:rPr lang="en-US" dirty="0" smtClean="0"/>
              <a:t>c</a:t>
            </a:r>
            <a:r>
              <a:rPr lang="vi-VN" dirty="0" smtClean="0"/>
              <a:t>on được phép có một phương thức cùng tên, cùng số tham số có kiểu dữ liệu như phương thức của lớp </a:t>
            </a:r>
            <a:r>
              <a:rPr lang="en-US" dirty="0" smtClean="0"/>
              <a:t>c</a:t>
            </a:r>
            <a:r>
              <a:rPr lang="vi-VN" dirty="0" smtClean="0"/>
              <a:t>ha hoặc những lớp trước đó nữa (lớp phát sinh ra lớp </a:t>
            </a:r>
            <a:r>
              <a:rPr lang="en-US" dirty="0" smtClean="0"/>
              <a:t>c</a:t>
            </a:r>
            <a:r>
              <a:rPr lang="vi-VN" dirty="0" smtClean="0"/>
              <a:t>ha…) với cài đặt khác đi</a:t>
            </a:r>
            <a:endParaRPr lang="en-US" dirty="0" smtClean="0"/>
          </a:p>
          <a:p>
            <a:pPr lvl="1"/>
            <a:r>
              <a:rPr lang="vi-VN" dirty="0" smtClean="0"/>
              <a:t>Lúc thực thi, nếu lớp </a:t>
            </a:r>
            <a:r>
              <a:rPr lang="en-US" dirty="0" smtClean="0"/>
              <a:t>c</a:t>
            </a:r>
            <a:r>
              <a:rPr lang="vi-VN" dirty="0" smtClean="0"/>
              <a:t>on không có phương thức riêng, phương thức của lớp </a:t>
            </a:r>
            <a:r>
              <a:rPr lang="en-US" dirty="0" smtClean="0"/>
              <a:t>c</a:t>
            </a:r>
            <a:r>
              <a:rPr lang="vi-VN" dirty="0" smtClean="0"/>
              <a:t>ha sẽ được gọi, ngược lại nếu có, phương thức của lớp </a:t>
            </a:r>
            <a:r>
              <a:rPr lang="en-US" dirty="0" smtClean="0"/>
              <a:t>c</a:t>
            </a:r>
            <a:r>
              <a:rPr lang="vi-VN" dirty="0" smtClean="0"/>
              <a:t>on được gọi</a:t>
            </a:r>
          </a:p>
        </p:txBody>
      </p:sp>
      <p:sp>
        <p:nvSpPr>
          <p:cNvPr id="4" name="Slide Number Placeholder 3"/>
          <p:cNvSpPr>
            <a:spLocks noGrp="1"/>
          </p:cNvSpPr>
          <p:nvPr>
            <p:ph type="sldNum" sz="quarter" idx="4294967295"/>
          </p:nvPr>
        </p:nvSpPr>
        <p:spPr>
          <a:xfrm>
            <a:off x="11442700" y="6356350"/>
            <a:ext cx="749300" cy="365125"/>
          </a:xfrm>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885895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 So sánh classes và structures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2734913"/>
              </p:ext>
            </p:extLst>
          </p:nvPr>
        </p:nvGraphicFramePr>
        <p:xfrm>
          <a:off x="685799" y="1564359"/>
          <a:ext cx="11506201" cy="5231296"/>
        </p:xfrm>
        <a:graphic>
          <a:graphicData uri="http://schemas.openxmlformats.org/drawingml/2006/table">
            <a:tbl>
              <a:tblPr firstRow="1" firstCol="1" bandRow="1">
                <a:tableStyleId>{5C22544A-7EE6-4342-B048-85BDC9FD1C3A}</a:tableStyleId>
              </a:tblPr>
              <a:tblGrid>
                <a:gridCol w="1873437"/>
                <a:gridCol w="4908872"/>
                <a:gridCol w="4723892"/>
              </a:tblGrid>
              <a:tr h="384254">
                <a:tc>
                  <a:txBody>
                    <a:bodyPr/>
                    <a:lstStyle/>
                    <a:p>
                      <a:pPr marL="0" marR="0">
                        <a:spcBef>
                          <a:spcPts val="0"/>
                        </a:spcBef>
                        <a:spcAft>
                          <a:spcPts val="0"/>
                        </a:spcAft>
                      </a:pPr>
                      <a:r>
                        <a:rPr lang="en-US" sz="2400" dirty="0">
                          <a:effectLst/>
                          <a:latin typeface="Arial" pitchFamily="34" charset="0"/>
                          <a:cs typeface="Arial" pitchFamily="34" charset="0"/>
                        </a:rPr>
                        <a:t> </a:t>
                      </a:r>
                      <a:endParaRPr lang="en-US" sz="2400" dirty="0">
                        <a:effectLst/>
                        <a:latin typeface="Arial" pitchFamily="34" charset="0"/>
                        <a:ea typeface="Times New Roman" panose="02020603050405020304" pitchFamily="18" charset="0"/>
                        <a:cs typeface="Arial" pitchFamily="34" charset="0"/>
                      </a:endParaRPr>
                    </a:p>
                  </a:txBody>
                  <a:tcPr marL="68580" marR="68580" marT="0" marB="0" anchor="ctr"/>
                </a:tc>
                <a:tc>
                  <a:txBody>
                    <a:bodyPr/>
                    <a:lstStyle/>
                    <a:p>
                      <a:pPr marL="0" marR="0">
                        <a:spcBef>
                          <a:spcPts val="0"/>
                        </a:spcBef>
                        <a:spcAft>
                          <a:spcPts val="0"/>
                        </a:spcAft>
                      </a:pPr>
                      <a:r>
                        <a:rPr lang="en-US" sz="2400">
                          <a:effectLst/>
                          <a:latin typeface="Arial" pitchFamily="34" charset="0"/>
                          <a:cs typeface="Arial" pitchFamily="34" charset="0"/>
                        </a:rPr>
                        <a:t>Structures (cấu trúc)</a:t>
                      </a:r>
                      <a:endParaRPr lang="en-US" sz="2400">
                        <a:effectLst/>
                        <a:latin typeface="Arial" pitchFamily="34" charset="0"/>
                        <a:ea typeface="Times New Roman" panose="02020603050405020304" pitchFamily="18" charset="0"/>
                        <a:cs typeface="Arial" pitchFamily="34" charset="0"/>
                      </a:endParaRPr>
                    </a:p>
                  </a:txBody>
                  <a:tcPr marL="68580" marR="68580" marT="0" marB="0" anchor="ctr"/>
                </a:tc>
                <a:tc>
                  <a:txBody>
                    <a:bodyPr/>
                    <a:lstStyle/>
                    <a:p>
                      <a:pPr marL="0" marR="0">
                        <a:spcBef>
                          <a:spcPts val="0"/>
                        </a:spcBef>
                        <a:spcAft>
                          <a:spcPts val="0"/>
                        </a:spcAft>
                      </a:pPr>
                      <a:r>
                        <a:rPr lang="en-US" sz="2400">
                          <a:effectLst/>
                          <a:latin typeface="Arial" pitchFamily="34" charset="0"/>
                          <a:cs typeface="Arial" pitchFamily="34" charset="0"/>
                        </a:rPr>
                        <a:t>Classes (lớp)</a:t>
                      </a:r>
                      <a:endParaRPr lang="en-US" sz="2400">
                        <a:effectLst/>
                        <a:latin typeface="Arial" pitchFamily="34" charset="0"/>
                        <a:ea typeface="Times New Roman" panose="02020603050405020304" pitchFamily="18" charset="0"/>
                        <a:cs typeface="Arial" pitchFamily="34" charset="0"/>
                      </a:endParaRPr>
                    </a:p>
                  </a:txBody>
                  <a:tcPr marL="68580" marR="68580" marT="0" marB="0" anchor="ctr"/>
                </a:tc>
              </a:tr>
              <a:tr h="988942">
                <a:tc>
                  <a:txBody>
                    <a:bodyPr/>
                    <a:lstStyle/>
                    <a:p>
                      <a:pPr marL="0" marR="0">
                        <a:spcBef>
                          <a:spcPts val="0"/>
                        </a:spcBef>
                        <a:spcAft>
                          <a:spcPts val="0"/>
                        </a:spcAft>
                      </a:pPr>
                      <a:r>
                        <a:rPr lang="en-US" sz="2400" dirty="0" err="1">
                          <a:effectLst/>
                          <a:latin typeface="Arial" pitchFamily="34" charset="0"/>
                          <a:cs typeface="Arial" pitchFamily="34" charset="0"/>
                        </a:rPr>
                        <a:t>Khái</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niệm</a:t>
                      </a:r>
                      <a:endParaRPr lang="en-US" sz="2400" dirty="0">
                        <a:effectLst/>
                        <a:latin typeface="Arial" pitchFamily="34" charset="0"/>
                        <a:ea typeface="Times New Roman" panose="02020603050405020304" pitchFamily="18" charset="0"/>
                        <a:cs typeface="Arial" pitchFamily="34" charset="0"/>
                      </a:endParaRPr>
                    </a:p>
                  </a:txBody>
                  <a:tcPr marL="68580" marR="68580" marT="0" marB="0" anchor="ctr"/>
                </a:tc>
                <a:tc>
                  <a:txBody>
                    <a:bodyPr/>
                    <a:lstStyle/>
                    <a:p>
                      <a:pPr marL="0" marR="0">
                        <a:spcBef>
                          <a:spcPts val="0"/>
                        </a:spcBef>
                        <a:spcAft>
                          <a:spcPts val="0"/>
                        </a:spcAft>
                      </a:pPr>
                      <a:r>
                        <a:rPr lang="en-US" sz="2400" dirty="0" err="1">
                          <a:effectLst/>
                          <a:latin typeface="Arial" pitchFamily="34" charset="0"/>
                          <a:cs typeface="Arial" pitchFamily="34" charset="0"/>
                        </a:rPr>
                        <a:t>Mô</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tả</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dữ</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liệu</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theo</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hướng</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lập</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trình</a:t>
                      </a:r>
                      <a:r>
                        <a:rPr lang="en-US" sz="2400" dirty="0" smtClean="0">
                          <a:effectLst/>
                          <a:latin typeface="Arial" pitchFamily="34" charset="0"/>
                          <a:cs typeface="Arial" pitchFamily="34" charset="0"/>
                        </a:rPr>
                        <a:t> </a:t>
                      </a:r>
                      <a:r>
                        <a:rPr lang="en-US" sz="2400" dirty="0" err="1">
                          <a:effectLst/>
                          <a:latin typeface="Arial" pitchFamily="34" charset="0"/>
                          <a:cs typeface="Arial" pitchFamily="34" charset="0"/>
                        </a:rPr>
                        <a:t>cấu</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trúc</a:t>
                      </a:r>
                      <a:endParaRPr lang="en-US" sz="2400" dirty="0">
                        <a:effectLst/>
                        <a:latin typeface="Arial" pitchFamily="34" charset="0"/>
                        <a:cs typeface="Arial" pitchFamily="34" charset="0"/>
                      </a:endParaRPr>
                    </a:p>
                  </a:txBody>
                  <a:tcPr marL="68580" marR="68580" marT="0" marB="0" anchor="ctr"/>
                </a:tc>
                <a:tc>
                  <a:txBody>
                    <a:bodyPr/>
                    <a:lstStyle/>
                    <a:p>
                      <a:pPr marL="0" marR="0">
                        <a:spcBef>
                          <a:spcPts val="0"/>
                        </a:spcBef>
                        <a:spcAft>
                          <a:spcPts val="0"/>
                        </a:spcAft>
                      </a:pPr>
                      <a:r>
                        <a:rPr lang="en-US" sz="2400" dirty="0" err="1">
                          <a:effectLst/>
                          <a:latin typeface="Arial" pitchFamily="34" charset="0"/>
                          <a:cs typeface="Arial" pitchFamily="34" charset="0"/>
                        </a:rPr>
                        <a:t>Mô</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tả</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dữ</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liệu</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và</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hành</a:t>
                      </a:r>
                      <a:r>
                        <a:rPr lang="en-US" sz="2400" dirty="0">
                          <a:effectLst/>
                          <a:latin typeface="Arial" pitchFamily="34" charset="0"/>
                          <a:cs typeface="Arial" pitchFamily="34" charset="0"/>
                        </a:rPr>
                        <a:t> vi </a:t>
                      </a:r>
                      <a:r>
                        <a:rPr lang="en-US" sz="2400" dirty="0" err="1">
                          <a:effectLst/>
                          <a:latin typeface="Arial" pitchFamily="34" charset="0"/>
                          <a:cs typeface="Arial" pitchFamily="34" charset="0"/>
                        </a:rPr>
                        <a:t>của</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đối</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tượng</a:t>
                      </a:r>
                      <a:r>
                        <a:rPr lang="en-US" sz="2400" dirty="0" smtClean="0">
                          <a:effectLst/>
                          <a:latin typeface="Arial" pitchFamily="34" charset="0"/>
                          <a:cs typeface="Arial" pitchFamily="34" charset="0"/>
                        </a:rPr>
                        <a:t> </a:t>
                      </a:r>
                      <a:r>
                        <a:rPr lang="en-US" sz="2400" dirty="0" err="1">
                          <a:effectLst/>
                          <a:latin typeface="Arial" pitchFamily="34" charset="0"/>
                          <a:cs typeface="Arial" pitchFamily="34" charset="0"/>
                        </a:rPr>
                        <a:t>theo</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hướng</a:t>
                      </a:r>
                      <a:r>
                        <a:rPr lang="en-US" sz="2400" dirty="0">
                          <a:effectLst/>
                          <a:latin typeface="Arial" pitchFamily="34" charset="0"/>
                          <a:cs typeface="Arial" pitchFamily="34" charset="0"/>
                        </a:rPr>
                        <a:t> </a:t>
                      </a:r>
                      <a:r>
                        <a:rPr lang="en-US" sz="2400" dirty="0" smtClean="0">
                          <a:effectLst/>
                          <a:latin typeface="Arial" pitchFamily="34" charset="0"/>
                          <a:cs typeface="Arial" pitchFamily="34" charset="0"/>
                        </a:rPr>
                        <a:t>OOP</a:t>
                      </a:r>
                      <a:endParaRPr lang="en-US" sz="2400" dirty="0">
                        <a:effectLst/>
                        <a:latin typeface="Arial" pitchFamily="34" charset="0"/>
                        <a:cs typeface="Arial" pitchFamily="34" charset="0"/>
                      </a:endParaRPr>
                    </a:p>
                  </a:txBody>
                  <a:tcPr marL="68580" marR="68580" marT="0" marB="0" anchor="ctr"/>
                </a:tc>
              </a:tr>
              <a:tr h="1572100">
                <a:tc>
                  <a:txBody>
                    <a:bodyPr/>
                    <a:lstStyle/>
                    <a:p>
                      <a:pPr marL="0" marR="0">
                        <a:spcBef>
                          <a:spcPts val="0"/>
                        </a:spcBef>
                        <a:spcAft>
                          <a:spcPts val="0"/>
                        </a:spcAft>
                      </a:pPr>
                      <a:r>
                        <a:rPr lang="en-US" sz="2400" dirty="0" err="1">
                          <a:effectLst/>
                          <a:latin typeface="Arial" pitchFamily="34" charset="0"/>
                          <a:cs typeface="Arial" pitchFamily="34" charset="0"/>
                        </a:rPr>
                        <a:t>Mục</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đích</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và</a:t>
                      </a:r>
                      <a:r>
                        <a:rPr lang="en-US" sz="2400" dirty="0">
                          <a:effectLst/>
                          <a:latin typeface="Arial" pitchFamily="34" charset="0"/>
                          <a:cs typeface="Arial" pitchFamily="34" charset="0"/>
                        </a:rPr>
                        <a:t> </a:t>
                      </a:r>
                    </a:p>
                    <a:p>
                      <a:pPr marL="0" marR="0">
                        <a:spcBef>
                          <a:spcPts val="0"/>
                        </a:spcBef>
                        <a:spcAft>
                          <a:spcPts val="0"/>
                        </a:spcAft>
                      </a:pPr>
                      <a:r>
                        <a:rPr lang="en-US" sz="2400" dirty="0" err="1">
                          <a:effectLst/>
                          <a:latin typeface="Arial" pitchFamily="34" charset="0"/>
                          <a:cs typeface="Arial" pitchFamily="34" charset="0"/>
                        </a:rPr>
                        <a:t>chức</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năng</a:t>
                      </a:r>
                      <a:endParaRPr lang="en-US" sz="2400" dirty="0">
                        <a:effectLst/>
                        <a:latin typeface="Arial" pitchFamily="34" charset="0"/>
                        <a:cs typeface="Arial" pitchFamily="34" charset="0"/>
                      </a:endParaRPr>
                    </a:p>
                    <a:p>
                      <a:pPr marL="0" marR="0">
                        <a:spcBef>
                          <a:spcPts val="0"/>
                        </a:spcBef>
                        <a:spcAft>
                          <a:spcPts val="0"/>
                        </a:spcAft>
                      </a:pPr>
                      <a:r>
                        <a:rPr lang="en-US" sz="2400" dirty="0">
                          <a:effectLst/>
                          <a:latin typeface="Arial" pitchFamily="34" charset="0"/>
                          <a:cs typeface="Arial" pitchFamily="34" charset="0"/>
                        </a:rPr>
                        <a:t> </a:t>
                      </a:r>
                      <a:endParaRPr lang="en-US" sz="2400" dirty="0">
                        <a:effectLst/>
                        <a:latin typeface="Arial" pitchFamily="34" charset="0"/>
                        <a:ea typeface="Times New Roman" panose="02020603050405020304" pitchFamily="18" charset="0"/>
                        <a:cs typeface="Arial" pitchFamily="34" charset="0"/>
                      </a:endParaRPr>
                    </a:p>
                  </a:txBody>
                  <a:tcPr marL="68580" marR="68580" marT="0" marB="0" anchor="ctr"/>
                </a:tc>
                <a:tc>
                  <a:txBody>
                    <a:bodyPr/>
                    <a:lstStyle/>
                    <a:p>
                      <a:pPr marL="0" marR="0">
                        <a:spcBef>
                          <a:spcPts val="0"/>
                        </a:spcBef>
                        <a:spcAft>
                          <a:spcPts val="0"/>
                        </a:spcAft>
                      </a:pPr>
                      <a:r>
                        <a:rPr lang="en-US" sz="2400" smtClean="0">
                          <a:effectLst/>
                          <a:latin typeface="Arial" pitchFamily="34" charset="0"/>
                          <a:cs typeface="Arial" pitchFamily="34" charset="0"/>
                        </a:rPr>
                        <a:t>• Nhóm </a:t>
                      </a:r>
                      <a:r>
                        <a:rPr lang="en-US" sz="2400" dirty="0" err="1">
                          <a:effectLst/>
                          <a:latin typeface="Arial" pitchFamily="34" charset="0"/>
                          <a:cs typeface="Arial" pitchFamily="34" charset="0"/>
                        </a:rPr>
                        <a:t>các</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dữ</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liệu</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có</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liên</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quan</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thành</a:t>
                      </a:r>
                      <a:r>
                        <a:rPr lang="en-US" sz="2400" dirty="0" smtClean="0">
                          <a:effectLst/>
                          <a:latin typeface="Arial" pitchFamily="34" charset="0"/>
                          <a:cs typeface="Arial" pitchFamily="34" charset="0"/>
                        </a:rPr>
                        <a:t> </a:t>
                      </a:r>
                      <a:r>
                        <a:rPr lang="en-US" sz="2400" dirty="0" err="1">
                          <a:effectLst/>
                          <a:latin typeface="Arial" pitchFamily="34" charset="0"/>
                          <a:cs typeface="Arial" pitchFamily="34" charset="0"/>
                        </a:rPr>
                        <a:t>một</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đơn</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vị</a:t>
                      </a:r>
                      <a:r>
                        <a:rPr lang="en-US" sz="2400" dirty="0">
                          <a:effectLst/>
                          <a:latin typeface="Arial" pitchFamily="34" charset="0"/>
                          <a:cs typeface="Arial" pitchFamily="34" charset="0"/>
                        </a:rPr>
                        <a:t> </a:t>
                      </a:r>
                      <a:r>
                        <a:rPr lang="en-US" sz="2400" err="1">
                          <a:effectLst/>
                          <a:latin typeface="Arial" pitchFamily="34" charset="0"/>
                          <a:cs typeface="Arial" pitchFamily="34" charset="0"/>
                        </a:rPr>
                        <a:t>thống</a:t>
                      </a:r>
                      <a:r>
                        <a:rPr lang="en-US" sz="2400">
                          <a:effectLst/>
                          <a:latin typeface="Arial" pitchFamily="34" charset="0"/>
                          <a:cs typeface="Arial" pitchFamily="34" charset="0"/>
                        </a:rPr>
                        <a:t> </a:t>
                      </a:r>
                      <a:r>
                        <a:rPr lang="en-US" sz="2400" smtClean="0">
                          <a:effectLst/>
                          <a:latin typeface="Arial" pitchFamily="34" charset="0"/>
                          <a:cs typeface="Arial" pitchFamily="34" charset="0"/>
                        </a:rPr>
                        <a:t>nhất</a:t>
                      </a:r>
                    </a:p>
                    <a:p>
                      <a:pPr marL="0" marR="0">
                        <a:spcBef>
                          <a:spcPts val="0"/>
                        </a:spcBef>
                        <a:spcAft>
                          <a:spcPts val="0"/>
                        </a:spcAft>
                      </a:pPr>
                      <a:r>
                        <a:rPr lang="en-US" sz="2400" smtClean="0">
                          <a:effectLst/>
                          <a:latin typeface="Arial" pitchFamily="34" charset="0"/>
                          <a:cs typeface="Arial" pitchFamily="34" charset="0"/>
                        </a:rPr>
                        <a:t>• Có </a:t>
                      </a:r>
                      <a:r>
                        <a:rPr lang="en-US" sz="2400" dirty="0" err="1" smtClean="0">
                          <a:effectLst/>
                          <a:latin typeface="Arial" pitchFamily="34" charset="0"/>
                          <a:cs typeface="Arial" pitchFamily="34" charset="0"/>
                        </a:rPr>
                        <a:t>thể</a:t>
                      </a:r>
                      <a:r>
                        <a:rPr lang="en-US" sz="2400" dirty="0" smtClean="0">
                          <a:effectLst/>
                          <a:latin typeface="Arial" pitchFamily="34" charset="0"/>
                          <a:cs typeface="Arial" pitchFamily="34" charset="0"/>
                        </a:rPr>
                        <a:t> </a:t>
                      </a:r>
                      <a:r>
                        <a:rPr lang="en-US" sz="2400" dirty="0" err="1">
                          <a:effectLst/>
                          <a:latin typeface="Arial" pitchFamily="34" charset="0"/>
                          <a:cs typeface="Arial" pitchFamily="34" charset="0"/>
                        </a:rPr>
                        <a:t>gắn</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hàm</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đi</a:t>
                      </a:r>
                      <a:r>
                        <a:rPr lang="en-US" sz="2400" dirty="0">
                          <a:effectLst/>
                          <a:latin typeface="Arial" pitchFamily="34" charset="0"/>
                          <a:cs typeface="Arial" pitchFamily="34" charset="0"/>
                        </a:rPr>
                        <a:t> </a:t>
                      </a:r>
                      <a:r>
                        <a:rPr lang="en-US" sz="2400" err="1">
                          <a:effectLst/>
                          <a:latin typeface="Arial" pitchFamily="34" charset="0"/>
                          <a:cs typeface="Arial" pitchFamily="34" charset="0"/>
                        </a:rPr>
                        <a:t>kèm</a:t>
                      </a:r>
                      <a:r>
                        <a:rPr lang="en-US" sz="2400">
                          <a:effectLst/>
                          <a:latin typeface="Arial" pitchFamily="34" charset="0"/>
                          <a:cs typeface="Arial" pitchFamily="34" charset="0"/>
                        </a:rPr>
                        <a:t> </a:t>
                      </a:r>
                      <a:r>
                        <a:rPr lang="en-US" sz="2400" smtClean="0">
                          <a:effectLst/>
                          <a:latin typeface="Arial" pitchFamily="34" charset="0"/>
                          <a:cs typeface="Arial" pitchFamily="34" charset="0"/>
                        </a:rPr>
                        <a:t>trong cấu </a:t>
                      </a:r>
                      <a:r>
                        <a:rPr lang="en-US" sz="2400" dirty="0" err="1">
                          <a:effectLst/>
                          <a:latin typeface="Arial" pitchFamily="34" charset="0"/>
                          <a:cs typeface="Arial" pitchFamily="34" charset="0"/>
                        </a:rPr>
                        <a:t>trúc</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để</a:t>
                      </a:r>
                      <a:r>
                        <a:rPr lang="en-US" sz="2400" dirty="0" smtClean="0">
                          <a:effectLst/>
                          <a:latin typeface="Arial" pitchFamily="34" charset="0"/>
                          <a:cs typeface="Arial" pitchFamily="34" charset="0"/>
                        </a:rPr>
                        <a:t> </a:t>
                      </a:r>
                      <a:r>
                        <a:rPr lang="en-US" sz="2400" dirty="0" err="1">
                          <a:effectLst/>
                          <a:latin typeface="Arial" pitchFamily="34" charset="0"/>
                          <a:cs typeface="Arial" pitchFamily="34" charset="0"/>
                        </a:rPr>
                        <a:t>xử</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lý</a:t>
                      </a:r>
                      <a:r>
                        <a:rPr lang="en-US" sz="2400" dirty="0">
                          <a:effectLst/>
                          <a:latin typeface="Arial" pitchFamily="34" charset="0"/>
                          <a:cs typeface="Arial" pitchFamily="34" charset="0"/>
                        </a:rPr>
                        <a:t> </a:t>
                      </a:r>
                      <a:r>
                        <a:rPr lang="en-US" sz="2400" err="1">
                          <a:effectLst/>
                          <a:latin typeface="Arial" pitchFamily="34" charset="0"/>
                          <a:cs typeface="Arial" pitchFamily="34" charset="0"/>
                        </a:rPr>
                        <a:t>dữ</a:t>
                      </a:r>
                      <a:r>
                        <a:rPr lang="en-US" sz="2400">
                          <a:effectLst/>
                          <a:latin typeface="Arial" pitchFamily="34" charset="0"/>
                          <a:cs typeface="Arial" pitchFamily="34" charset="0"/>
                        </a:rPr>
                        <a:t> </a:t>
                      </a:r>
                      <a:r>
                        <a:rPr lang="en-US" sz="2400" smtClean="0">
                          <a:effectLst/>
                          <a:latin typeface="Arial" pitchFamily="34" charset="0"/>
                          <a:cs typeface="Arial" pitchFamily="34" charset="0"/>
                        </a:rPr>
                        <a:t>liệu</a:t>
                      </a:r>
                      <a:endParaRPr lang="en-US" sz="2400" dirty="0">
                        <a:effectLst/>
                        <a:latin typeface="Arial" pitchFamily="34" charset="0"/>
                        <a:cs typeface="Arial" pitchFamily="34" charset="0"/>
                      </a:endParaRPr>
                    </a:p>
                  </a:txBody>
                  <a:tcPr marL="68580" marR="68580" marT="0" marB="0" anchor="ctr"/>
                </a:tc>
                <a:tc>
                  <a:txBody>
                    <a:bodyPr/>
                    <a:lstStyle/>
                    <a:p>
                      <a:pPr marL="0" marR="0">
                        <a:spcBef>
                          <a:spcPts val="0"/>
                        </a:spcBef>
                        <a:spcAft>
                          <a:spcPts val="0"/>
                        </a:spcAft>
                      </a:pPr>
                      <a:r>
                        <a:rPr lang="en-US" sz="2400" smtClean="0">
                          <a:effectLst/>
                          <a:latin typeface="Arial" pitchFamily="34" charset="0"/>
                          <a:cs typeface="Arial" pitchFamily="34" charset="0"/>
                        </a:rPr>
                        <a:t>• Nhóm </a:t>
                      </a:r>
                      <a:r>
                        <a:rPr lang="en-US" sz="2400" dirty="0" err="1">
                          <a:effectLst/>
                          <a:latin typeface="Arial" pitchFamily="34" charset="0"/>
                          <a:cs typeface="Arial" pitchFamily="34" charset="0"/>
                        </a:rPr>
                        <a:t>các</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dữ</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liệu</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có</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liên</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quan</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thành</a:t>
                      </a:r>
                      <a:r>
                        <a:rPr lang="en-US" sz="2400" dirty="0" smtClean="0">
                          <a:effectLst/>
                          <a:latin typeface="Arial" pitchFamily="34" charset="0"/>
                          <a:cs typeface="Arial" pitchFamily="34" charset="0"/>
                        </a:rPr>
                        <a:t> </a:t>
                      </a:r>
                      <a:r>
                        <a:rPr lang="en-US" sz="2400" dirty="0" err="1">
                          <a:effectLst/>
                          <a:latin typeface="Arial" pitchFamily="34" charset="0"/>
                          <a:cs typeface="Arial" pitchFamily="34" charset="0"/>
                        </a:rPr>
                        <a:t>một</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lớp</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có</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phương</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thức</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để</a:t>
                      </a:r>
                      <a:r>
                        <a:rPr lang="en-US" sz="2400" dirty="0" smtClean="0">
                          <a:effectLst/>
                          <a:latin typeface="Arial" pitchFamily="34" charset="0"/>
                          <a:cs typeface="Arial" pitchFamily="34" charset="0"/>
                        </a:rPr>
                        <a:t> </a:t>
                      </a:r>
                      <a:r>
                        <a:rPr lang="en-US" sz="2400" dirty="0" err="1">
                          <a:effectLst/>
                          <a:latin typeface="Arial" pitchFamily="34" charset="0"/>
                          <a:cs typeface="Arial" pitchFamily="34" charset="0"/>
                        </a:rPr>
                        <a:t>thực</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hiện</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hành</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của</a:t>
                      </a:r>
                      <a:r>
                        <a:rPr lang="en-US" sz="2400" dirty="0">
                          <a:effectLst/>
                          <a:latin typeface="Arial" pitchFamily="34" charset="0"/>
                          <a:cs typeface="Arial" pitchFamily="34" charset="0"/>
                        </a:rPr>
                        <a:t> </a:t>
                      </a:r>
                      <a:r>
                        <a:rPr lang="en-US" sz="2400" err="1">
                          <a:effectLst/>
                          <a:latin typeface="Arial" pitchFamily="34" charset="0"/>
                          <a:cs typeface="Arial" pitchFamily="34" charset="0"/>
                        </a:rPr>
                        <a:t>đối</a:t>
                      </a:r>
                      <a:r>
                        <a:rPr lang="en-US" sz="2400">
                          <a:effectLst/>
                          <a:latin typeface="Arial" pitchFamily="34" charset="0"/>
                          <a:cs typeface="Arial" pitchFamily="34" charset="0"/>
                        </a:rPr>
                        <a:t> </a:t>
                      </a:r>
                      <a:r>
                        <a:rPr lang="en-US" sz="2400" smtClean="0">
                          <a:effectLst/>
                          <a:latin typeface="Arial" pitchFamily="34" charset="0"/>
                          <a:cs typeface="Arial" pitchFamily="34" charset="0"/>
                        </a:rPr>
                        <a:t>tượng</a:t>
                      </a:r>
                    </a:p>
                    <a:p>
                      <a:pPr marL="0" marR="0">
                        <a:spcBef>
                          <a:spcPts val="0"/>
                        </a:spcBef>
                        <a:spcAft>
                          <a:spcPts val="0"/>
                        </a:spcAft>
                      </a:pPr>
                      <a:endParaRPr lang="en-US" sz="2400" dirty="0">
                        <a:effectLst/>
                        <a:latin typeface="Arial" pitchFamily="34" charset="0"/>
                        <a:cs typeface="Arial" pitchFamily="34" charset="0"/>
                      </a:endParaRPr>
                    </a:p>
                  </a:txBody>
                  <a:tcPr marL="68580" marR="68580" marT="0" marB="0" anchor="ctr"/>
                </a:tc>
              </a:tr>
              <a:tr h="2286000">
                <a:tc>
                  <a:txBody>
                    <a:bodyPr/>
                    <a:lstStyle/>
                    <a:p>
                      <a:pPr marL="0" marR="0">
                        <a:spcBef>
                          <a:spcPts val="0"/>
                        </a:spcBef>
                        <a:spcAft>
                          <a:spcPts val="0"/>
                        </a:spcAft>
                      </a:pPr>
                      <a:r>
                        <a:rPr lang="en-US" sz="2400">
                          <a:effectLst/>
                          <a:latin typeface="Arial" pitchFamily="34" charset="0"/>
                          <a:cs typeface="Arial" pitchFamily="34" charset="0"/>
                        </a:rPr>
                        <a:t>Ưu </a:t>
                      </a:r>
                      <a:r>
                        <a:rPr lang="en-US" sz="2400" smtClean="0">
                          <a:effectLst/>
                          <a:latin typeface="Arial" pitchFamily="34" charset="0"/>
                          <a:cs typeface="Arial" pitchFamily="34" charset="0"/>
                        </a:rPr>
                        <a:t>và </a:t>
                      </a:r>
                      <a:endParaRPr lang="en-US" sz="2400">
                        <a:effectLst/>
                        <a:latin typeface="Arial" pitchFamily="34" charset="0"/>
                        <a:cs typeface="Arial" pitchFamily="34" charset="0"/>
                      </a:endParaRPr>
                    </a:p>
                    <a:p>
                      <a:pPr marL="0" marR="0">
                        <a:spcBef>
                          <a:spcPts val="0"/>
                        </a:spcBef>
                        <a:spcAft>
                          <a:spcPts val="0"/>
                        </a:spcAft>
                      </a:pPr>
                      <a:r>
                        <a:rPr lang="en-US" sz="2400" smtClean="0">
                          <a:effectLst/>
                          <a:latin typeface="Arial" pitchFamily="34" charset="0"/>
                          <a:cs typeface="Arial" pitchFamily="34" charset="0"/>
                        </a:rPr>
                        <a:t>Khuyết</a:t>
                      </a:r>
                      <a:r>
                        <a:rPr lang="en-US" sz="2400">
                          <a:effectLst/>
                          <a:latin typeface="Arial" pitchFamily="34" charset="0"/>
                          <a:cs typeface="Arial" pitchFamily="34" charset="0"/>
                        </a:rPr>
                        <a:t> </a:t>
                      </a:r>
                      <a:endParaRPr lang="en-US" sz="2400">
                        <a:effectLst/>
                        <a:latin typeface="Arial" pitchFamily="34" charset="0"/>
                        <a:ea typeface="Times New Roman" panose="02020603050405020304" pitchFamily="18" charset="0"/>
                        <a:cs typeface="Arial" pitchFamily="34" charset="0"/>
                      </a:endParaRPr>
                    </a:p>
                  </a:txBody>
                  <a:tcPr marL="68580" marR="68580" marT="0" marB="0" anchor="ctr"/>
                </a:tc>
                <a:tc>
                  <a:txBody>
                    <a:bodyPr/>
                    <a:lstStyle/>
                    <a:p>
                      <a:pPr marL="0" marR="0">
                        <a:spcBef>
                          <a:spcPts val="0"/>
                        </a:spcBef>
                        <a:spcAft>
                          <a:spcPts val="0"/>
                        </a:spcAft>
                      </a:pP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Làm</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cho</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chương</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trình</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dễ</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đọc</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theo</a:t>
                      </a:r>
                      <a:r>
                        <a:rPr lang="en-US" sz="2400" dirty="0" smtClean="0">
                          <a:effectLst/>
                          <a:latin typeface="Arial" pitchFamily="34" charset="0"/>
                          <a:cs typeface="Arial" pitchFamily="34" charset="0"/>
                        </a:rPr>
                        <a:t> </a:t>
                      </a:r>
                      <a:r>
                        <a:rPr lang="en-US" sz="2400" dirty="0" err="1">
                          <a:effectLst/>
                          <a:latin typeface="Arial" pitchFamily="34" charset="0"/>
                          <a:cs typeface="Arial" pitchFamily="34" charset="0"/>
                        </a:rPr>
                        <a:t>hướng</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thuật</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toán</a:t>
                      </a:r>
                      <a:endParaRPr lang="en-US" sz="2400" dirty="0">
                        <a:effectLst/>
                        <a:latin typeface="Arial" pitchFamily="34" charset="0"/>
                        <a:cs typeface="Arial" pitchFamily="34" charset="0"/>
                      </a:endParaRPr>
                    </a:p>
                    <a:p>
                      <a:pPr marL="0" marR="0">
                        <a:spcBef>
                          <a:spcPts val="0"/>
                        </a:spcBef>
                        <a:spcAft>
                          <a:spcPts val="0"/>
                        </a:spcAft>
                      </a:pP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Không</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hạn</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chế</a:t>
                      </a:r>
                      <a:r>
                        <a:rPr lang="en-US" sz="2400" dirty="0">
                          <a:effectLst/>
                          <a:latin typeface="Arial" pitchFamily="34" charset="0"/>
                          <a:cs typeface="Arial" pitchFamily="34" charset="0"/>
                        </a:rPr>
                        <a:t> </a:t>
                      </a:r>
                      <a:r>
                        <a:rPr lang="en-US" sz="2400" err="1">
                          <a:effectLst/>
                          <a:latin typeface="Arial" pitchFamily="34" charset="0"/>
                          <a:cs typeface="Arial" pitchFamily="34" charset="0"/>
                        </a:rPr>
                        <a:t>truy</a:t>
                      </a:r>
                      <a:r>
                        <a:rPr lang="en-US" sz="2400">
                          <a:effectLst/>
                          <a:latin typeface="Arial" pitchFamily="34" charset="0"/>
                          <a:cs typeface="Arial" pitchFamily="34" charset="0"/>
                        </a:rPr>
                        <a:t> </a:t>
                      </a:r>
                      <a:r>
                        <a:rPr lang="en-US" sz="2400" smtClean="0">
                          <a:effectLst/>
                          <a:latin typeface="Arial" pitchFamily="34" charset="0"/>
                          <a:cs typeface="Arial" pitchFamily="34" charset="0"/>
                        </a:rPr>
                        <a:t>cập</a:t>
                      </a:r>
                    </a:p>
                    <a:p>
                      <a:pPr marL="0" marR="0">
                        <a:spcBef>
                          <a:spcPts val="0"/>
                        </a:spcBef>
                        <a:spcAft>
                          <a:spcPts val="0"/>
                        </a:spcAft>
                      </a:pPr>
                      <a:endParaRPr lang="en-US" sz="2400" smtClean="0">
                        <a:effectLst/>
                        <a:latin typeface="Arial" pitchFamily="34" charset="0"/>
                        <a:cs typeface="Arial" pitchFamily="34" charset="0"/>
                      </a:endParaRPr>
                    </a:p>
                    <a:p>
                      <a:pPr marL="0" marR="0">
                        <a:spcBef>
                          <a:spcPts val="0"/>
                        </a:spcBef>
                        <a:spcAft>
                          <a:spcPts val="0"/>
                        </a:spcAft>
                      </a:pPr>
                      <a:endParaRPr lang="en-US" sz="2400" dirty="0">
                        <a:effectLst/>
                        <a:latin typeface="Arial" pitchFamily="34" charset="0"/>
                        <a:cs typeface="Arial" pitchFamily="34" charset="0"/>
                      </a:endParaRPr>
                    </a:p>
                    <a:p>
                      <a:pPr marL="0" marR="0">
                        <a:spcBef>
                          <a:spcPts val="0"/>
                        </a:spcBef>
                        <a:spcAft>
                          <a:spcPts val="0"/>
                        </a:spcAft>
                      </a:pPr>
                      <a:r>
                        <a:rPr lang="en-US" sz="2400" dirty="0">
                          <a:effectLst/>
                          <a:latin typeface="Arial" pitchFamily="34" charset="0"/>
                          <a:cs typeface="Arial" pitchFamily="34" charset="0"/>
                        </a:rPr>
                        <a:t> </a:t>
                      </a:r>
                      <a:endParaRPr lang="en-US" sz="2400" dirty="0">
                        <a:effectLst/>
                        <a:latin typeface="Arial" pitchFamily="34" charset="0"/>
                        <a:ea typeface="Times New Roman" panose="02020603050405020304" pitchFamily="18" charset="0"/>
                        <a:cs typeface="Arial" pitchFamily="34" charset="0"/>
                      </a:endParaRPr>
                    </a:p>
                  </a:txBody>
                  <a:tcPr marL="68580" marR="68580" marT="0" marB="0" anchor="ctr"/>
                </a:tc>
                <a:tc>
                  <a:txBody>
                    <a:bodyPr/>
                    <a:lstStyle/>
                    <a:p>
                      <a:pPr marL="0" marR="0">
                        <a:spcBef>
                          <a:spcPts val="0"/>
                        </a:spcBef>
                        <a:spcAft>
                          <a:spcPts val="0"/>
                        </a:spcAft>
                      </a:pP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Làm</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cho</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chương</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trình</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gọn</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gàng</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xử</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lý</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đồng</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bộ</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và</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thống</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nhất</a:t>
                      </a:r>
                      <a:endParaRPr lang="en-US" sz="2400" dirty="0">
                        <a:effectLst/>
                        <a:latin typeface="Arial" pitchFamily="34" charset="0"/>
                        <a:cs typeface="Arial" pitchFamily="34" charset="0"/>
                      </a:endParaRPr>
                    </a:p>
                    <a:p>
                      <a:pPr marL="0" marR="0">
                        <a:spcBef>
                          <a:spcPts val="0"/>
                        </a:spcBef>
                        <a:spcAft>
                          <a:spcPts val="0"/>
                        </a:spcAft>
                      </a:pP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Hạn</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chế</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truy</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cập</a:t>
                      </a:r>
                      <a:endParaRPr lang="en-US" sz="2400" dirty="0">
                        <a:effectLst/>
                        <a:latin typeface="Arial" pitchFamily="34" charset="0"/>
                        <a:cs typeface="Arial" pitchFamily="34" charset="0"/>
                      </a:endParaRPr>
                    </a:p>
                    <a:p>
                      <a:pPr marL="0" marR="0">
                        <a:spcBef>
                          <a:spcPts val="0"/>
                        </a:spcBef>
                        <a:spcAft>
                          <a:spcPts val="0"/>
                        </a:spcAft>
                      </a:pP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Đóng</a:t>
                      </a: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gói</a:t>
                      </a:r>
                      <a:endParaRPr lang="en-US" sz="2400" dirty="0">
                        <a:effectLst/>
                        <a:latin typeface="Arial" pitchFamily="34" charset="0"/>
                        <a:cs typeface="Arial" pitchFamily="34" charset="0"/>
                      </a:endParaRPr>
                    </a:p>
                    <a:p>
                      <a:pPr marL="0" marR="0">
                        <a:spcBef>
                          <a:spcPts val="0"/>
                        </a:spcBef>
                        <a:spcAft>
                          <a:spcPts val="0"/>
                        </a:spcAft>
                      </a:pPr>
                      <a:r>
                        <a:rPr lang="en-US" sz="2400" dirty="0">
                          <a:effectLst/>
                          <a:latin typeface="Arial" pitchFamily="34" charset="0"/>
                          <a:cs typeface="Arial" pitchFamily="34" charset="0"/>
                        </a:rPr>
                        <a:t>• </a:t>
                      </a:r>
                      <a:r>
                        <a:rPr lang="en-US" sz="2400" dirty="0" err="1">
                          <a:effectLst/>
                          <a:latin typeface="Arial" pitchFamily="34" charset="0"/>
                          <a:cs typeface="Arial" pitchFamily="34" charset="0"/>
                        </a:rPr>
                        <a:t>Thừa</a:t>
                      </a:r>
                      <a:r>
                        <a:rPr lang="en-US" sz="2400" dirty="0">
                          <a:effectLst/>
                          <a:latin typeface="Arial" pitchFamily="34" charset="0"/>
                          <a:cs typeface="Arial" pitchFamily="34" charset="0"/>
                        </a:rPr>
                        <a:t> </a:t>
                      </a:r>
                      <a:r>
                        <a:rPr lang="en-US" sz="2400" dirty="0" err="1" smtClean="0">
                          <a:effectLst/>
                          <a:latin typeface="Arial" pitchFamily="34" charset="0"/>
                          <a:cs typeface="Arial" pitchFamily="34" charset="0"/>
                        </a:rPr>
                        <a:t>kế</a:t>
                      </a:r>
                      <a:endParaRPr lang="en-US" sz="2400" dirty="0">
                        <a:effectLst/>
                        <a:latin typeface="Arial" pitchFamily="34" charset="0"/>
                        <a:cs typeface="Arial" pitchFamily="34" charset="0"/>
                      </a:endParaRPr>
                    </a:p>
                  </a:txBody>
                  <a:tcPr marL="68580" marR="68580" marT="0" marB="0" anchor="ctr"/>
                </a:tc>
              </a:tr>
            </a:tbl>
          </a:graphicData>
        </a:graphic>
      </p:graphicFrame>
    </p:spTree>
    <p:extLst>
      <p:ext uri="{BB962C8B-B14F-4D97-AF65-F5344CB8AC3E}">
        <p14:creationId xmlns:p14="http://schemas.microsoft.com/office/powerpoint/2010/main" val="2313806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a:t>
            </a:r>
            <a:endParaRPr lang="en-US"/>
          </a:p>
        </p:txBody>
      </p:sp>
      <p:sp>
        <p:nvSpPr>
          <p:cNvPr id="3" name="Content Placeholder 2"/>
          <p:cNvSpPr>
            <a:spLocks noGrp="1"/>
          </p:cNvSpPr>
          <p:nvPr>
            <p:ph idx="1"/>
          </p:nvPr>
        </p:nvSpPr>
        <p:spPr/>
        <p:txBody>
          <a:bodyPr/>
          <a:lstStyle/>
          <a:p>
            <a:r>
              <a:rPr lang="en-US" smtClean="0"/>
              <a:t>Khai báo định nghĩa lớp</a:t>
            </a:r>
          </a:p>
          <a:p>
            <a:r>
              <a:rPr lang="en-US"/>
              <a:t>Thể hiện tính đóng gói</a:t>
            </a:r>
          </a:p>
          <a:p>
            <a:r>
              <a:rPr lang="en-US" smtClean="0"/>
              <a:t>Phương thức của lớp </a:t>
            </a:r>
          </a:p>
          <a:p>
            <a:r>
              <a:rPr lang="vi-VN" smtClean="0"/>
              <a:t>Tạo đối tượng của lớp</a:t>
            </a:r>
            <a:endParaRPr lang="en-US" smtClean="0"/>
          </a:p>
          <a:p>
            <a:r>
              <a:rPr lang="en-US" smtClean="0"/>
              <a:t>Từ khóa </a:t>
            </a:r>
            <a:r>
              <a:rPr lang="en-US" i="1" smtClean="0"/>
              <a:t>this</a:t>
            </a:r>
          </a:p>
          <a:p>
            <a:r>
              <a:rPr lang="en-US" smtClean="0"/>
              <a:t>Phương thức chồng (Overloading)</a:t>
            </a:r>
          </a:p>
          <a:p>
            <a:endParaRPr lang="en-US" smtClean="0"/>
          </a:p>
          <a:p>
            <a:endParaRPr lang="en-US" dirty="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056751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Khai báo định nghĩa lớp</a:t>
            </a:r>
            <a:endParaRPr lang="en-US" dirty="0"/>
          </a:p>
        </p:txBody>
      </p:sp>
      <p:sp>
        <p:nvSpPr>
          <p:cNvPr id="3" name="Content Placeholder 2"/>
          <p:cNvSpPr>
            <a:spLocks noGrp="1"/>
          </p:cNvSpPr>
          <p:nvPr>
            <p:ph idx="1"/>
          </p:nvPr>
        </p:nvSpPr>
        <p:spPr/>
        <p:txBody>
          <a:bodyPr/>
          <a:lstStyle/>
          <a:p>
            <a:r>
              <a:rPr lang="en-US" altLang="en-US" smtClean="0"/>
              <a:t>UML (Unified Model Language) là một ngôn ngữ dùng cho phân tích thiết kế hướng đối tượng (OOAD – Object Oriented Analysis and Design)</a:t>
            </a:r>
          </a:p>
          <a:p>
            <a:r>
              <a:rPr lang="en-US" altLang="en-US" smtClean="0"/>
              <a:t>UML thể hiện phương pháp phân tích hướng đối tượng nên không lệ thuộc ngôn ngữ lập trình</a:t>
            </a:r>
          </a:p>
          <a:p>
            <a:r>
              <a:rPr lang="en-US" altLang="en-US" smtClean="0"/>
              <a:t>Dùng UML để biểu diễn 1 lớp trong Java</a:t>
            </a:r>
          </a:p>
          <a:p>
            <a:pPr lvl="1"/>
            <a:r>
              <a:rPr lang="en-US" altLang="en-US" smtClean="0"/>
              <a:t>Biểu diễn ở mức phân tích (analysis)</a:t>
            </a:r>
          </a:p>
          <a:p>
            <a:pPr lvl="1"/>
            <a:r>
              <a:rPr lang="en-US" altLang="en-US" smtClean="0"/>
              <a:t>Biểu diễn ở mức thiết kế chi tiết (design)</a:t>
            </a:r>
          </a:p>
          <a:p>
            <a:endParaRPr lang="en-US" altLang="en-US" smtClean="0"/>
          </a:p>
          <a:p>
            <a:endParaRPr lang="en-US" dirty="0" smtClean="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4018015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a:t>
            </a:r>
            <a:r>
              <a:rPr lang="en-US"/>
              <a:t>Cách viết lớp trong Java </a:t>
            </a:r>
            <a:r>
              <a:rPr lang="en-US" smtClean="0"/>
              <a:t/>
            </a:r>
            <a:br>
              <a:rPr lang="en-US" smtClean="0"/>
            </a:br>
            <a:r>
              <a:rPr lang="en-US" smtClean="0"/>
              <a:t>Khai </a:t>
            </a:r>
            <a:r>
              <a:rPr lang="en-US"/>
              <a:t>báo định nghĩa </a:t>
            </a:r>
            <a:r>
              <a:rPr lang="en-US" smtClean="0"/>
              <a:t>lớp</a:t>
            </a:r>
            <a:endParaRPr lang="en-US" dirty="0"/>
          </a:p>
        </p:txBody>
      </p:sp>
      <p:sp>
        <p:nvSpPr>
          <p:cNvPr id="3" name="Content Placeholder 2"/>
          <p:cNvSpPr>
            <a:spLocks noGrp="1"/>
          </p:cNvSpPr>
          <p:nvPr>
            <p:ph idx="1"/>
          </p:nvPr>
        </p:nvSpPr>
        <p:spPr/>
        <p:txBody>
          <a:bodyPr/>
          <a:lstStyle/>
          <a:p>
            <a:r>
              <a:rPr lang="en-US" altLang="en-US" smtClean="0"/>
              <a:t>Ví dụ UML để biểu diễn 1 lớp trong Java</a:t>
            </a:r>
          </a:p>
          <a:p>
            <a:endParaRPr lang="en-US" altLang="en-US" smtClean="0"/>
          </a:p>
          <a:p>
            <a:endParaRPr lang="en-US" dirty="0" smtClean="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29</a:t>
            </a:fld>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07" y="2317334"/>
            <a:ext cx="8829953" cy="417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6"/>
          <p:cNvSpPr>
            <a:spLocks noChangeArrowheads="1"/>
          </p:cNvSpPr>
          <p:nvPr/>
        </p:nvSpPr>
        <p:spPr bwMode="auto">
          <a:xfrm>
            <a:off x="1160670" y="5953047"/>
            <a:ext cx="2476145" cy="685800"/>
          </a:xfrm>
          <a:prstGeom prst="wedgeRectCallout">
            <a:avLst>
              <a:gd name="adj1" fmla="val -13472"/>
              <a:gd name="adj2" fmla="val -15246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b="1" dirty="0" err="1">
                <a:latin typeface="Arial" pitchFamily="34" charset="0"/>
                <a:cs typeface="Arial" pitchFamily="34" charset="0"/>
              </a:rPr>
              <a:t>Bỏ</a:t>
            </a:r>
            <a:r>
              <a:rPr lang="en-US" altLang="en-US" sz="2000" b="1" dirty="0">
                <a:latin typeface="Arial" pitchFamily="34" charset="0"/>
                <a:cs typeface="Arial" pitchFamily="34" charset="0"/>
              </a:rPr>
              <a:t> qua </a:t>
            </a:r>
            <a:r>
              <a:rPr lang="en-US" altLang="en-US" sz="2000" b="1" dirty="0" err="1">
                <a:latin typeface="Arial" pitchFamily="34" charset="0"/>
                <a:cs typeface="Arial" pitchFamily="34" charset="0"/>
              </a:rPr>
              <a:t>các</a:t>
            </a:r>
            <a:r>
              <a:rPr lang="en-US" altLang="en-US" sz="2000" b="1" dirty="0">
                <a:latin typeface="Arial" pitchFamily="34" charset="0"/>
                <a:cs typeface="Arial" pitchFamily="34" charset="0"/>
              </a:rPr>
              <a:t> chi </a:t>
            </a:r>
            <a:r>
              <a:rPr lang="en-US" altLang="en-US" sz="2000" b="1" dirty="0" err="1">
                <a:latin typeface="Arial" pitchFamily="34" charset="0"/>
                <a:cs typeface="Arial" pitchFamily="34" charset="0"/>
              </a:rPr>
              <a:t>tiết</a:t>
            </a:r>
            <a:r>
              <a:rPr lang="en-US" altLang="en-US" sz="2000" b="1" dirty="0">
                <a:latin typeface="Arial" pitchFamily="34" charset="0"/>
                <a:cs typeface="Arial" pitchFamily="34" charset="0"/>
              </a:rPr>
              <a:t> </a:t>
            </a:r>
            <a:r>
              <a:rPr lang="en-US" altLang="en-US" sz="2000" b="1" dirty="0" err="1">
                <a:latin typeface="Arial" pitchFamily="34" charset="0"/>
                <a:cs typeface="Arial" pitchFamily="34" charset="0"/>
              </a:rPr>
              <a:t>không</a:t>
            </a:r>
            <a:r>
              <a:rPr lang="en-US" altLang="en-US" sz="2000" b="1" dirty="0">
                <a:latin typeface="Arial" pitchFamily="34" charset="0"/>
                <a:cs typeface="Arial" pitchFamily="34" charset="0"/>
              </a:rPr>
              <a:t> </a:t>
            </a:r>
            <a:r>
              <a:rPr lang="en-US" altLang="en-US" sz="2000" b="1" dirty="0" err="1">
                <a:latin typeface="Arial" pitchFamily="34" charset="0"/>
                <a:cs typeface="Arial" pitchFamily="34" charset="0"/>
              </a:rPr>
              <a:t>cần</a:t>
            </a:r>
            <a:r>
              <a:rPr lang="en-US" altLang="en-US" sz="2000" b="1" dirty="0">
                <a:latin typeface="Arial" pitchFamily="34" charset="0"/>
                <a:cs typeface="Arial" pitchFamily="34" charset="0"/>
              </a:rPr>
              <a:t> </a:t>
            </a:r>
            <a:r>
              <a:rPr lang="en-US" altLang="en-US" sz="2000" b="1" dirty="0" err="1">
                <a:latin typeface="Arial" pitchFamily="34" charset="0"/>
                <a:cs typeface="Arial" pitchFamily="34" charset="0"/>
              </a:rPr>
              <a:t>thiết</a:t>
            </a:r>
            <a:r>
              <a:rPr lang="en-US" altLang="en-US" sz="2000" dirty="0">
                <a:latin typeface="Arial" pitchFamily="34" charset="0"/>
                <a:cs typeface="Arial" pitchFamily="34" charset="0"/>
              </a:rPr>
              <a:t> </a:t>
            </a:r>
          </a:p>
        </p:txBody>
      </p:sp>
      <p:sp>
        <p:nvSpPr>
          <p:cNvPr id="7" name="AutoShape 7"/>
          <p:cNvSpPr>
            <a:spLocks noChangeArrowheads="1"/>
          </p:cNvSpPr>
          <p:nvPr/>
        </p:nvSpPr>
        <p:spPr bwMode="auto">
          <a:xfrm>
            <a:off x="4239492" y="6491084"/>
            <a:ext cx="5304862" cy="357872"/>
          </a:xfrm>
          <a:prstGeom prst="wedgeRectCallout">
            <a:avLst>
              <a:gd name="adj1" fmla="val -28765"/>
              <a:gd name="adj2" fmla="val -143385"/>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b="1">
                <a:latin typeface="Arial" pitchFamily="34" charset="0"/>
                <a:cs typeface="Arial" pitchFamily="34" charset="0"/>
              </a:rPr>
              <a:t>Phải đầy đủ &amp; chi tiết các thành phần </a:t>
            </a:r>
            <a:r>
              <a:rPr lang="en-US" altLang="en-US" sz="2000">
                <a:latin typeface="Arial" pitchFamily="34" charset="0"/>
                <a:cs typeface="Arial" pitchFamily="34" charset="0"/>
              </a:rPr>
              <a:t> </a:t>
            </a:r>
          </a:p>
        </p:txBody>
      </p:sp>
      <p:sp>
        <p:nvSpPr>
          <p:cNvPr id="10" name="Line Callout 1 (No Border) 9"/>
          <p:cNvSpPr/>
          <p:nvPr/>
        </p:nvSpPr>
        <p:spPr>
          <a:xfrm>
            <a:off x="10088748" y="2640940"/>
            <a:ext cx="2103251" cy="391885"/>
          </a:xfrm>
          <a:prstGeom prst="callout1">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lớp</a:t>
            </a:r>
            <a:endParaRPr lang="en-US" sz="2400" dirty="0">
              <a:latin typeface="Times New Roman" panose="02020603050405020304" pitchFamily="18" charset="0"/>
              <a:cs typeface="Times New Roman" panose="02020603050405020304" pitchFamily="18" charset="0"/>
            </a:endParaRPr>
          </a:p>
        </p:txBody>
      </p:sp>
      <p:sp>
        <p:nvSpPr>
          <p:cNvPr id="11" name="Line Callout 1 (No Border) 10"/>
          <p:cNvSpPr/>
          <p:nvPr/>
        </p:nvSpPr>
        <p:spPr>
          <a:xfrm>
            <a:off x="10088749" y="3685143"/>
            <a:ext cx="2103251" cy="391885"/>
          </a:xfrm>
          <a:prstGeom prst="callout1">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err="1" smtClean="0">
                <a:latin typeface="Times New Roman" panose="02020603050405020304" pitchFamily="18" charset="0"/>
                <a:cs typeface="Times New Roman" panose="02020603050405020304" pitchFamily="18" charset="0"/>
              </a:rPr>
              <a:t>Thuộc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p:txBody>
      </p:sp>
      <p:sp>
        <p:nvSpPr>
          <p:cNvPr id="12" name="Line Callout 1 (No Border) 11"/>
          <p:cNvSpPr/>
          <p:nvPr/>
        </p:nvSpPr>
        <p:spPr>
          <a:xfrm>
            <a:off x="10088749" y="5394364"/>
            <a:ext cx="2103251" cy="391885"/>
          </a:xfrm>
          <a:prstGeom prst="callout1">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815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normAutofit/>
          </a:bodyPr>
          <a:lstStyle/>
          <a:p>
            <a:pPr marL="0" indent="0">
              <a:buNone/>
            </a:pPr>
            <a:r>
              <a:rPr lang="en-US" dirty="0"/>
              <a:t>2.1</a:t>
            </a:r>
            <a:r>
              <a:rPr lang="en-US"/>
              <a:t>. </a:t>
            </a:r>
            <a:r>
              <a:rPr lang="en-US" smtClean="0"/>
              <a:t>Các khái niệm cơ bản</a:t>
            </a:r>
            <a:endParaRPr lang="en-US" dirty="0"/>
          </a:p>
          <a:p>
            <a:pPr marL="0" indent="0">
              <a:buNone/>
            </a:pPr>
            <a:r>
              <a:rPr lang="en-US" dirty="0" smtClean="0"/>
              <a:t>2.2</a:t>
            </a:r>
            <a:r>
              <a:rPr lang="en-US" dirty="0"/>
              <a:t>. So </a:t>
            </a:r>
            <a:r>
              <a:rPr lang="en-US" err="1"/>
              <a:t>sánh</a:t>
            </a:r>
            <a:r>
              <a:rPr lang="en-US"/>
              <a:t> lớp </a:t>
            </a:r>
            <a:r>
              <a:rPr lang="en-US" smtClean="0"/>
              <a:t>(classes) </a:t>
            </a:r>
            <a:r>
              <a:rPr lang="en-US" err="1"/>
              <a:t>và</a:t>
            </a:r>
            <a:r>
              <a:rPr lang="en-US"/>
              <a:t> </a:t>
            </a:r>
            <a:r>
              <a:rPr lang="en-US" smtClean="0"/>
              <a:t>cấu trúc (structures)</a:t>
            </a:r>
            <a:endParaRPr lang="en-US" dirty="0"/>
          </a:p>
          <a:p>
            <a:pPr marL="0" indent="0">
              <a:buNone/>
            </a:pPr>
            <a:r>
              <a:rPr lang="en-US" smtClean="0"/>
              <a:t>2.3. </a:t>
            </a:r>
            <a:r>
              <a:rPr lang="en-US" dirty="0" err="1" smtClean="0"/>
              <a:t>Cách</a:t>
            </a:r>
            <a:r>
              <a:rPr lang="en-US" dirty="0" smtClean="0"/>
              <a:t> </a:t>
            </a:r>
            <a:r>
              <a:rPr lang="en-US" err="1" smtClean="0"/>
              <a:t>viết</a:t>
            </a:r>
            <a:r>
              <a:rPr lang="en-US" smtClean="0"/>
              <a:t> lớp trong </a:t>
            </a:r>
            <a:r>
              <a:rPr lang="en-US" dirty="0" smtClean="0"/>
              <a:t>Java</a:t>
            </a:r>
          </a:p>
          <a:p>
            <a:pPr marL="0" indent="0">
              <a:buNone/>
            </a:pPr>
            <a:endParaRPr lang="en-US" dirty="0"/>
          </a:p>
        </p:txBody>
      </p:sp>
      <p:sp>
        <p:nvSpPr>
          <p:cNvPr id="4" name="Slide Number Placeholder 3"/>
          <p:cNvSpPr>
            <a:spLocks noGrp="1"/>
          </p:cNvSpPr>
          <p:nvPr>
            <p:ph type="sldNum" sz="quarter" idx="4294967295"/>
          </p:nvPr>
        </p:nvSpPr>
        <p:spPr>
          <a:xfrm>
            <a:off x="11391038" y="6356351"/>
            <a:ext cx="749300" cy="365125"/>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97682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a:t>
            </a:r>
            <a:br>
              <a:rPr lang="en-US" smtClean="0"/>
            </a:br>
            <a:r>
              <a:rPr lang="en-US"/>
              <a:t>Khai báo định nghĩa lớp</a:t>
            </a:r>
            <a:endParaRPr lang="en-US" dirty="0"/>
          </a:p>
        </p:txBody>
      </p:sp>
      <p:sp>
        <p:nvSpPr>
          <p:cNvPr id="3" name="Content Placeholder 2"/>
          <p:cNvSpPr>
            <a:spLocks noGrp="1"/>
          </p:cNvSpPr>
          <p:nvPr>
            <p:ph idx="1"/>
          </p:nvPr>
        </p:nvSpPr>
        <p:spPr>
          <a:xfrm>
            <a:off x="609599" y="1855694"/>
            <a:ext cx="8405814" cy="4625788"/>
          </a:xfrm>
        </p:spPr>
        <p:txBody>
          <a:bodyPr/>
          <a:lstStyle/>
          <a:p>
            <a:r>
              <a:rPr lang="vi-VN" smtClean="0"/>
              <a:t>Trong </a:t>
            </a:r>
            <a:r>
              <a:rPr lang="en-US" smtClean="0"/>
              <a:t>lớp </a:t>
            </a:r>
            <a:r>
              <a:rPr lang="vi-VN" smtClean="0"/>
              <a:t>bao gồm dữ liệu của đối tượng (</a:t>
            </a:r>
            <a:r>
              <a:rPr lang="vi-VN" smtClean="0">
                <a:solidFill>
                  <a:srgbClr val="FF0000"/>
                </a:solidFill>
              </a:rPr>
              <a:t>fields</a:t>
            </a:r>
            <a:r>
              <a:rPr lang="en-US"/>
              <a:t>/</a:t>
            </a:r>
            <a:r>
              <a:rPr lang="vi-VN" smtClean="0">
                <a:solidFill>
                  <a:srgbClr val="FF0000"/>
                </a:solidFill>
              </a:rPr>
              <a:t>properties</a:t>
            </a:r>
            <a:r>
              <a:rPr lang="vi-VN" smtClean="0"/>
              <a:t>) và các phương thức (</a:t>
            </a:r>
            <a:r>
              <a:rPr lang="vi-VN" smtClean="0">
                <a:solidFill>
                  <a:srgbClr val="FF0000"/>
                </a:solidFill>
              </a:rPr>
              <a:t>methods</a:t>
            </a:r>
            <a:r>
              <a:rPr lang="vi-VN" smtClean="0"/>
              <a:t>) tác động lên thành phần dữ liệu đó gọi là các phương thức của lớp</a:t>
            </a:r>
            <a:endParaRPr lang="en-US" smtClean="0"/>
          </a:p>
          <a:p>
            <a:r>
              <a:rPr lang="vi-VN" smtClean="0"/>
              <a:t>Các đối tượng được </a:t>
            </a:r>
            <a:r>
              <a:rPr lang="en-US" smtClean="0"/>
              <a:t>tạo ra </a:t>
            </a:r>
            <a:r>
              <a:rPr lang="vi-VN" smtClean="0"/>
              <a:t>bởi các lớp nên được gọi là các thể hiện của lớp (</a:t>
            </a:r>
            <a:r>
              <a:rPr lang="vi-VN" smtClean="0">
                <a:solidFill>
                  <a:srgbClr val="FF0000"/>
                </a:solidFill>
              </a:rPr>
              <a:t>class instance</a:t>
            </a:r>
            <a:r>
              <a:rPr lang="vi-VN" smtClean="0"/>
              <a:t>)</a:t>
            </a:r>
            <a:endParaRPr lang="en-US" smtClean="0"/>
          </a:p>
          <a:p>
            <a:r>
              <a:rPr lang="en-US" smtClean="0"/>
              <a:t>Trong Java, các lớp được gom nhóm lại thành </a:t>
            </a:r>
            <a:r>
              <a:rPr lang="en-US" smtClean="0">
                <a:solidFill>
                  <a:srgbClr val="FF0000"/>
                </a:solidFill>
              </a:rPr>
              <a:t>package</a:t>
            </a:r>
            <a:endParaRPr lang="en-US" dirty="0">
              <a:solidFill>
                <a:srgbClr val="FF0000"/>
              </a:solidFill>
            </a:endParaRPr>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30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39396544"/>
              </p:ext>
            </p:extLst>
          </p:nvPr>
        </p:nvGraphicFramePr>
        <p:xfrm>
          <a:off x="9364477" y="2026482"/>
          <a:ext cx="2362302" cy="3566160"/>
        </p:xfrm>
        <a:graphic>
          <a:graphicData uri="http://schemas.openxmlformats.org/drawingml/2006/table">
            <a:tbl>
              <a:tblPr firstRow="1" bandRow="1">
                <a:tableStyleId>{5940675A-B579-460E-94D1-54222C63F5DA}</a:tableStyleId>
              </a:tblPr>
              <a:tblGrid>
                <a:gridCol w="2362302"/>
              </a:tblGrid>
              <a:tr h="370840">
                <a:tc>
                  <a:txBody>
                    <a:bodyPr/>
                    <a:lstStyle/>
                    <a:p>
                      <a:r>
                        <a:rPr lang="en-US" sz="2400" smtClean="0">
                          <a:latin typeface="Times New Roman" pitchFamily="18" charset="0"/>
                          <a:cs typeface="Times New Roman" pitchFamily="18" charset="0"/>
                        </a:rPr>
                        <a:t>Xe</a:t>
                      </a:r>
                      <a:endParaRPr lang="en-US" sz="2400">
                        <a:latin typeface="Times New Roman" pitchFamily="18" charset="0"/>
                        <a:cs typeface="Times New Roman" pitchFamily="18" charset="0"/>
                      </a:endParaRPr>
                    </a:p>
                  </a:txBody>
                  <a:tcPr/>
                </a:tc>
              </a:tr>
              <a:tr h="370840">
                <a:tc>
                  <a:txBody>
                    <a:bodyPr/>
                    <a:lstStyle/>
                    <a:p>
                      <a:pPr marL="285750" indent="-285750">
                        <a:buFontTx/>
                        <a:buChar char="-"/>
                      </a:pPr>
                      <a:r>
                        <a:rPr lang="en-US" sz="2400" smtClean="0">
                          <a:latin typeface="Times New Roman" pitchFamily="18" charset="0"/>
                          <a:cs typeface="Times New Roman" pitchFamily="18" charset="0"/>
                        </a:rPr>
                        <a:t>Số</a:t>
                      </a:r>
                      <a:r>
                        <a:rPr lang="en-US" sz="2400" baseline="0" smtClean="0">
                          <a:latin typeface="Times New Roman" pitchFamily="18" charset="0"/>
                          <a:cs typeface="Times New Roman" pitchFamily="18" charset="0"/>
                        </a:rPr>
                        <a:t> xe</a:t>
                      </a:r>
                    </a:p>
                    <a:p>
                      <a:pPr marL="285750" indent="-285750">
                        <a:buFontTx/>
                        <a:buChar char="-"/>
                      </a:pPr>
                      <a:r>
                        <a:rPr lang="en-US" sz="2400" baseline="0" smtClean="0">
                          <a:latin typeface="Times New Roman" pitchFamily="18" charset="0"/>
                          <a:cs typeface="Times New Roman" pitchFamily="18" charset="0"/>
                        </a:rPr>
                        <a:t>Chủ xe</a:t>
                      </a:r>
                    </a:p>
                    <a:p>
                      <a:pPr marL="285750" indent="-285750">
                        <a:buFontTx/>
                        <a:buChar char="-"/>
                      </a:pPr>
                      <a:r>
                        <a:rPr lang="en-US" sz="2400" baseline="0" smtClean="0">
                          <a:latin typeface="Times New Roman" pitchFamily="18" charset="0"/>
                          <a:cs typeface="Times New Roman" pitchFamily="18" charset="0"/>
                        </a:rPr>
                        <a:t>Hiệu xe</a:t>
                      </a:r>
                    </a:p>
                    <a:p>
                      <a:pPr marL="285750" indent="-285750">
                        <a:buFontTx/>
                        <a:buChar char="-"/>
                      </a:pPr>
                      <a:r>
                        <a:rPr lang="en-US" sz="2400" baseline="0" smtClean="0">
                          <a:latin typeface="Times New Roman" pitchFamily="18" charset="0"/>
                          <a:cs typeface="Times New Roman" pitchFamily="18" charset="0"/>
                        </a:rPr>
                        <a:t>Giá xe</a:t>
                      </a:r>
                    </a:p>
                    <a:p>
                      <a:pPr marL="285750" indent="-285750">
                        <a:buFontTx/>
                        <a:buChar char="-"/>
                      </a:pPr>
                      <a:r>
                        <a:rPr lang="en-US" sz="2400" baseline="0" smtClean="0">
                          <a:latin typeface="Times New Roman" pitchFamily="18" charset="0"/>
                          <a:cs typeface="Times New Roman" pitchFamily="18" charset="0"/>
                        </a:rPr>
                        <a:t>Dung tích</a:t>
                      </a:r>
                    </a:p>
                    <a:p>
                      <a:pPr marL="0" indent="0">
                        <a:buFontTx/>
                        <a:buNone/>
                      </a:pPr>
                      <a:endParaRPr lang="en-US" sz="2400">
                        <a:latin typeface="Times New Roman" pitchFamily="18" charset="0"/>
                        <a:cs typeface="Times New Roman" pitchFamily="18" charset="0"/>
                      </a:endParaRPr>
                    </a:p>
                  </a:txBody>
                  <a:tcPr/>
                </a:tc>
              </a:tr>
              <a:tr h="370840">
                <a:tc>
                  <a:txBody>
                    <a:bodyPr/>
                    <a:lstStyle/>
                    <a:p>
                      <a:r>
                        <a:rPr lang="en-US" sz="2400" smtClean="0">
                          <a:latin typeface="Times New Roman" pitchFamily="18" charset="0"/>
                          <a:cs typeface="Times New Roman" pitchFamily="18" charset="0"/>
                        </a:rPr>
                        <a:t>+ Đóng</a:t>
                      </a:r>
                      <a:r>
                        <a:rPr lang="en-US" sz="2400" baseline="0" smtClean="0">
                          <a:latin typeface="Times New Roman" pitchFamily="18" charset="0"/>
                          <a:cs typeface="Times New Roman" pitchFamily="18" charset="0"/>
                        </a:rPr>
                        <a:t> t</a:t>
                      </a:r>
                      <a:r>
                        <a:rPr lang="en-US" sz="2400" smtClean="0">
                          <a:latin typeface="Times New Roman" pitchFamily="18" charset="0"/>
                          <a:cs typeface="Times New Roman" pitchFamily="18" charset="0"/>
                        </a:rPr>
                        <a:t>huế</a:t>
                      </a:r>
                    </a:p>
                    <a:p>
                      <a:endParaRPr lang="en-US" sz="240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174339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a:t>
            </a:r>
            <a:r>
              <a:rPr lang="en-US"/>
              <a:t>Cách viết lớp trong </a:t>
            </a:r>
            <a:r>
              <a:rPr lang="en-US" smtClean="0"/>
              <a:t>Java</a:t>
            </a:r>
            <a:br>
              <a:rPr lang="en-US" smtClean="0"/>
            </a:br>
            <a:r>
              <a:rPr lang="en-US" smtClean="0"/>
              <a:t>Khai </a:t>
            </a:r>
            <a:r>
              <a:rPr lang="en-US"/>
              <a:t>báo định nghĩa lớp</a:t>
            </a:r>
            <a:endParaRPr lang="en-US" dirty="0"/>
          </a:p>
        </p:txBody>
      </p:sp>
      <p:sp>
        <p:nvSpPr>
          <p:cNvPr id="3" name="Content Placeholder 2"/>
          <p:cNvSpPr>
            <a:spLocks noGrp="1"/>
          </p:cNvSpPr>
          <p:nvPr>
            <p:ph idx="1"/>
          </p:nvPr>
        </p:nvSpPr>
        <p:spPr/>
        <p:txBody>
          <a:bodyPr>
            <a:normAutofit fontScale="85000" lnSpcReduction="20000"/>
          </a:bodyPr>
          <a:lstStyle/>
          <a:p>
            <a:endParaRPr lang="en-US" smtClean="0"/>
          </a:p>
          <a:p>
            <a:endParaRPr lang="en-US"/>
          </a:p>
          <a:p>
            <a:endParaRPr lang="en-US" smtClean="0"/>
          </a:p>
          <a:p>
            <a:endParaRPr lang="en-US" smtClean="0"/>
          </a:p>
          <a:p>
            <a:endParaRPr lang="en-US" smtClean="0">
              <a:solidFill>
                <a:srgbClr val="C00000"/>
              </a:solidFill>
            </a:endParaRPr>
          </a:p>
          <a:p>
            <a:endParaRPr lang="en-US" smtClean="0">
              <a:solidFill>
                <a:srgbClr val="C00000"/>
              </a:solidFill>
            </a:endParaRPr>
          </a:p>
          <a:p>
            <a:r>
              <a:rPr lang="vi-VN" smtClean="0">
                <a:solidFill>
                  <a:srgbClr val="C00000"/>
                </a:solidFill>
              </a:rPr>
              <a:t>class</a:t>
            </a:r>
            <a:r>
              <a:rPr lang="vi-VN" smtClean="0"/>
              <a:t>: là từ khóa của </a:t>
            </a:r>
            <a:r>
              <a:rPr lang="en-US" smtClean="0"/>
              <a:t>J</a:t>
            </a:r>
            <a:r>
              <a:rPr lang="vi-VN" smtClean="0"/>
              <a:t>ava</a:t>
            </a:r>
            <a:endParaRPr lang="en-US" smtClean="0"/>
          </a:p>
          <a:p>
            <a:r>
              <a:rPr lang="vi-VN" smtClean="0"/>
              <a:t>ClassName: là </a:t>
            </a:r>
            <a:r>
              <a:rPr lang="en-US" smtClean="0"/>
              <a:t>tên của </a:t>
            </a:r>
            <a:r>
              <a:rPr lang="vi-VN" smtClean="0"/>
              <a:t>lớp</a:t>
            </a:r>
            <a:endParaRPr lang="en-US" smtClean="0"/>
          </a:p>
          <a:p>
            <a:r>
              <a:rPr lang="vi-VN" smtClean="0"/>
              <a:t>field_1, field_2: </a:t>
            </a:r>
            <a:r>
              <a:rPr lang="en-US" smtClean="0"/>
              <a:t>là </a:t>
            </a:r>
            <a:r>
              <a:rPr lang="vi-VN" smtClean="0"/>
              <a:t>các </a:t>
            </a:r>
            <a:r>
              <a:rPr lang="en-US" smtClean="0"/>
              <a:t>biến biểu diễn các </a:t>
            </a:r>
            <a:r>
              <a:rPr lang="vi-VN" smtClean="0"/>
              <a:t>thuộc tính</a:t>
            </a:r>
            <a:r>
              <a:rPr lang="en-US"/>
              <a:t> </a:t>
            </a:r>
            <a:r>
              <a:rPr lang="vi-VN" smtClean="0"/>
              <a:t>của lớp</a:t>
            </a:r>
            <a:endParaRPr lang="en-US" smtClean="0"/>
          </a:p>
          <a:p>
            <a:r>
              <a:rPr lang="vi-VN" smtClean="0"/>
              <a:t>method_1, method_2: là các phương thức/hàm thể hiện các </a:t>
            </a:r>
            <a:r>
              <a:rPr lang="en-US" smtClean="0"/>
              <a:t>hành vi</a:t>
            </a:r>
            <a:r>
              <a:rPr lang="vi-VN" smtClean="0"/>
              <a:t> tác động lên các thành phần dữ liệu của lớp</a:t>
            </a:r>
            <a:endParaRPr lang="en-US" dirty="0" smtClean="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31</a:t>
            </a:fld>
            <a:endParaRPr lang="en-US" dirty="0"/>
          </a:p>
        </p:txBody>
      </p:sp>
      <p:sp>
        <p:nvSpPr>
          <p:cNvPr id="7" name="Rectangle 6"/>
          <p:cNvSpPr/>
          <p:nvPr/>
        </p:nvSpPr>
        <p:spPr>
          <a:xfrm>
            <a:off x="690466" y="1713729"/>
            <a:ext cx="10879494" cy="2462213"/>
          </a:xfrm>
          <a:prstGeom prst="rect">
            <a:avLst/>
          </a:prstGeom>
          <a:ln>
            <a:solidFill>
              <a:srgbClr val="0070C0"/>
            </a:solidFill>
          </a:ln>
        </p:spPr>
        <p:txBody>
          <a:bodyPr wrap="square">
            <a:spAutoFit/>
          </a:bodyPr>
          <a:lstStyle/>
          <a:p>
            <a:r>
              <a:rPr lang="en-US" sz="2200" b="1">
                <a:solidFill>
                  <a:srgbClr val="C00000"/>
                </a:solidFill>
                <a:latin typeface="Arial" pitchFamily="34" charset="0"/>
                <a:cs typeface="Arial" pitchFamily="34" charset="0"/>
              </a:rPr>
              <a:t>class </a:t>
            </a:r>
            <a:r>
              <a:rPr lang="en-US" sz="2200" b="1">
                <a:latin typeface="Arial" pitchFamily="34" charset="0"/>
                <a:cs typeface="Arial" pitchFamily="34" charset="0"/>
              </a:rPr>
              <a:t>&lt;ClassName&gt;</a:t>
            </a:r>
            <a:r>
              <a:rPr lang="en-US" sz="2200" b="1">
                <a:solidFill>
                  <a:srgbClr val="C00000"/>
                </a:solidFill>
                <a:latin typeface="Arial" pitchFamily="34" charset="0"/>
                <a:cs typeface="Arial" pitchFamily="34" charset="0"/>
              </a:rPr>
              <a:t> </a:t>
            </a:r>
          </a:p>
          <a:p>
            <a:r>
              <a:rPr lang="en-US" sz="2200" b="1">
                <a:solidFill>
                  <a:srgbClr val="C00000"/>
                </a:solidFill>
                <a:latin typeface="Arial" pitchFamily="34" charset="0"/>
                <a:cs typeface="Arial" pitchFamily="34" charset="0"/>
              </a:rPr>
              <a:t>{</a:t>
            </a:r>
            <a:br>
              <a:rPr lang="en-US" sz="2200" b="1">
                <a:solidFill>
                  <a:srgbClr val="C00000"/>
                </a:solidFill>
                <a:latin typeface="Arial" pitchFamily="34" charset="0"/>
                <a:cs typeface="Arial" pitchFamily="34" charset="0"/>
              </a:rPr>
            </a:br>
            <a:r>
              <a:rPr lang="en-US" sz="2200" b="1">
                <a:solidFill>
                  <a:srgbClr val="C00000"/>
                </a:solidFill>
                <a:latin typeface="Arial" pitchFamily="34" charset="0"/>
                <a:cs typeface="Arial" pitchFamily="34" charset="0"/>
              </a:rPr>
              <a:t>   </a:t>
            </a:r>
            <a:r>
              <a:rPr lang="en-US" sz="2200" b="1" smtClean="0">
                <a:solidFill>
                  <a:srgbClr val="C00000"/>
                </a:solidFill>
                <a:latin typeface="Arial" pitchFamily="34" charset="0"/>
                <a:cs typeface="Arial" pitchFamily="34" charset="0"/>
              </a:rPr>
              <a:t>  &lt;quyền truy xuất&gt; &lt;kiểu</a:t>
            </a:r>
            <a:r>
              <a:rPr lang="en-US" sz="2200" b="1">
                <a:solidFill>
                  <a:srgbClr val="C00000"/>
                </a:solidFill>
                <a:latin typeface="Arial" pitchFamily="34" charset="0"/>
                <a:cs typeface="Arial" pitchFamily="34" charset="0"/>
              </a:rPr>
              <a:t> dữ liệu&gt; </a:t>
            </a:r>
            <a:r>
              <a:rPr lang="en-US" sz="2200" b="1">
                <a:latin typeface="Arial" pitchFamily="34" charset="0"/>
                <a:cs typeface="Arial" pitchFamily="34" charset="0"/>
              </a:rPr>
              <a:t>&lt;field_1&gt;</a:t>
            </a:r>
            <a:r>
              <a:rPr lang="en-US" sz="2200" b="1">
                <a:solidFill>
                  <a:srgbClr val="C00000"/>
                </a:solidFill>
                <a:latin typeface="Arial" pitchFamily="34" charset="0"/>
                <a:cs typeface="Arial" pitchFamily="34" charset="0"/>
              </a:rPr>
              <a:t>; </a:t>
            </a:r>
            <a:r>
              <a:rPr lang="en-US" sz="2200" b="1" smtClean="0">
                <a:solidFill>
                  <a:srgbClr val="C00000"/>
                </a:solidFill>
                <a:latin typeface="Arial" pitchFamily="34" charset="0"/>
                <a:cs typeface="Arial" pitchFamily="34" charset="0"/>
              </a:rPr>
              <a:t>  </a:t>
            </a:r>
            <a:r>
              <a:rPr lang="en-US" sz="2200" b="1" smtClean="0">
                <a:solidFill>
                  <a:srgbClr val="00B050"/>
                </a:solidFill>
                <a:latin typeface="Arial" pitchFamily="34" charset="0"/>
                <a:cs typeface="Arial" pitchFamily="34" charset="0"/>
              </a:rPr>
              <a:t>// </a:t>
            </a:r>
            <a:r>
              <a:rPr lang="en-US" sz="2200" b="1">
                <a:solidFill>
                  <a:srgbClr val="00B050"/>
                </a:solidFill>
                <a:latin typeface="Arial" pitchFamily="34" charset="0"/>
                <a:cs typeface="Arial" pitchFamily="34" charset="0"/>
              </a:rPr>
              <a:t>thuộc tính của lớp</a:t>
            </a:r>
            <a:r>
              <a:rPr lang="en-US" sz="2200" b="1">
                <a:solidFill>
                  <a:srgbClr val="C00000"/>
                </a:solidFill>
                <a:latin typeface="Arial" pitchFamily="34" charset="0"/>
                <a:cs typeface="Arial" pitchFamily="34" charset="0"/>
              </a:rPr>
              <a:t/>
            </a:r>
            <a:br>
              <a:rPr lang="en-US" sz="2200" b="1">
                <a:solidFill>
                  <a:srgbClr val="C00000"/>
                </a:solidFill>
                <a:latin typeface="Arial" pitchFamily="34" charset="0"/>
                <a:cs typeface="Arial" pitchFamily="34" charset="0"/>
              </a:rPr>
            </a:br>
            <a:r>
              <a:rPr lang="en-US" sz="2200" b="1">
                <a:solidFill>
                  <a:srgbClr val="C00000"/>
                </a:solidFill>
                <a:latin typeface="Arial" pitchFamily="34" charset="0"/>
                <a:cs typeface="Arial" pitchFamily="34" charset="0"/>
              </a:rPr>
              <a:t>     &lt;quyền truy xuất&gt; &lt;kiểu dữ liệu&gt; </a:t>
            </a:r>
            <a:r>
              <a:rPr lang="en-US" sz="2200" b="1">
                <a:latin typeface="Arial" pitchFamily="34" charset="0"/>
                <a:cs typeface="Arial" pitchFamily="34" charset="0"/>
              </a:rPr>
              <a:t>&lt;field_2&gt;</a:t>
            </a:r>
            <a:r>
              <a:rPr lang="en-US" sz="2200" b="1">
                <a:solidFill>
                  <a:srgbClr val="C00000"/>
                </a:solidFill>
                <a:latin typeface="Arial" pitchFamily="34" charset="0"/>
                <a:cs typeface="Arial" pitchFamily="34" charset="0"/>
              </a:rPr>
              <a:t>;</a:t>
            </a:r>
            <a:br>
              <a:rPr lang="en-US" sz="2200" b="1">
                <a:solidFill>
                  <a:srgbClr val="C00000"/>
                </a:solidFill>
                <a:latin typeface="Arial" pitchFamily="34" charset="0"/>
                <a:cs typeface="Arial" pitchFamily="34" charset="0"/>
              </a:rPr>
            </a:br>
            <a:r>
              <a:rPr lang="en-US" sz="2200" b="1">
                <a:solidFill>
                  <a:srgbClr val="C00000"/>
                </a:solidFill>
                <a:latin typeface="Arial" pitchFamily="34" charset="0"/>
                <a:cs typeface="Arial" pitchFamily="34" charset="0"/>
              </a:rPr>
              <a:t>     &lt;quyền truy xuất&gt; </a:t>
            </a:r>
            <a:r>
              <a:rPr lang="en-US" sz="2200" b="1" smtClean="0">
                <a:latin typeface="Arial" pitchFamily="34" charset="0"/>
                <a:cs typeface="Arial" pitchFamily="34" charset="0"/>
              </a:rPr>
              <a:t>method_1</a:t>
            </a:r>
            <a:r>
              <a:rPr lang="en-US" sz="2200" b="1" smtClean="0">
                <a:solidFill>
                  <a:srgbClr val="C00000"/>
                </a:solidFill>
                <a:latin typeface="Arial" pitchFamily="34" charset="0"/>
                <a:cs typeface="Arial" pitchFamily="34" charset="0"/>
              </a:rPr>
              <a:t> 		</a:t>
            </a:r>
            <a:r>
              <a:rPr lang="en-US" sz="2200" b="1" smtClean="0">
                <a:solidFill>
                  <a:srgbClr val="00B050"/>
                </a:solidFill>
                <a:latin typeface="Arial" pitchFamily="34" charset="0"/>
                <a:cs typeface="Arial" pitchFamily="34" charset="0"/>
              </a:rPr>
              <a:t>// </a:t>
            </a:r>
            <a:r>
              <a:rPr lang="en-US" sz="2200" b="1">
                <a:solidFill>
                  <a:srgbClr val="00B050"/>
                </a:solidFill>
                <a:latin typeface="Arial" pitchFamily="34" charset="0"/>
                <a:cs typeface="Arial" pitchFamily="34" charset="0"/>
              </a:rPr>
              <a:t>phương thức của lớp </a:t>
            </a:r>
            <a:r>
              <a:rPr lang="en-US" sz="2200" b="1">
                <a:solidFill>
                  <a:srgbClr val="C00000"/>
                </a:solidFill>
                <a:latin typeface="Arial" pitchFamily="34" charset="0"/>
                <a:cs typeface="Arial" pitchFamily="34" charset="0"/>
              </a:rPr>
              <a:t/>
            </a:r>
            <a:br>
              <a:rPr lang="en-US" sz="2200" b="1">
                <a:solidFill>
                  <a:srgbClr val="C00000"/>
                </a:solidFill>
                <a:latin typeface="Arial" pitchFamily="34" charset="0"/>
                <a:cs typeface="Arial" pitchFamily="34" charset="0"/>
              </a:rPr>
            </a:br>
            <a:r>
              <a:rPr lang="en-US" sz="2200" b="1">
                <a:solidFill>
                  <a:srgbClr val="C00000"/>
                </a:solidFill>
                <a:latin typeface="Arial" pitchFamily="34" charset="0"/>
                <a:cs typeface="Arial" pitchFamily="34" charset="0"/>
              </a:rPr>
              <a:t>     &lt;quyền truy xuất&gt; </a:t>
            </a:r>
            <a:r>
              <a:rPr lang="en-US" sz="2200" b="1" smtClean="0">
                <a:latin typeface="Arial" pitchFamily="34" charset="0"/>
                <a:cs typeface="Arial" pitchFamily="34" charset="0"/>
              </a:rPr>
              <a:t>method_2</a:t>
            </a:r>
            <a:endParaRPr lang="en-US" sz="2200" b="1">
              <a:latin typeface="Arial" pitchFamily="34" charset="0"/>
              <a:cs typeface="Arial" pitchFamily="34" charset="0"/>
            </a:endParaRPr>
          </a:p>
          <a:p>
            <a:r>
              <a:rPr lang="en-US" sz="2200" b="1">
                <a:solidFill>
                  <a:srgbClr val="C00000"/>
                </a:solidFill>
                <a:latin typeface="Arial" pitchFamily="34" charset="0"/>
                <a:cs typeface="Arial" pitchFamily="34" charset="0"/>
              </a:rPr>
              <a:t>}</a:t>
            </a:r>
          </a:p>
        </p:txBody>
      </p:sp>
    </p:spTree>
    <p:extLst>
      <p:ext uri="{BB962C8B-B14F-4D97-AF65-F5344CB8AC3E}">
        <p14:creationId xmlns:p14="http://schemas.microsoft.com/office/powerpoint/2010/main" val="1162858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Khai báo định nghĩa lớp</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quyền</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trong</a:t>
            </a:r>
            <a:r>
              <a:rPr lang="en-US" dirty="0" smtClean="0"/>
              <a:t> Java: public, private, protected, default</a:t>
            </a:r>
          </a:p>
          <a:p>
            <a:pPr lvl="1"/>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class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i="1" dirty="0" smtClean="0">
                <a:solidFill>
                  <a:srgbClr val="FF0000"/>
                </a:solidFill>
              </a:rPr>
              <a:t>public</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cập</a:t>
            </a:r>
            <a:r>
              <a:rPr lang="en-US" dirty="0" smtClean="0"/>
              <a:t> ở </a:t>
            </a:r>
            <a:r>
              <a:rPr lang="en-US" dirty="0" err="1" smtClean="0"/>
              <a:t>bất</a:t>
            </a:r>
            <a:r>
              <a:rPr lang="en-US" dirty="0" smtClean="0"/>
              <a:t> </a:t>
            </a:r>
            <a:r>
              <a:rPr lang="en-US" dirty="0" err="1" smtClean="0"/>
              <a:t>cứ</a:t>
            </a:r>
            <a:r>
              <a:rPr lang="en-US" dirty="0" smtClean="0"/>
              <a:t> </a:t>
            </a:r>
            <a:r>
              <a:rPr lang="en-US" dirty="0" err="1" smtClean="0"/>
              <a:t>đâu</a:t>
            </a:r>
            <a:endParaRPr lang="en-US" dirty="0" smtClean="0"/>
          </a:p>
          <a:p>
            <a:pPr lvl="1"/>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class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i="1" dirty="0" smtClean="0">
                <a:solidFill>
                  <a:srgbClr val="FF0000"/>
                </a:solidFill>
              </a:rPr>
              <a:t>private</a:t>
            </a:r>
            <a:r>
              <a:rPr lang="en-US" dirty="0" smtClean="0"/>
              <a:t> </a:t>
            </a:r>
            <a:r>
              <a:rPr lang="en-US" dirty="0" err="1" smtClean="0"/>
              <a:t>chỉ</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cập</a:t>
            </a:r>
            <a:r>
              <a:rPr lang="en-US" dirty="0" smtClean="0"/>
              <a:t> </a:t>
            </a:r>
            <a:r>
              <a:rPr lang="en-US" dirty="0" err="1" smtClean="0"/>
              <a:t>bên</a:t>
            </a:r>
            <a:r>
              <a:rPr lang="en-US" dirty="0" smtClean="0"/>
              <a:t> </a:t>
            </a:r>
            <a:r>
              <a:rPr lang="en-US" dirty="0" err="1" smtClean="0"/>
              <a:t>trong</a:t>
            </a:r>
            <a:r>
              <a:rPr lang="en-US" dirty="0" smtClean="0"/>
              <a:t> class, </a:t>
            </a:r>
            <a:r>
              <a:rPr lang="en-US" dirty="0" err="1" smtClean="0"/>
              <a:t>bên</a:t>
            </a:r>
            <a:r>
              <a:rPr lang="en-US" dirty="0" smtClean="0"/>
              <a:t> </a:t>
            </a:r>
            <a:r>
              <a:rPr lang="en-US" dirty="0" err="1" smtClean="0"/>
              <a:t>ngoài</a:t>
            </a:r>
            <a:r>
              <a:rPr lang="en-US" dirty="0" smtClean="0"/>
              <a:t> </a:t>
            </a:r>
            <a:r>
              <a:rPr lang="en-US" dirty="0" err="1" smtClean="0"/>
              <a:t>lớp</a:t>
            </a:r>
            <a:r>
              <a:rPr lang="en-US" dirty="0" smtClean="0"/>
              <a:t> </a:t>
            </a:r>
            <a:r>
              <a:rPr lang="en-US" dirty="0" err="1" smtClean="0"/>
              <a:t>không</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được</a:t>
            </a:r>
            <a:endParaRPr lang="en-US" dirty="0" smtClean="0"/>
          </a:p>
          <a:p>
            <a:pPr lvl="1"/>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class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i="1" dirty="0" smtClean="0">
                <a:solidFill>
                  <a:srgbClr val="FF0000"/>
                </a:solidFill>
              </a:rPr>
              <a:t>protected</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cập</a:t>
            </a:r>
            <a:r>
              <a:rPr lang="en-US" dirty="0" smtClean="0"/>
              <a:t> </a:t>
            </a:r>
            <a:r>
              <a:rPr lang="en-US" dirty="0" err="1" smtClean="0"/>
              <a:t>bởi</a:t>
            </a:r>
            <a:r>
              <a:rPr lang="en-US" dirty="0" smtClean="0"/>
              <a:t> </a:t>
            </a:r>
            <a:r>
              <a:rPr lang="en-US" dirty="0" err="1" smtClean="0"/>
              <a:t>bất</a:t>
            </a:r>
            <a:r>
              <a:rPr lang="en-US" dirty="0" smtClean="0"/>
              <a:t> </a:t>
            </a:r>
            <a:r>
              <a:rPr lang="en-US" dirty="0" err="1" smtClean="0"/>
              <a:t>cứ</a:t>
            </a:r>
            <a:r>
              <a:rPr lang="en-US" dirty="0" smtClean="0"/>
              <a:t> class </a:t>
            </a:r>
            <a:r>
              <a:rPr lang="en-US" dirty="0" err="1" smtClean="0"/>
              <a:t>nào</a:t>
            </a:r>
            <a:r>
              <a:rPr lang="en-US" dirty="0" smtClean="0"/>
              <a:t> </a:t>
            </a:r>
            <a:r>
              <a:rPr lang="en-US" dirty="0" err="1" smtClean="0"/>
              <a:t>bên</a:t>
            </a:r>
            <a:r>
              <a:rPr lang="en-US" dirty="0" smtClean="0"/>
              <a:t> </a:t>
            </a:r>
            <a:r>
              <a:rPr lang="en-US" dirty="0" err="1" smtClean="0"/>
              <a:t>trong</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gói</a:t>
            </a:r>
            <a:r>
              <a:rPr lang="en-US" dirty="0" smtClean="0"/>
              <a:t> (package) </a:t>
            </a:r>
            <a:r>
              <a:rPr lang="en-US" dirty="0" err="1" smtClean="0"/>
              <a:t>hoặc</a:t>
            </a:r>
            <a:r>
              <a:rPr lang="en-US" dirty="0" smtClean="0"/>
              <a:t> ở </a:t>
            </a:r>
            <a:r>
              <a:rPr lang="en-US" dirty="0" err="1" smtClean="0"/>
              <a:t>lớp</a:t>
            </a:r>
            <a:r>
              <a:rPr lang="en-US" dirty="0" smtClean="0"/>
              <a:t> con </a:t>
            </a:r>
            <a:r>
              <a:rPr lang="en-US" dirty="0" err="1" smtClean="0"/>
              <a:t>của</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khác</a:t>
            </a:r>
            <a:r>
              <a:rPr lang="en-US" dirty="0" smtClean="0"/>
              <a:t> </a:t>
            </a:r>
            <a:r>
              <a:rPr lang="en-US" dirty="0" err="1" smtClean="0"/>
              <a:t>gói</a:t>
            </a:r>
            <a:r>
              <a:rPr lang="en-US" dirty="0" smtClean="0"/>
              <a:t>)</a:t>
            </a:r>
          </a:p>
          <a:p>
            <a:pPr lvl="1"/>
            <a:r>
              <a:rPr lang="en-US" dirty="0" err="1" smtClean="0"/>
              <a:t>Thành</a:t>
            </a:r>
            <a:r>
              <a:rPr lang="en-US" dirty="0" smtClean="0"/>
              <a:t> </a:t>
            </a:r>
            <a:r>
              <a:rPr lang="en-US" dirty="0" err="1" smtClean="0"/>
              <a:t>phần</a:t>
            </a:r>
            <a:r>
              <a:rPr lang="en-US" dirty="0" smtClean="0"/>
              <a:t>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i="1" dirty="0" err="1" smtClean="0">
                <a:solidFill>
                  <a:srgbClr val="FF0000"/>
                </a:solidFill>
              </a:rPr>
              <a:t>mặc</a:t>
            </a:r>
            <a:r>
              <a:rPr lang="en-US" i="1" dirty="0" smtClean="0">
                <a:solidFill>
                  <a:srgbClr val="FF0000"/>
                </a:solidFill>
              </a:rPr>
              <a:t> </a:t>
            </a:r>
            <a:r>
              <a:rPr lang="en-US" i="1" dirty="0" err="1" smtClean="0">
                <a:solidFill>
                  <a:srgbClr val="FF0000"/>
                </a:solidFill>
              </a:rPr>
              <a:t>định</a:t>
            </a:r>
            <a:r>
              <a:rPr lang="en-US" i="1" dirty="0" smtClean="0">
                <a:solidFill>
                  <a:srgbClr val="FF0000"/>
                </a:solidFill>
              </a:rPr>
              <a:t> </a:t>
            </a:r>
            <a:r>
              <a:rPr lang="en-US" dirty="0" smtClean="0"/>
              <a:t>(</a:t>
            </a:r>
            <a:r>
              <a:rPr lang="en-US" dirty="0" err="1" smtClean="0"/>
              <a:t>không</a:t>
            </a:r>
            <a:r>
              <a:rPr lang="en-US" dirty="0" smtClean="0"/>
              <a:t> </a:t>
            </a:r>
            <a:r>
              <a:rPr lang="en-US" dirty="0" err="1" smtClean="0"/>
              <a:t>có</a:t>
            </a:r>
            <a:r>
              <a:rPr lang="en-US" dirty="0" smtClean="0"/>
              <a:t> visibility modifier) </a:t>
            </a:r>
            <a:r>
              <a:rPr lang="en-US" dirty="0" err="1" smtClean="0"/>
              <a:t>sẽ</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cập</a:t>
            </a:r>
            <a:r>
              <a:rPr lang="en-US" dirty="0" smtClean="0"/>
              <a:t> </a:t>
            </a:r>
            <a:r>
              <a:rPr lang="en-US" dirty="0" err="1" smtClean="0"/>
              <a:t>bởi</a:t>
            </a:r>
            <a:r>
              <a:rPr lang="en-US" dirty="0" smtClean="0"/>
              <a:t> </a:t>
            </a:r>
            <a:r>
              <a:rPr lang="en-US" dirty="0" err="1" smtClean="0"/>
              <a:t>bất</a:t>
            </a:r>
            <a:r>
              <a:rPr lang="en-US" dirty="0" smtClean="0"/>
              <a:t> </a:t>
            </a:r>
            <a:r>
              <a:rPr lang="en-US" dirty="0" err="1" smtClean="0"/>
              <a:t>cứ</a:t>
            </a:r>
            <a:r>
              <a:rPr lang="en-US" dirty="0" smtClean="0"/>
              <a:t> class </a:t>
            </a:r>
            <a:r>
              <a:rPr lang="en-US" dirty="0" err="1" smtClean="0"/>
              <a:t>nào</a:t>
            </a:r>
            <a:r>
              <a:rPr lang="en-US" dirty="0" smtClean="0"/>
              <a:t> </a:t>
            </a:r>
            <a:r>
              <a:rPr lang="en-US" dirty="0" err="1" smtClean="0"/>
              <a:t>bên</a:t>
            </a:r>
            <a:r>
              <a:rPr lang="en-US" dirty="0" smtClean="0"/>
              <a:t> </a:t>
            </a:r>
            <a:r>
              <a:rPr lang="en-US" dirty="0" err="1" smtClean="0"/>
              <a:t>trong</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gói</a:t>
            </a:r>
            <a:r>
              <a:rPr lang="en-US" dirty="0" smtClean="0"/>
              <a:t> (package)</a:t>
            </a:r>
            <a:endParaRPr lang="en-US" dirty="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205900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Thể hiện tính đóng gói</a:t>
            </a:r>
            <a:endParaRPr lang="en-US"/>
          </a:p>
        </p:txBody>
      </p:sp>
      <p:sp>
        <p:nvSpPr>
          <p:cNvPr id="3" name="Content Placeholder 2"/>
          <p:cNvSpPr>
            <a:spLocks noGrp="1"/>
          </p:cNvSpPr>
          <p:nvPr>
            <p:ph idx="1"/>
          </p:nvPr>
        </p:nvSpPr>
        <p:spPr/>
        <p:txBody>
          <a:bodyPr/>
          <a:lstStyle/>
          <a:p>
            <a:r>
              <a:rPr lang="en-US" smtClean="0"/>
              <a:t>Dữ liệu nên được định nghĩa với bổ từ </a:t>
            </a:r>
            <a:r>
              <a:rPr lang="en-US" smtClean="0">
                <a:solidFill>
                  <a:srgbClr val="FF0000"/>
                </a:solidFill>
              </a:rPr>
              <a:t>private</a:t>
            </a:r>
            <a:r>
              <a:rPr lang="en-US" smtClean="0"/>
              <a:t> </a:t>
            </a:r>
          </a:p>
          <a:p>
            <a:pPr lvl="1"/>
            <a:r>
              <a:rPr lang="en-US" smtClean="0"/>
              <a:t>Dữ liệu private chỉ có thể được truy cập bởi các phương thức của class</a:t>
            </a:r>
          </a:p>
          <a:p>
            <a:pPr lvl="1"/>
            <a:r>
              <a:rPr lang="en-US" smtClean="0"/>
              <a:t>Có thể cung cấp các phương thức public để truy cập</a:t>
            </a:r>
          </a:p>
          <a:p>
            <a:r>
              <a:rPr lang="en-US" smtClean="0"/>
              <a:t>Các method có thể được định nghĩa </a:t>
            </a:r>
            <a:r>
              <a:rPr lang="en-US" smtClean="0">
                <a:solidFill>
                  <a:srgbClr val="FF0000"/>
                </a:solidFill>
              </a:rPr>
              <a:t>public</a:t>
            </a:r>
            <a:r>
              <a:rPr lang="en-US" smtClean="0"/>
              <a:t> hoặc </a:t>
            </a:r>
            <a:r>
              <a:rPr lang="en-US" smtClean="0">
                <a:solidFill>
                  <a:srgbClr val="FF0000"/>
                </a:solidFill>
              </a:rPr>
              <a:t>private</a:t>
            </a:r>
            <a:r>
              <a:rPr lang="en-US" smtClean="0"/>
              <a:t> </a:t>
            </a:r>
          </a:p>
          <a:p>
            <a:pPr lvl="1"/>
            <a:r>
              <a:rPr lang="en-US" smtClean="0"/>
              <a:t>public method: cung cấp dịch vụ cho lớp khác dùng class này (</a:t>
            </a:r>
            <a:r>
              <a:rPr lang="en-US" i="1" smtClean="0"/>
              <a:t>service methods)</a:t>
            </a:r>
          </a:p>
          <a:p>
            <a:pPr lvl="1"/>
            <a:r>
              <a:rPr lang="en-US" smtClean="0"/>
              <a:t>private method: không thể được gọi từ bên ngoài class. Mục đích duy nhất của private method là để giúp cho những phương thức khác trong cùng một class làm công việc của nó, c</a:t>
            </a:r>
            <a:r>
              <a:rPr lang="en-US" smtClean="0">
                <a:sym typeface="Wingdings" pitchFamily="2" charset="2"/>
              </a:rPr>
              <a:t>ác phương thức này còn gọi là phương thức hỗ trợ (</a:t>
            </a:r>
            <a:r>
              <a:rPr lang="en-US" i="1" smtClean="0"/>
              <a:t>support methods</a:t>
            </a:r>
            <a:r>
              <a:rPr lang="en-US" smtClean="0"/>
              <a:t>)</a:t>
            </a:r>
            <a:endParaRPr lang="en-US" dirty="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202878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a:t>Thể hiện tính đóng gói</a:t>
            </a:r>
            <a:endParaRPr lang="en-US" dirty="0"/>
          </a:p>
        </p:txBody>
      </p:sp>
      <p:sp>
        <p:nvSpPr>
          <p:cNvPr id="3" name="Content Placeholder 2"/>
          <p:cNvSpPr>
            <a:spLocks noGrp="1"/>
          </p:cNvSpPr>
          <p:nvPr>
            <p:ph idx="1"/>
          </p:nvPr>
        </p:nvSpPr>
        <p:spPr/>
        <p:txBody>
          <a:bodyPr>
            <a:normAutofit lnSpcReduction="10000"/>
          </a:bodyPr>
          <a:lstStyle/>
          <a:p>
            <a:r>
              <a:rPr lang="en-US" smtClean="0"/>
              <a:t>Ví dụ: Lớp Xe</a:t>
            </a:r>
          </a:p>
          <a:p>
            <a:pPr marL="0" indent="0">
              <a:buNone/>
            </a:pPr>
            <a:r>
              <a:rPr lang="en-US" smtClean="0"/>
              <a:t>	class Xe</a:t>
            </a:r>
          </a:p>
          <a:p>
            <a:pPr marL="0" indent="0">
              <a:buNone/>
            </a:pPr>
            <a:r>
              <a:rPr lang="en-US"/>
              <a:t>	{</a:t>
            </a:r>
            <a:br>
              <a:rPr lang="en-US"/>
            </a:br>
            <a:r>
              <a:rPr lang="en-US"/>
              <a:t>    		</a:t>
            </a:r>
            <a:r>
              <a:rPr lang="en-US" smtClean="0">
                <a:solidFill>
                  <a:srgbClr val="FF0000"/>
                </a:solidFill>
              </a:rPr>
              <a:t>private</a:t>
            </a:r>
            <a:r>
              <a:rPr lang="en-US" smtClean="0"/>
              <a:t> </a:t>
            </a:r>
            <a:r>
              <a:rPr lang="en-US"/>
              <a:t>String </a:t>
            </a:r>
            <a:r>
              <a:rPr lang="en-US" smtClean="0"/>
              <a:t>soXe;</a:t>
            </a:r>
            <a:r>
              <a:rPr lang="en-US"/>
              <a:t/>
            </a:r>
            <a:br>
              <a:rPr lang="en-US"/>
            </a:br>
            <a:r>
              <a:rPr lang="en-US"/>
              <a:t>    		</a:t>
            </a:r>
            <a:r>
              <a:rPr lang="en-US">
                <a:solidFill>
                  <a:srgbClr val="FF0000"/>
                </a:solidFill>
              </a:rPr>
              <a:t>private</a:t>
            </a:r>
            <a:r>
              <a:rPr lang="en-US"/>
              <a:t> </a:t>
            </a:r>
            <a:r>
              <a:rPr lang="en-US" smtClean="0"/>
              <a:t>String chuXe;</a:t>
            </a:r>
            <a:r>
              <a:rPr lang="en-US"/>
              <a:t/>
            </a:r>
            <a:br>
              <a:rPr lang="en-US"/>
            </a:br>
            <a:r>
              <a:rPr lang="en-US"/>
              <a:t>    		</a:t>
            </a:r>
            <a:r>
              <a:rPr lang="en-US" smtClean="0">
                <a:solidFill>
                  <a:srgbClr val="FF0000"/>
                </a:solidFill>
              </a:rPr>
              <a:t>private</a:t>
            </a:r>
            <a:r>
              <a:rPr lang="en-US" smtClean="0"/>
              <a:t> String</a:t>
            </a:r>
            <a:r>
              <a:rPr lang="en-US"/>
              <a:t> </a:t>
            </a:r>
            <a:r>
              <a:rPr lang="en-US" smtClean="0"/>
              <a:t>hieuXe;</a:t>
            </a:r>
            <a:r>
              <a:rPr lang="en-US"/>
              <a:t/>
            </a:r>
            <a:br>
              <a:rPr lang="en-US"/>
            </a:br>
            <a:r>
              <a:rPr lang="en-US"/>
              <a:t>		</a:t>
            </a:r>
            <a:r>
              <a:rPr lang="en-US">
                <a:solidFill>
                  <a:srgbClr val="FF0000"/>
                </a:solidFill>
              </a:rPr>
              <a:t>private</a:t>
            </a:r>
            <a:r>
              <a:rPr lang="en-US"/>
              <a:t> </a:t>
            </a:r>
            <a:r>
              <a:rPr lang="en-US" smtClean="0"/>
              <a:t>double</a:t>
            </a:r>
            <a:r>
              <a:rPr lang="en-US"/>
              <a:t> </a:t>
            </a:r>
            <a:r>
              <a:rPr lang="en-US" smtClean="0"/>
              <a:t>giaXe;</a:t>
            </a:r>
            <a:r>
              <a:rPr lang="en-US"/>
              <a:t/>
            </a:r>
            <a:br>
              <a:rPr lang="en-US"/>
            </a:br>
            <a:r>
              <a:rPr lang="en-US" smtClean="0"/>
              <a:t>		</a:t>
            </a:r>
            <a:r>
              <a:rPr lang="en-US" smtClean="0">
                <a:solidFill>
                  <a:srgbClr val="FF0000"/>
                </a:solidFill>
              </a:rPr>
              <a:t>private</a:t>
            </a:r>
            <a:r>
              <a:rPr lang="en-US" smtClean="0"/>
              <a:t> int</a:t>
            </a:r>
            <a:r>
              <a:rPr lang="en-US"/>
              <a:t> </a:t>
            </a:r>
            <a:r>
              <a:rPr lang="en-US" smtClean="0"/>
              <a:t>dungTich;</a:t>
            </a:r>
          </a:p>
          <a:p>
            <a:pPr marL="0" indent="0">
              <a:buNone/>
            </a:pPr>
            <a:r>
              <a:rPr lang="en-US" smtClean="0"/>
              <a:t>		//…</a:t>
            </a:r>
            <a:endParaRPr lang="en-US"/>
          </a:p>
          <a:p>
            <a:pPr marL="0" indent="0">
              <a:buNone/>
            </a:pPr>
            <a:r>
              <a:rPr lang="en-US" smtClean="0"/>
              <a:t>	}</a:t>
            </a:r>
          </a:p>
          <a:p>
            <a:pPr marL="0" indent="0">
              <a:buNone/>
            </a:pPr>
            <a:endParaRPr lang="en-US" dirty="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34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7813674"/>
              </p:ext>
            </p:extLst>
          </p:nvPr>
        </p:nvGraphicFramePr>
        <p:xfrm>
          <a:off x="5993480" y="2244847"/>
          <a:ext cx="2362302" cy="3566160"/>
        </p:xfrm>
        <a:graphic>
          <a:graphicData uri="http://schemas.openxmlformats.org/drawingml/2006/table">
            <a:tbl>
              <a:tblPr firstRow="1" bandRow="1">
                <a:tableStyleId>{5940675A-B579-460E-94D1-54222C63F5DA}</a:tableStyleId>
              </a:tblPr>
              <a:tblGrid>
                <a:gridCol w="2362302"/>
              </a:tblGrid>
              <a:tr h="370840">
                <a:tc>
                  <a:txBody>
                    <a:bodyPr/>
                    <a:lstStyle/>
                    <a:p>
                      <a:r>
                        <a:rPr lang="en-US" sz="2400" smtClean="0">
                          <a:latin typeface="Times New Roman" pitchFamily="18" charset="0"/>
                          <a:cs typeface="Times New Roman" pitchFamily="18" charset="0"/>
                        </a:rPr>
                        <a:t>Xe</a:t>
                      </a:r>
                      <a:endParaRPr lang="en-US" sz="2400">
                        <a:latin typeface="Times New Roman" pitchFamily="18" charset="0"/>
                        <a:cs typeface="Times New Roman" pitchFamily="18" charset="0"/>
                      </a:endParaRPr>
                    </a:p>
                  </a:txBody>
                  <a:tcPr/>
                </a:tc>
              </a:tr>
              <a:tr h="370840">
                <a:tc>
                  <a:txBody>
                    <a:bodyPr/>
                    <a:lstStyle/>
                    <a:p>
                      <a:pPr marL="285750" indent="-285750">
                        <a:buFontTx/>
                        <a:buChar char="-"/>
                      </a:pPr>
                      <a:r>
                        <a:rPr lang="en-US" sz="2400" smtClean="0">
                          <a:latin typeface="Times New Roman" pitchFamily="18" charset="0"/>
                          <a:cs typeface="Times New Roman" pitchFamily="18" charset="0"/>
                        </a:rPr>
                        <a:t>Số</a:t>
                      </a:r>
                      <a:r>
                        <a:rPr lang="en-US" sz="2400" baseline="0" smtClean="0">
                          <a:latin typeface="Times New Roman" pitchFamily="18" charset="0"/>
                          <a:cs typeface="Times New Roman" pitchFamily="18" charset="0"/>
                        </a:rPr>
                        <a:t> xe</a:t>
                      </a:r>
                    </a:p>
                    <a:p>
                      <a:pPr marL="285750" indent="-285750">
                        <a:buFontTx/>
                        <a:buChar char="-"/>
                      </a:pPr>
                      <a:r>
                        <a:rPr lang="en-US" sz="2400" baseline="0" smtClean="0">
                          <a:latin typeface="Times New Roman" pitchFamily="18" charset="0"/>
                          <a:cs typeface="Times New Roman" pitchFamily="18" charset="0"/>
                        </a:rPr>
                        <a:t>Chủ xe</a:t>
                      </a:r>
                    </a:p>
                    <a:p>
                      <a:pPr marL="285750" indent="-285750">
                        <a:buFontTx/>
                        <a:buChar char="-"/>
                      </a:pPr>
                      <a:r>
                        <a:rPr lang="en-US" sz="2400" baseline="0" smtClean="0">
                          <a:latin typeface="Times New Roman" pitchFamily="18" charset="0"/>
                          <a:cs typeface="Times New Roman" pitchFamily="18" charset="0"/>
                        </a:rPr>
                        <a:t>Hiệu xe</a:t>
                      </a:r>
                    </a:p>
                    <a:p>
                      <a:pPr marL="285750" indent="-285750">
                        <a:buFontTx/>
                        <a:buChar char="-"/>
                      </a:pPr>
                      <a:r>
                        <a:rPr lang="en-US" sz="2400" baseline="0" smtClean="0">
                          <a:latin typeface="Times New Roman" pitchFamily="18" charset="0"/>
                          <a:cs typeface="Times New Roman" pitchFamily="18" charset="0"/>
                        </a:rPr>
                        <a:t>Giá xe</a:t>
                      </a:r>
                    </a:p>
                    <a:p>
                      <a:pPr marL="285750" indent="-285750">
                        <a:buFontTx/>
                        <a:buChar char="-"/>
                      </a:pPr>
                      <a:r>
                        <a:rPr lang="en-US" sz="2400" baseline="0" smtClean="0">
                          <a:latin typeface="Times New Roman" pitchFamily="18" charset="0"/>
                          <a:cs typeface="Times New Roman" pitchFamily="18" charset="0"/>
                        </a:rPr>
                        <a:t>Dung tích</a:t>
                      </a:r>
                    </a:p>
                    <a:p>
                      <a:pPr marL="0" indent="0">
                        <a:buFontTx/>
                        <a:buNone/>
                      </a:pPr>
                      <a:endParaRPr lang="en-US" sz="2400">
                        <a:latin typeface="Times New Roman" pitchFamily="18" charset="0"/>
                        <a:cs typeface="Times New Roman" pitchFamily="18" charset="0"/>
                      </a:endParaRPr>
                    </a:p>
                  </a:txBody>
                  <a:tcPr/>
                </a:tc>
              </a:tr>
              <a:tr h="370840">
                <a:tc>
                  <a:txBody>
                    <a:bodyPr/>
                    <a:lstStyle/>
                    <a:p>
                      <a:r>
                        <a:rPr lang="en-US" sz="2400" smtClean="0">
                          <a:latin typeface="Times New Roman" pitchFamily="18" charset="0"/>
                          <a:cs typeface="Times New Roman" pitchFamily="18" charset="0"/>
                        </a:rPr>
                        <a:t>+ Đóng</a:t>
                      </a:r>
                      <a:r>
                        <a:rPr lang="en-US" sz="2400" baseline="0" smtClean="0">
                          <a:latin typeface="Times New Roman" pitchFamily="18" charset="0"/>
                          <a:cs typeface="Times New Roman" pitchFamily="18" charset="0"/>
                        </a:rPr>
                        <a:t> t</a:t>
                      </a:r>
                      <a:r>
                        <a:rPr lang="en-US" sz="2400" smtClean="0">
                          <a:latin typeface="Times New Roman" pitchFamily="18" charset="0"/>
                          <a:cs typeface="Times New Roman" pitchFamily="18" charset="0"/>
                        </a:rPr>
                        <a:t>huế</a:t>
                      </a:r>
                    </a:p>
                    <a:p>
                      <a:endParaRPr lang="en-US" sz="2400">
                        <a:latin typeface="Times New Roman" pitchFamily="18" charset="0"/>
                        <a:cs typeface="Times New Roman" pitchFamily="18"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76215608"/>
              </p:ext>
            </p:extLst>
          </p:nvPr>
        </p:nvGraphicFramePr>
        <p:xfrm>
          <a:off x="8723631" y="2250472"/>
          <a:ext cx="2362302" cy="2103120"/>
        </p:xfrm>
        <a:graphic>
          <a:graphicData uri="http://schemas.openxmlformats.org/drawingml/2006/table">
            <a:tbl>
              <a:tblPr firstRow="1" bandRow="1">
                <a:tableStyleId>{5940675A-B579-460E-94D1-54222C63F5DA}</a:tableStyleId>
              </a:tblPr>
              <a:tblGrid>
                <a:gridCol w="2362302"/>
              </a:tblGrid>
              <a:tr h="370840">
                <a:tc>
                  <a:txBody>
                    <a:bodyPr/>
                    <a:lstStyle/>
                    <a:p>
                      <a:r>
                        <a:rPr lang="en-US" sz="2400" smtClean="0">
                          <a:latin typeface="Times New Roman" pitchFamily="18" charset="0"/>
                          <a:cs typeface="Times New Roman" pitchFamily="18" charset="0"/>
                        </a:rPr>
                        <a:t>Rectangle</a:t>
                      </a:r>
                      <a:endParaRPr lang="en-US" sz="2400">
                        <a:latin typeface="Times New Roman" pitchFamily="18" charset="0"/>
                        <a:cs typeface="Times New Roman" pitchFamily="18" charset="0"/>
                      </a:endParaRPr>
                    </a:p>
                  </a:txBody>
                  <a:tcPr/>
                </a:tc>
              </a:tr>
              <a:tr h="370840">
                <a:tc>
                  <a:txBody>
                    <a:bodyPr/>
                    <a:lstStyle/>
                    <a:p>
                      <a:pPr marL="285750" indent="-285750">
                        <a:buFontTx/>
                        <a:buChar char="-"/>
                      </a:pPr>
                      <a:r>
                        <a:rPr lang="en-US" sz="2400" smtClean="0">
                          <a:latin typeface="Times New Roman" pitchFamily="18" charset="0"/>
                          <a:cs typeface="Times New Roman" pitchFamily="18" charset="0"/>
                        </a:rPr>
                        <a:t>length</a:t>
                      </a:r>
                    </a:p>
                    <a:p>
                      <a:pPr marL="285750" indent="-285750">
                        <a:buFontTx/>
                        <a:buChar char="-"/>
                      </a:pPr>
                      <a:r>
                        <a:rPr lang="en-US" sz="2400" smtClean="0">
                          <a:latin typeface="Times New Roman" pitchFamily="18" charset="0"/>
                          <a:cs typeface="Times New Roman" pitchFamily="18" charset="0"/>
                        </a:rPr>
                        <a:t>width</a:t>
                      </a:r>
                      <a:endParaRPr lang="en-US" sz="2400">
                        <a:latin typeface="Times New Roman" pitchFamily="18" charset="0"/>
                        <a:cs typeface="Times New Roman" pitchFamily="18" charset="0"/>
                      </a:endParaRPr>
                    </a:p>
                  </a:txBody>
                  <a:tcPr/>
                </a:tc>
              </a:tr>
              <a:tr h="370840">
                <a:tc>
                  <a:txBody>
                    <a:bodyPr/>
                    <a:lstStyle/>
                    <a:p>
                      <a:r>
                        <a:rPr lang="en-US" sz="2400" smtClean="0">
                          <a:latin typeface="Times New Roman" pitchFamily="18" charset="0"/>
                          <a:cs typeface="Times New Roman" pitchFamily="18" charset="0"/>
                        </a:rPr>
                        <a:t>+ area</a:t>
                      </a:r>
                    </a:p>
                    <a:p>
                      <a:endParaRPr lang="en-US" sz="240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1720721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Phương thức </a:t>
            </a:r>
            <a:r>
              <a:rPr lang="vi-VN" smtClean="0"/>
              <a:t>của lớp</a:t>
            </a:r>
            <a:endParaRPr lang="en-US" dirty="0"/>
          </a:p>
        </p:txBody>
      </p:sp>
      <p:sp>
        <p:nvSpPr>
          <p:cNvPr id="3" name="Content Placeholder 2"/>
          <p:cNvSpPr>
            <a:spLocks noGrp="1"/>
          </p:cNvSpPr>
          <p:nvPr>
            <p:ph idx="1"/>
          </p:nvPr>
        </p:nvSpPr>
        <p:spPr/>
        <p:txBody>
          <a:bodyPr/>
          <a:lstStyle/>
          <a:p>
            <a:r>
              <a:rPr lang="vi-VN" dirty="0" smtClean="0"/>
              <a:t>Có hai loại phương thức:</a:t>
            </a:r>
          </a:p>
          <a:p>
            <a:pPr lvl="1"/>
            <a:r>
              <a:rPr lang="vi-VN" dirty="0" smtClean="0"/>
              <a:t>Phương thức </a:t>
            </a:r>
            <a:r>
              <a:rPr lang="en-US" dirty="0" err="1" smtClean="0"/>
              <a:t>khởi</a:t>
            </a:r>
            <a:r>
              <a:rPr lang="en-US" dirty="0" smtClean="0"/>
              <a:t> </a:t>
            </a:r>
            <a:r>
              <a:rPr lang="vi-VN" dirty="0" smtClean="0"/>
              <a:t>tạo</a:t>
            </a:r>
            <a:r>
              <a:rPr lang="en-US" dirty="0" smtClean="0"/>
              <a:t> (constructor)</a:t>
            </a:r>
          </a:p>
          <a:p>
            <a:pPr lvl="1"/>
            <a:r>
              <a:rPr lang="vi-VN" dirty="0" smtClean="0"/>
              <a:t>Các phương thức khác</a:t>
            </a:r>
            <a:endParaRPr lang="en-US" dirty="0" smtClean="0"/>
          </a:p>
          <a:p>
            <a:pPr lvl="2"/>
            <a:r>
              <a:rPr lang="en-US" dirty="0" err="1" smtClean="0"/>
              <a:t>Phương</a:t>
            </a:r>
            <a:r>
              <a:rPr lang="en-US" dirty="0" smtClean="0"/>
              <a:t> </a:t>
            </a:r>
            <a:r>
              <a:rPr lang="en-US" dirty="0" err="1" smtClean="0"/>
              <a:t>thức</a:t>
            </a:r>
            <a:r>
              <a:rPr lang="en-US" dirty="0" smtClean="0"/>
              <a:t> </a:t>
            </a:r>
            <a:r>
              <a:rPr lang="en-US" dirty="0" err="1" smtClean="0"/>
              <a:t>thể</a:t>
            </a:r>
            <a:r>
              <a:rPr lang="en-US" dirty="0" smtClean="0"/>
              <a:t> </a:t>
            </a:r>
            <a:r>
              <a:rPr lang="en-US" dirty="0" err="1" smtClean="0"/>
              <a:t>hiện</a:t>
            </a:r>
            <a:r>
              <a:rPr lang="en-US" dirty="0" smtClean="0"/>
              <a:t> (instance method)</a:t>
            </a:r>
          </a:p>
          <a:p>
            <a:pPr lvl="2"/>
            <a:r>
              <a:rPr lang="en-US" dirty="0" err="1" smtClean="0"/>
              <a:t>Phương</a:t>
            </a:r>
            <a:r>
              <a:rPr lang="en-US" dirty="0" smtClean="0"/>
              <a:t> </a:t>
            </a:r>
            <a:r>
              <a:rPr lang="en-US" dirty="0" err="1"/>
              <a:t>thức</a:t>
            </a:r>
            <a:r>
              <a:rPr lang="en-US" dirty="0"/>
              <a:t> </a:t>
            </a:r>
            <a:r>
              <a:rPr lang="en-US" dirty="0" err="1"/>
              <a:t>tĩnh</a:t>
            </a:r>
            <a:r>
              <a:rPr lang="en-US" dirty="0"/>
              <a:t> </a:t>
            </a:r>
            <a:r>
              <a:rPr lang="en-US" dirty="0" smtClean="0"/>
              <a:t>(static methods)</a:t>
            </a:r>
            <a:endParaRPr lang="en-US" dirty="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507034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Phương thức </a:t>
            </a:r>
            <a:r>
              <a:rPr lang="vi-VN" smtClean="0"/>
              <a:t>của lớp</a:t>
            </a:r>
            <a:endParaRPr lang="en-US" dirty="0"/>
          </a:p>
        </p:txBody>
      </p:sp>
      <p:sp>
        <p:nvSpPr>
          <p:cNvPr id="3" name="Content Placeholder 2"/>
          <p:cNvSpPr>
            <a:spLocks noGrp="1"/>
          </p:cNvSpPr>
          <p:nvPr>
            <p:ph idx="1"/>
          </p:nvPr>
        </p:nvSpPr>
        <p:spPr/>
        <p:txBody>
          <a:bodyPr>
            <a:normAutofit/>
          </a:bodyPr>
          <a:lstStyle/>
          <a:p>
            <a:r>
              <a:rPr lang="vi-VN" b="1" smtClean="0"/>
              <a:t>Phương thức </a:t>
            </a:r>
            <a:r>
              <a:rPr lang="en-US" b="1" smtClean="0"/>
              <a:t>khởi </a:t>
            </a:r>
            <a:r>
              <a:rPr lang="vi-VN" b="1" smtClean="0"/>
              <a:t>tạo</a:t>
            </a:r>
            <a:r>
              <a:rPr lang="en-US" b="1" smtClean="0"/>
              <a:t> (constructor)</a:t>
            </a:r>
            <a:endParaRPr lang="vi-VN" b="1" smtClean="0"/>
          </a:p>
          <a:p>
            <a:pPr lvl="1"/>
            <a:r>
              <a:rPr lang="en-US" smtClean="0"/>
              <a:t>Là phương thức được gọi khi tạo đối tượng (object)</a:t>
            </a:r>
          </a:p>
          <a:p>
            <a:pPr lvl="1"/>
            <a:r>
              <a:rPr lang="en-US" smtClean="0"/>
              <a:t>Mục đích: Dùng để gán giá trị ban đầu cho các thuộc tính của lớp</a:t>
            </a:r>
          </a:p>
          <a:p>
            <a:pPr lvl="1"/>
            <a:r>
              <a:rPr lang="en-US" smtClean="0"/>
              <a:t>Phải thỏa 2 điều kiện:</a:t>
            </a:r>
          </a:p>
          <a:p>
            <a:pPr lvl="2"/>
            <a:r>
              <a:rPr lang="en-US" smtClean="0"/>
              <a:t>cùng tên class</a:t>
            </a:r>
          </a:p>
          <a:p>
            <a:pPr lvl="2"/>
            <a:r>
              <a:rPr lang="en-US" smtClean="0"/>
              <a:t>không giá trị trả về, cũng không phải void</a:t>
            </a:r>
          </a:p>
          <a:p>
            <a:pPr lvl="1"/>
            <a:r>
              <a:rPr lang="en-US" smtClean="0"/>
              <a:t>Một lớp có thể có nhiều constructor</a:t>
            </a:r>
          </a:p>
          <a:p>
            <a:pPr lvl="1"/>
            <a:r>
              <a:rPr lang="en-US" smtClean="0"/>
              <a:t>Nếu không viết constructor, trình biên dịch tạo constructor mặc định</a:t>
            </a:r>
          </a:p>
          <a:p>
            <a:pPr lvl="2"/>
            <a:r>
              <a:rPr lang="en-US" smtClean="0"/>
              <a:t>constructor mặc định không có tham số và tự gán các giá trị mặc định</a:t>
            </a:r>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89446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a:t>
            </a:r>
            <a:r>
              <a:rPr lang="en-US"/>
              <a:t>Cách viết lớp trong Java </a:t>
            </a:r>
            <a:r>
              <a:rPr lang="en-US" smtClean="0"/>
              <a:t/>
            </a:r>
            <a:br>
              <a:rPr lang="en-US" smtClean="0"/>
            </a:br>
            <a:r>
              <a:rPr lang="en-US" smtClean="0"/>
              <a:t>Phương </a:t>
            </a:r>
            <a:r>
              <a:rPr lang="en-US"/>
              <a:t>thức </a:t>
            </a:r>
            <a:r>
              <a:rPr lang="vi-VN" smtClean="0"/>
              <a:t>của lớp</a:t>
            </a:r>
            <a:endParaRPr lang="en-US" dirty="0"/>
          </a:p>
        </p:txBody>
      </p:sp>
      <p:sp>
        <p:nvSpPr>
          <p:cNvPr id="3" name="Content Placeholder 2"/>
          <p:cNvSpPr>
            <a:spLocks noGrp="1"/>
          </p:cNvSpPr>
          <p:nvPr>
            <p:ph idx="1"/>
          </p:nvPr>
        </p:nvSpPr>
        <p:spPr>
          <a:xfrm>
            <a:off x="609600" y="1855694"/>
            <a:ext cx="7046890" cy="4625788"/>
          </a:xfrm>
        </p:spPr>
        <p:txBody>
          <a:bodyPr/>
          <a:lstStyle/>
          <a:p>
            <a:r>
              <a:rPr lang="en-US" altLang="en-US" b="1" smtClean="0"/>
              <a:t>Phương thức thể hiện (instance method)</a:t>
            </a:r>
            <a:endParaRPr lang="en-US" b="1" smtClean="0"/>
          </a:p>
          <a:p>
            <a:pPr lvl="1"/>
            <a:r>
              <a:rPr lang="en-US" smtClean="0"/>
              <a:t>Dùng để:</a:t>
            </a:r>
          </a:p>
          <a:p>
            <a:pPr lvl="2"/>
            <a:r>
              <a:rPr lang="en-US" smtClean="0"/>
              <a:t>Định nghĩa hành vi của đối tượng</a:t>
            </a:r>
          </a:p>
          <a:p>
            <a:pPr lvl="2"/>
            <a:r>
              <a:rPr lang="en-US" smtClean="0"/>
              <a:t>Cung cấp cách thức truy xuất tới các thuộc tính riêng của đối tượng</a:t>
            </a:r>
          </a:p>
          <a:p>
            <a:pPr lvl="1"/>
            <a:r>
              <a:rPr lang="vi-VN" smtClean="0"/>
              <a:t>Đượ</a:t>
            </a:r>
            <a:r>
              <a:rPr lang="en-US" smtClean="0"/>
              <a:t>c truy xuất thông qua một đối tượng cụ thể</a:t>
            </a:r>
            <a:endParaRPr lang="en-US" dirty="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37</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490" y="1598121"/>
            <a:ext cx="4268398" cy="490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733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Phương thức </a:t>
            </a:r>
            <a:r>
              <a:rPr lang="vi-VN" smtClean="0"/>
              <a:t>của lớp</a:t>
            </a:r>
            <a:endParaRPr lang="en-US" dirty="0"/>
          </a:p>
        </p:txBody>
      </p:sp>
      <p:sp>
        <p:nvSpPr>
          <p:cNvPr id="3" name="Content Placeholder 2"/>
          <p:cNvSpPr>
            <a:spLocks noGrp="1"/>
          </p:cNvSpPr>
          <p:nvPr>
            <p:ph idx="1"/>
          </p:nvPr>
        </p:nvSpPr>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tĩnh</a:t>
            </a:r>
            <a:r>
              <a:rPr lang="en-US" b="1" dirty="0" smtClean="0"/>
              <a:t> (static methods)</a:t>
            </a:r>
          </a:p>
          <a:p>
            <a:pPr lvl="1"/>
            <a:r>
              <a:rPr lang="en-US" dirty="0" err="1" smtClean="0"/>
              <a:t>Là</a:t>
            </a:r>
            <a:r>
              <a:rPr lang="en-US" dirty="0" smtClean="0"/>
              <a:t> </a:t>
            </a:r>
            <a:r>
              <a:rPr lang="en-US" dirty="0" err="1" smtClean="0"/>
              <a:t>những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thông</a:t>
            </a:r>
            <a:r>
              <a:rPr lang="en-US" dirty="0" smtClean="0"/>
              <a:t> qua </a:t>
            </a:r>
            <a:r>
              <a:rPr lang="en-US" dirty="0" err="1" smtClean="0"/>
              <a:t>tên</a:t>
            </a:r>
            <a:r>
              <a:rPr lang="en-US" dirty="0" smtClean="0"/>
              <a:t> </a:t>
            </a:r>
            <a:r>
              <a:rPr lang="en-US" dirty="0" err="1" smtClean="0"/>
              <a:t>lớp</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tạo</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Khai</a:t>
            </a:r>
            <a:r>
              <a:rPr lang="en-US" dirty="0" smtClean="0"/>
              <a:t> </a:t>
            </a:r>
            <a:r>
              <a:rPr lang="en-US" dirty="0" err="1" smtClean="0"/>
              <a:t>báo</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thêm</a:t>
            </a:r>
            <a:r>
              <a:rPr lang="en-US" dirty="0" smtClean="0"/>
              <a:t> </a:t>
            </a:r>
            <a:r>
              <a:rPr lang="en-US" dirty="0" err="1" smtClean="0"/>
              <a:t>từ</a:t>
            </a:r>
            <a:r>
              <a:rPr lang="en-US" dirty="0" smtClean="0"/>
              <a:t> </a:t>
            </a:r>
            <a:r>
              <a:rPr lang="en-US" dirty="0" err="1" smtClean="0"/>
              <a:t>khóa</a:t>
            </a:r>
            <a:r>
              <a:rPr lang="en-US" dirty="0" smtClean="0"/>
              <a:t> </a:t>
            </a:r>
            <a:r>
              <a:rPr lang="en-US" i="1" dirty="0" smtClean="0"/>
              <a:t>static</a:t>
            </a:r>
          </a:p>
          <a:p>
            <a:pPr lvl="1"/>
            <a:r>
              <a:rPr lang="en-US" dirty="0" err="1" smtClean="0"/>
              <a:t>Chỉ</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xuất</a:t>
            </a:r>
            <a:r>
              <a:rPr lang="en-US" dirty="0" smtClean="0"/>
              <a:t> 1 </a:t>
            </a:r>
            <a:r>
              <a:rPr lang="en-US" dirty="0" err="1" smtClean="0"/>
              <a:t>cách</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tới</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tĩnh</a:t>
            </a:r>
            <a:r>
              <a:rPr lang="en-US" dirty="0" smtClean="0"/>
              <a:t> (static) </a:t>
            </a:r>
            <a:r>
              <a:rPr lang="en-US" dirty="0" err="1" smtClean="0"/>
              <a:t>và</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tĩnh</a:t>
            </a:r>
            <a:r>
              <a:rPr lang="en-US" dirty="0" smtClean="0"/>
              <a:t> </a:t>
            </a:r>
            <a:r>
              <a:rPr lang="en-US" dirty="0" err="1" smtClean="0"/>
              <a:t>khác</a:t>
            </a:r>
            <a:r>
              <a:rPr lang="en-US" dirty="0" smtClean="0"/>
              <a:t> </a:t>
            </a:r>
            <a:r>
              <a:rPr lang="en-US" dirty="0" err="1" smtClean="0"/>
              <a:t>của</a:t>
            </a:r>
            <a:r>
              <a:rPr lang="en-US" dirty="0" smtClean="0"/>
              <a:t> </a:t>
            </a:r>
            <a:r>
              <a:rPr lang="en-US" dirty="0" err="1" smtClean="0"/>
              <a:t>lớp</a:t>
            </a:r>
            <a:endParaRPr lang="en-US" dirty="0" smtClean="0"/>
          </a:p>
          <a:p>
            <a:pPr lvl="1"/>
            <a:r>
              <a:rPr lang="en-US" dirty="0" err="1" smtClean="0"/>
              <a:t>Không</a:t>
            </a:r>
            <a:r>
              <a:rPr lang="en-US" dirty="0" smtClean="0"/>
              <a:t> </a:t>
            </a:r>
            <a:r>
              <a:rPr lang="en-US" dirty="0" err="1" smtClean="0"/>
              <a:t>thể</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và</a:t>
            </a:r>
            <a:r>
              <a:rPr lang="en-US" dirty="0" smtClean="0"/>
              <a:t> </a:t>
            </a:r>
            <a:r>
              <a:rPr lang="en-US" dirty="0" err="1" smtClean="0"/>
              <a:t>biến</a:t>
            </a:r>
            <a:r>
              <a:rPr lang="en-US" dirty="0" smtClean="0"/>
              <a:t> </a:t>
            </a:r>
            <a:r>
              <a:rPr lang="en-US" dirty="0" err="1" smtClean="0"/>
              <a:t>không</a:t>
            </a:r>
            <a:r>
              <a:rPr lang="en-US" dirty="0" smtClean="0"/>
              <a:t> </a:t>
            </a:r>
            <a:r>
              <a:rPr lang="en-US" dirty="0" err="1" smtClean="0"/>
              <a:t>tĩnh</a:t>
            </a:r>
            <a:r>
              <a:rPr lang="en-US" dirty="0" smtClean="0"/>
              <a:t> (non-static)</a:t>
            </a:r>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546236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vi-VN" smtClean="0"/>
              <a:t>Tạo đối tượng của lớp</a:t>
            </a:r>
            <a:endParaRPr lang="en-US" dirty="0"/>
          </a:p>
        </p:txBody>
      </p:sp>
      <p:sp>
        <p:nvSpPr>
          <p:cNvPr id="3" name="Content Placeholder 2"/>
          <p:cNvSpPr>
            <a:spLocks noGrp="1"/>
          </p:cNvSpPr>
          <p:nvPr>
            <p:ph idx="1"/>
          </p:nvPr>
        </p:nvSpPr>
        <p:spPr/>
        <p:txBody>
          <a:bodyPr>
            <a:normAutofit/>
          </a:bodyPr>
          <a:lstStyle/>
          <a:p>
            <a:r>
              <a:rPr lang="en-US" smtClean="0"/>
              <a:t>Tạo đối tượng: dùng toán tử </a:t>
            </a:r>
            <a:r>
              <a:rPr lang="en-US" b="1" smtClean="0">
                <a:solidFill>
                  <a:srgbClr val="FF0000"/>
                </a:solidFill>
              </a:rPr>
              <a:t>new</a:t>
            </a:r>
            <a:r>
              <a:rPr lang="en-US"/>
              <a:t>, c</a:t>
            </a:r>
            <a:r>
              <a:rPr lang="en-US" smtClean="0"/>
              <a:t>ú pháp:</a:t>
            </a:r>
          </a:p>
          <a:p>
            <a:endParaRPr lang="en-US" smtClean="0"/>
          </a:p>
          <a:p>
            <a:endParaRPr lang="en-US" smtClean="0"/>
          </a:p>
          <a:p>
            <a:endParaRPr lang="en-US" smtClean="0"/>
          </a:p>
          <a:p>
            <a:endParaRPr lang="en-US" smtClean="0"/>
          </a:p>
          <a:p>
            <a:pPr lvl="1"/>
            <a:r>
              <a:rPr lang="en-US"/>
              <a:t>Khi tạo object bằng toán tử </a:t>
            </a:r>
            <a:r>
              <a:rPr lang="en-US" b="1">
                <a:solidFill>
                  <a:srgbClr val="FF0000"/>
                </a:solidFill>
              </a:rPr>
              <a:t>new</a:t>
            </a:r>
            <a:r>
              <a:rPr lang="en-US"/>
              <a:t>, vùng nhớ được cấp phát cho mỗi thuộc tính và phương thức của </a:t>
            </a:r>
            <a:r>
              <a:rPr lang="en-US" smtClean="0"/>
              <a:t>đối tượng</a:t>
            </a:r>
            <a:endParaRPr lang="en-US"/>
          </a:p>
          <a:p>
            <a:r>
              <a:rPr lang="en-US" smtClean="0"/>
              <a:t>Truy xuất các thuộc tính và phương thức của lớp: dùng </a:t>
            </a:r>
            <a:r>
              <a:rPr lang="en-US" smtClean="0">
                <a:solidFill>
                  <a:srgbClr val="FF0000"/>
                </a:solidFill>
              </a:rPr>
              <a:t>toán tử chấm </a:t>
            </a:r>
            <a:r>
              <a:rPr lang="en-US" smtClean="0"/>
              <a:t>(dot operator)</a:t>
            </a:r>
            <a:endParaRPr lang="en-US" dirty="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39</a:t>
            </a:fld>
            <a:endParaRPr lang="en-US" dirty="0"/>
          </a:p>
        </p:txBody>
      </p:sp>
      <p:sp>
        <p:nvSpPr>
          <p:cNvPr id="11" name="Rectangle 10"/>
          <p:cNvSpPr/>
          <p:nvPr/>
        </p:nvSpPr>
        <p:spPr>
          <a:xfrm>
            <a:off x="2219436" y="2449641"/>
            <a:ext cx="8091055" cy="1677382"/>
          </a:xfrm>
          <a:prstGeom prst="rect">
            <a:avLst/>
          </a:prstGeom>
          <a:ln>
            <a:solidFill>
              <a:srgbClr val="C00000"/>
            </a:solidFill>
          </a:ln>
        </p:spPr>
        <p:txBody>
          <a:bodyPr wrap="square">
            <a:spAutoFit/>
          </a:bodyPr>
          <a:lstStyle/>
          <a:p>
            <a:pPr>
              <a:spcBef>
                <a:spcPts val="600"/>
              </a:spcBef>
            </a:pPr>
            <a:r>
              <a:rPr lang="en-US" sz="2200" b="1">
                <a:solidFill>
                  <a:srgbClr val="00B050"/>
                </a:solidFill>
                <a:latin typeface="Arial" pitchFamily="34" charset="0"/>
                <a:cs typeface="Arial" pitchFamily="34" charset="0"/>
              </a:rPr>
              <a:t>// gọi tới contructor mặc định</a:t>
            </a:r>
          </a:p>
          <a:p>
            <a:pPr>
              <a:spcBef>
                <a:spcPts val="600"/>
              </a:spcBef>
            </a:pPr>
            <a:r>
              <a:rPr lang="vi-VN" sz="2200" b="1" smtClean="0">
                <a:solidFill>
                  <a:srgbClr val="FF0000"/>
                </a:solidFill>
                <a:latin typeface="Arial" pitchFamily="34" charset="0"/>
                <a:cs typeface="Arial" pitchFamily="34" charset="0"/>
              </a:rPr>
              <a:t>ClassName </a:t>
            </a:r>
            <a:r>
              <a:rPr lang="vi-VN" sz="2200" b="1">
                <a:solidFill>
                  <a:srgbClr val="FF0000"/>
                </a:solidFill>
                <a:latin typeface="Arial" pitchFamily="34" charset="0"/>
                <a:cs typeface="Arial" pitchFamily="34" charset="0"/>
              </a:rPr>
              <a:t>objectName = new ClassName();</a:t>
            </a:r>
            <a:r>
              <a:rPr lang="en-US" sz="2200" b="1">
                <a:solidFill>
                  <a:srgbClr val="FF0000"/>
                </a:solidFill>
                <a:latin typeface="Arial" pitchFamily="34" charset="0"/>
                <a:cs typeface="Arial" pitchFamily="34" charset="0"/>
              </a:rPr>
              <a:t> </a:t>
            </a:r>
          </a:p>
          <a:p>
            <a:pPr>
              <a:spcBef>
                <a:spcPts val="600"/>
              </a:spcBef>
            </a:pPr>
            <a:r>
              <a:rPr lang="en-US" sz="2200" b="1" smtClean="0">
                <a:solidFill>
                  <a:srgbClr val="00B050"/>
                </a:solidFill>
                <a:latin typeface="Arial" pitchFamily="34" charset="0"/>
                <a:cs typeface="Arial" pitchFamily="34" charset="0"/>
              </a:rPr>
              <a:t>// hoặc gọi </a:t>
            </a:r>
            <a:r>
              <a:rPr lang="en-US" sz="2200" b="1">
                <a:solidFill>
                  <a:srgbClr val="00B050"/>
                </a:solidFill>
                <a:latin typeface="Arial" pitchFamily="34" charset="0"/>
                <a:cs typeface="Arial" pitchFamily="34" charset="0"/>
              </a:rPr>
              <a:t>tới constructor có tham số</a:t>
            </a:r>
          </a:p>
          <a:p>
            <a:pPr>
              <a:spcBef>
                <a:spcPts val="600"/>
              </a:spcBef>
            </a:pPr>
            <a:r>
              <a:rPr lang="vi-VN" sz="2200" b="1" smtClean="0">
                <a:solidFill>
                  <a:srgbClr val="FF0000"/>
                </a:solidFill>
                <a:latin typeface="Arial" pitchFamily="34" charset="0"/>
                <a:cs typeface="Arial" pitchFamily="34" charset="0"/>
              </a:rPr>
              <a:t>ClassName </a:t>
            </a:r>
            <a:r>
              <a:rPr lang="vi-VN" sz="2200" b="1">
                <a:solidFill>
                  <a:srgbClr val="FF0000"/>
                </a:solidFill>
                <a:latin typeface="Arial" pitchFamily="34" charset="0"/>
                <a:cs typeface="Arial" pitchFamily="34" charset="0"/>
              </a:rPr>
              <a:t>objectName</a:t>
            </a:r>
            <a:r>
              <a:rPr lang="en-US" sz="2200" b="1">
                <a:solidFill>
                  <a:srgbClr val="FF0000"/>
                </a:solidFill>
                <a:latin typeface="Arial" pitchFamily="34" charset="0"/>
                <a:cs typeface="Arial" pitchFamily="34" charset="0"/>
              </a:rPr>
              <a:t>1</a:t>
            </a:r>
            <a:r>
              <a:rPr lang="vi-VN" sz="2200" b="1">
                <a:solidFill>
                  <a:srgbClr val="FF0000"/>
                </a:solidFill>
                <a:latin typeface="Arial" pitchFamily="34" charset="0"/>
                <a:cs typeface="Arial" pitchFamily="34" charset="0"/>
              </a:rPr>
              <a:t> = new ClassName</a:t>
            </a:r>
            <a:r>
              <a:rPr lang="vi-VN" sz="2200" b="1" smtClean="0">
                <a:solidFill>
                  <a:srgbClr val="FF0000"/>
                </a:solidFill>
                <a:latin typeface="Arial" pitchFamily="34" charset="0"/>
                <a:cs typeface="Arial" pitchFamily="34" charset="0"/>
              </a:rPr>
              <a:t>(</a:t>
            </a:r>
            <a:r>
              <a:rPr lang="en-US" sz="2200" b="1" smtClean="0">
                <a:solidFill>
                  <a:srgbClr val="FF0000"/>
                </a:solidFill>
                <a:latin typeface="Arial" pitchFamily="34" charset="0"/>
                <a:cs typeface="Arial" pitchFamily="34" charset="0"/>
              </a:rPr>
              <a:t> ts1</a:t>
            </a:r>
            <a:r>
              <a:rPr lang="en-US" sz="2200" b="1">
                <a:solidFill>
                  <a:srgbClr val="FF0000"/>
                </a:solidFill>
                <a:latin typeface="Arial" pitchFamily="34" charset="0"/>
                <a:cs typeface="Arial" pitchFamily="34" charset="0"/>
              </a:rPr>
              <a:t>, ts2, </a:t>
            </a:r>
            <a:r>
              <a:rPr lang="en-US" sz="2200" b="1" smtClean="0">
                <a:solidFill>
                  <a:srgbClr val="FF0000"/>
                </a:solidFill>
                <a:latin typeface="Arial" pitchFamily="34" charset="0"/>
                <a:cs typeface="Arial" pitchFamily="34" charset="0"/>
              </a:rPr>
              <a:t>… </a:t>
            </a:r>
            <a:r>
              <a:rPr lang="vi-VN" sz="2200" b="1" smtClean="0">
                <a:solidFill>
                  <a:srgbClr val="FF0000"/>
                </a:solidFill>
                <a:latin typeface="Arial" pitchFamily="34" charset="0"/>
                <a:cs typeface="Arial" pitchFamily="34" charset="0"/>
              </a:rPr>
              <a:t>);</a:t>
            </a:r>
            <a:endParaRPr lang="en-US" sz="2200" b="1">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829338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endParaRPr lang="en-US" dirty="0"/>
          </a:p>
        </p:txBody>
      </p:sp>
      <p:sp>
        <p:nvSpPr>
          <p:cNvPr id="3" name="Content Placeholder 2"/>
          <p:cNvSpPr>
            <a:spLocks noGrp="1"/>
          </p:cNvSpPr>
          <p:nvPr>
            <p:ph idx="1"/>
          </p:nvPr>
        </p:nvSpPr>
        <p:spPr/>
        <p:txBody>
          <a:bodyPr/>
          <a:lstStyle/>
          <a:p>
            <a:r>
              <a:rPr lang="en-US" smtClean="0"/>
              <a:t>Đối tượng </a:t>
            </a:r>
          </a:p>
          <a:p>
            <a:r>
              <a:rPr lang="en-US" smtClean="0"/>
              <a:t>Lớp đối tượng </a:t>
            </a:r>
          </a:p>
          <a:p>
            <a:r>
              <a:rPr lang="en-US"/>
              <a:t>Trừu tượng hoá đối tượng theo dữ </a:t>
            </a:r>
            <a:r>
              <a:rPr lang="en-US" smtClean="0"/>
              <a:t>liệu, </a:t>
            </a:r>
            <a:r>
              <a:rPr lang="en-US"/>
              <a:t>chức năng (Abstraction) </a:t>
            </a:r>
          </a:p>
          <a:p>
            <a:r>
              <a:rPr lang="en-US"/>
              <a:t>Khái niệm đóng gói (Encapsulation)</a:t>
            </a:r>
          </a:p>
          <a:p>
            <a:r>
              <a:rPr lang="en-US" smtClean="0"/>
              <a:t>Khái niệm kế thừa (Inheritance)</a:t>
            </a:r>
          </a:p>
          <a:p>
            <a:r>
              <a:rPr lang="en-US" smtClean="0"/>
              <a:t>Khái niệm đa hình (Polymorphism)</a:t>
            </a:r>
          </a:p>
          <a:p>
            <a:endParaRPr lang="en-US" dirty="0"/>
          </a:p>
        </p:txBody>
      </p:sp>
      <p:sp>
        <p:nvSpPr>
          <p:cNvPr id="4" name="Slide Number Placeholder 3"/>
          <p:cNvSpPr>
            <a:spLocks noGrp="1"/>
          </p:cNvSpPr>
          <p:nvPr>
            <p:ph type="sldNum" sz="quarter" idx="4294967295"/>
          </p:nvPr>
        </p:nvSpPr>
        <p:spPr>
          <a:xfrm>
            <a:off x="11442700" y="6356350"/>
            <a:ext cx="749300" cy="365125"/>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0146130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vi-VN" smtClean="0"/>
              <a:t>Tạo đối tượng của lớp</a:t>
            </a:r>
            <a:endParaRPr lang="en-US" dirty="0"/>
          </a:p>
        </p:txBody>
      </p:sp>
      <p:sp>
        <p:nvSpPr>
          <p:cNvPr id="3" name="Content Placeholder 2"/>
          <p:cNvSpPr>
            <a:spLocks noGrp="1"/>
          </p:cNvSpPr>
          <p:nvPr>
            <p:ph idx="1"/>
          </p:nvPr>
        </p:nvSpPr>
        <p:spPr/>
        <p:txBody>
          <a:bodyPr/>
          <a:lstStyle/>
          <a:p>
            <a:r>
              <a:rPr lang="en-US" dirty="0" err="1" smtClean="0"/>
              <a:t>Nếu</a:t>
            </a:r>
            <a:r>
              <a:rPr lang="en-US" dirty="0" smtClean="0"/>
              <a:t>  </a:t>
            </a:r>
            <a:r>
              <a:rPr lang="en-US" dirty="0" err="1" smtClean="0"/>
              <a:t>một</a:t>
            </a:r>
            <a:r>
              <a:rPr lang="en-US" dirty="0" smtClean="0"/>
              <a:t> class </a:t>
            </a:r>
            <a:r>
              <a:rPr lang="en-US" dirty="0" err="1" smtClean="0"/>
              <a:t>không</a:t>
            </a:r>
            <a:r>
              <a:rPr lang="en-US" dirty="0" smtClean="0"/>
              <a:t> </a:t>
            </a:r>
            <a:r>
              <a:rPr lang="en-US" dirty="0" err="1" smtClean="0"/>
              <a:t>có</a:t>
            </a:r>
            <a:r>
              <a:rPr lang="en-US" dirty="0" smtClean="0"/>
              <a:t> constructor,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tạo</a:t>
            </a:r>
            <a:r>
              <a:rPr lang="en-US" dirty="0" smtClean="0"/>
              <a:t> </a:t>
            </a:r>
            <a:r>
              <a:rPr lang="en-US" dirty="0" err="1" smtClean="0"/>
              <a:t>ra</a:t>
            </a:r>
            <a:r>
              <a:rPr lang="en-US" dirty="0" smtClean="0"/>
              <a:t> constructor </a:t>
            </a:r>
            <a:r>
              <a:rPr lang="en-US" dirty="0" err="1" smtClean="0"/>
              <a:t>mặc</a:t>
            </a:r>
            <a:r>
              <a:rPr lang="en-US" dirty="0" smtClean="0"/>
              <a:t> </a:t>
            </a:r>
            <a:r>
              <a:rPr lang="en-US" dirty="0" err="1" smtClean="0"/>
              <a:t>định</a:t>
            </a:r>
            <a:r>
              <a:rPr lang="en-US" dirty="0" smtClean="0"/>
              <a:t> </a:t>
            </a:r>
            <a:r>
              <a:rPr lang="en-US" dirty="0" err="1" smtClean="0"/>
              <a:t>không</a:t>
            </a:r>
            <a:r>
              <a:rPr lang="en-US" dirty="0" smtClean="0"/>
              <a:t> </a:t>
            </a:r>
            <a:r>
              <a:rPr lang="en-US" dirty="0" err="1" smtClean="0"/>
              <a:t>có</a:t>
            </a:r>
            <a:r>
              <a:rPr lang="en-US" dirty="0" smtClean="0"/>
              <a:t> </a:t>
            </a:r>
            <a:r>
              <a:rPr lang="en-US" dirty="0" err="1" smtClean="0"/>
              <a:t>tham</a:t>
            </a:r>
            <a:r>
              <a:rPr lang="en-US" dirty="0" smtClean="0"/>
              <a:t> </a:t>
            </a:r>
            <a:r>
              <a:rPr lang="en-US" dirty="0" err="1" smtClean="0"/>
              <a:t>số</a:t>
            </a:r>
            <a:endParaRPr lang="en-US" dirty="0" smtClean="0"/>
          </a:p>
          <a:p>
            <a:r>
              <a:rPr lang="en-US" dirty="0" err="1" smtClean="0"/>
              <a:t>Nếu</a:t>
            </a:r>
            <a:r>
              <a:rPr lang="en-US" dirty="0" smtClean="0"/>
              <a:t> class </a:t>
            </a:r>
            <a:r>
              <a:rPr lang="en-US" dirty="0" err="1" smtClean="0"/>
              <a:t>có</a:t>
            </a:r>
            <a:r>
              <a:rPr lang="en-US" dirty="0" smtClean="0"/>
              <a:t> </a:t>
            </a:r>
            <a:r>
              <a:rPr lang="en-US" dirty="0" err="1" smtClean="0"/>
              <a:t>một</a:t>
            </a:r>
            <a:r>
              <a:rPr lang="en-US" dirty="0" smtClean="0"/>
              <a:t> </a:t>
            </a:r>
            <a:r>
              <a:rPr lang="en-US" dirty="0" err="1" smtClean="0"/>
              <a:t>hoặc</a:t>
            </a:r>
            <a:r>
              <a:rPr lang="en-US" dirty="0" smtClean="0"/>
              <a:t> </a:t>
            </a:r>
            <a:r>
              <a:rPr lang="en-US" dirty="0" err="1" smtClean="0"/>
              <a:t>nhiều</a:t>
            </a:r>
            <a:r>
              <a:rPr lang="en-US" dirty="0" smtClean="0"/>
              <a:t> constructor, </a:t>
            </a:r>
            <a:r>
              <a:rPr lang="en-US" dirty="0" err="1" smtClean="0"/>
              <a:t>bất</a:t>
            </a:r>
            <a:r>
              <a:rPr lang="en-US" dirty="0" smtClean="0"/>
              <a:t> </a:t>
            </a:r>
            <a:r>
              <a:rPr lang="en-US" dirty="0" err="1" smtClean="0"/>
              <a:t>kể</a:t>
            </a:r>
            <a:r>
              <a:rPr lang="en-US" dirty="0" smtClean="0"/>
              <a:t> </a:t>
            </a:r>
            <a:r>
              <a:rPr lang="en-US" dirty="0" err="1" smtClean="0"/>
              <a:t>tham</a:t>
            </a:r>
            <a:r>
              <a:rPr lang="en-US" dirty="0" smtClean="0"/>
              <a:t> </a:t>
            </a:r>
            <a:r>
              <a:rPr lang="en-US" dirty="0" err="1" smtClean="0"/>
              <a:t>số</a:t>
            </a:r>
            <a:r>
              <a:rPr lang="en-US" dirty="0" smtClean="0"/>
              <a:t> </a:t>
            </a:r>
            <a:r>
              <a:rPr lang="en-US" dirty="0" err="1" smtClean="0"/>
              <a:t>kiểu</a:t>
            </a:r>
            <a:r>
              <a:rPr lang="en-US" dirty="0" smtClean="0"/>
              <a:t> </a:t>
            </a:r>
            <a:r>
              <a:rPr lang="en-US" dirty="0" err="1" smtClean="0"/>
              <a:t>gì</a:t>
            </a:r>
            <a:r>
              <a:rPr lang="en-US" dirty="0" smtClean="0"/>
              <a:t>,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thêm</a:t>
            </a:r>
            <a:r>
              <a:rPr lang="en-US" dirty="0" smtClean="0"/>
              <a:t> </a:t>
            </a:r>
            <a:r>
              <a:rPr lang="en-US" dirty="0" err="1" smtClean="0"/>
              <a:t>mặc</a:t>
            </a:r>
            <a:r>
              <a:rPr lang="en-US" dirty="0" smtClean="0"/>
              <a:t> </a:t>
            </a:r>
            <a:r>
              <a:rPr lang="en-US" dirty="0" err="1" smtClean="0"/>
              <a:t>định</a:t>
            </a:r>
            <a:r>
              <a:rPr lang="en-US" dirty="0" smtClean="0"/>
              <a:t> constructor </a:t>
            </a:r>
            <a:r>
              <a:rPr lang="en-US" dirty="0" err="1" smtClean="0"/>
              <a:t>nữa</a:t>
            </a:r>
            <a:endParaRPr lang="en-US" dirty="0" smtClean="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9112064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Ví dụ</a:t>
            </a:r>
            <a:endParaRPr lang="en-US" dirty="0"/>
          </a:p>
        </p:txBody>
      </p:sp>
      <p:sp>
        <p:nvSpPr>
          <p:cNvPr id="10" name="Content Placeholder 9"/>
          <p:cNvSpPr>
            <a:spLocks noGrp="1"/>
          </p:cNvSpPr>
          <p:nvPr>
            <p:ph idx="1"/>
          </p:nvPr>
        </p:nvSpPr>
        <p:spPr/>
        <p:txBody>
          <a:bodyPr/>
          <a:lstStyle/>
          <a:p>
            <a:r>
              <a:rPr lang="en-US" smtClean="0"/>
              <a:t>Lớp không </a:t>
            </a:r>
            <a:r>
              <a:rPr lang="en-US"/>
              <a:t>có constructor mặc định</a:t>
            </a:r>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41</a:t>
            </a:fld>
            <a:endParaRPr lang="en-US" dirty="0"/>
          </a:p>
        </p:txBody>
      </p:sp>
      <p:pic>
        <p:nvPicPr>
          <p:cNvPr id="6" name="Picture 5"/>
          <p:cNvPicPr>
            <a:picLocks noChangeAspect="1"/>
          </p:cNvPicPr>
          <p:nvPr/>
        </p:nvPicPr>
        <p:blipFill>
          <a:blip r:embed="rId2"/>
          <a:stretch>
            <a:fillRect/>
          </a:stretch>
        </p:blipFill>
        <p:spPr>
          <a:xfrm>
            <a:off x="972583" y="2286347"/>
            <a:ext cx="5983591" cy="4610308"/>
          </a:xfrm>
          <a:prstGeom prst="rect">
            <a:avLst/>
          </a:prstGeom>
        </p:spPr>
      </p:pic>
      <p:sp>
        <p:nvSpPr>
          <p:cNvPr id="9" name="Rectangle 4"/>
          <p:cNvSpPr>
            <a:spLocks noChangeArrowheads="1"/>
          </p:cNvSpPr>
          <p:nvPr/>
        </p:nvSpPr>
        <p:spPr bwMode="auto">
          <a:xfrm>
            <a:off x="5411755" y="3714338"/>
            <a:ext cx="6499381" cy="1754326"/>
          </a:xfrm>
          <a:prstGeom prst="rect">
            <a:avLst/>
          </a:prstGeom>
          <a:solidFill>
            <a:schemeClr val="accent3">
              <a:lumMod val="20000"/>
              <a:lumOff val="80000"/>
            </a:schemeClr>
          </a:solidFill>
          <a:ln w="9525">
            <a:solidFill>
              <a:schemeClr val="tx1"/>
            </a:solidFill>
            <a:miter lim="800000"/>
            <a:headEnd/>
            <a:tailEnd/>
          </a:ln>
        </p:spPr>
        <p:txBody>
          <a:bodyPr wrap="square" anchor="ctr">
            <a:spAutoFit/>
          </a:bodyPr>
          <a:lstStyle/>
          <a:p>
            <a:pPr>
              <a:lnSpc>
                <a:spcPct val="150000"/>
              </a:lnSpc>
            </a:pPr>
            <a:r>
              <a:rPr kumimoji="1" lang="en-US" sz="2400" b="1" dirty="0" err="1">
                <a:solidFill>
                  <a:srgbClr val="FF0000"/>
                </a:solidFill>
                <a:latin typeface="Arial" pitchFamily="34" charset="0"/>
                <a:cs typeface="Arial" pitchFamily="34" charset="0"/>
              </a:rPr>
              <a:t>HinhChuNhat</a:t>
            </a:r>
            <a:r>
              <a:rPr kumimoji="1" lang="en-US" sz="2400" b="1" dirty="0">
                <a:solidFill>
                  <a:srgbClr val="FF0000"/>
                </a:solidFill>
                <a:latin typeface="Arial" pitchFamily="34" charset="0"/>
                <a:cs typeface="Arial" pitchFamily="34" charset="0"/>
              </a:rPr>
              <a:t> n</a:t>
            </a:r>
            <a:r>
              <a:rPr kumimoji="1" lang="en-US" sz="2400" b="1" dirty="0" smtClean="0">
                <a:solidFill>
                  <a:srgbClr val="FF0000"/>
                </a:solidFill>
                <a:latin typeface="Arial" pitchFamily="34" charset="0"/>
                <a:cs typeface="Arial" pitchFamily="34" charset="0"/>
              </a:rPr>
              <a:t>; </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khai</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báo</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đối</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tượng</a:t>
            </a:r>
            <a:endParaRPr kumimoji="1" lang="en-US" sz="2400" b="1" dirty="0" smtClean="0">
              <a:solidFill>
                <a:srgbClr val="00B050"/>
              </a:solidFill>
              <a:latin typeface="Arial" pitchFamily="34" charset="0"/>
              <a:cs typeface="Arial" pitchFamily="34" charset="0"/>
            </a:endParaRPr>
          </a:p>
          <a:p>
            <a:pPr>
              <a:lnSpc>
                <a:spcPct val="150000"/>
              </a:lnSpc>
            </a:pP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khởi</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tạo</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cấp</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vùng</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nhớ</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bằng</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toán</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tử</a:t>
            </a:r>
            <a:r>
              <a:rPr kumimoji="1" lang="en-US" sz="2400" b="1" dirty="0" smtClean="0">
                <a:solidFill>
                  <a:srgbClr val="00B050"/>
                </a:solidFill>
                <a:latin typeface="Arial" pitchFamily="34" charset="0"/>
                <a:cs typeface="Arial" pitchFamily="34" charset="0"/>
              </a:rPr>
              <a:t> new</a:t>
            </a:r>
            <a:endParaRPr kumimoji="1" lang="en-US" sz="2400" b="1" dirty="0">
              <a:solidFill>
                <a:srgbClr val="00B050"/>
              </a:solidFill>
              <a:latin typeface="Arial" pitchFamily="34" charset="0"/>
              <a:cs typeface="Arial" pitchFamily="34" charset="0"/>
            </a:endParaRPr>
          </a:p>
          <a:p>
            <a:pPr>
              <a:lnSpc>
                <a:spcPct val="150000"/>
              </a:lnSpc>
            </a:pPr>
            <a:r>
              <a:rPr kumimoji="1" lang="en-US" sz="2400" b="1" dirty="0">
                <a:solidFill>
                  <a:srgbClr val="FF0000"/>
                </a:solidFill>
                <a:latin typeface="Arial" pitchFamily="34" charset="0"/>
                <a:cs typeface="Arial" pitchFamily="34" charset="0"/>
              </a:rPr>
              <a:t>n = new </a:t>
            </a:r>
            <a:r>
              <a:rPr kumimoji="1" lang="en-US" sz="2400" b="1" err="1">
                <a:solidFill>
                  <a:srgbClr val="FF0000"/>
                </a:solidFill>
                <a:latin typeface="Arial" pitchFamily="34" charset="0"/>
                <a:cs typeface="Arial" pitchFamily="34" charset="0"/>
              </a:rPr>
              <a:t>HinhChuNhat</a:t>
            </a:r>
            <a:r>
              <a:rPr kumimoji="1" lang="en-US" sz="2400" b="1" smtClean="0">
                <a:solidFill>
                  <a:srgbClr val="FF0000"/>
                </a:solidFill>
                <a:latin typeface="Arial" pitchFamily="34" charset="0"/>
                <a:cs typeface="Arial" pitchFamily="34" charset="0"/>
              </a:rPr>
              <a:t>( 3, 6 );</a:t>
            </a:r>
            <a:endParaRPr kumimoji="1" lang="en-US" sz="24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13424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Ví dụ</a:t>
            </a:r>
            <a:endParaRPr lang="en-US" dirty="0"/>
          </a:p>
        </p:txBody>
      </p:sp>
      <p:sp>
        <p:nvSpPr>
          <p:cNvPr id="10" name="Content Placeholder 9"/>
          <p:cNvSpPr>
            <a:spLocks noGrp="1"/>
          </p:cNvSpPr>
          <p:nvPr>
            <p:ph idx="1"/>
          </p:nvPr>
        </p:nvSpPr>
        <p:spPr/>
        <p:txBody>
          <a:bodyPr/>
          <a:lstStyle/>
          <a:p>
            <a:r>
              <a:rPr lang="en-US" smtClean="0"/>
              <a:t>Lớp có đầy đủ constructor</a:t>
            </a:r>
            <a:endParaRPr lang="en-US"/>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42</a:t>
            </a:fld>
            <a:endParaRPr lang="en-US" dirty="0"/>
          </a:p>
        </p:txBody>
      </p:sp>
      <p:pic>
        <p:nvPicPr>
          <p:cNvPr id="7" name="Picture 6"/>
          <p:cNvPicPr>
            <a:picLocks noChangeAspect="1"/>
          </p:cNvPicPr>
          <p:nvPr/>
        </p:nvPicPr>
        <p:blipFill>
          <a:blip r:embed="rId2"/>
          <a:stretch>
            <a:fillRect/>
          </a:stretch>
        </p:blipFill>
        <p:spPr>
          <a:xfrm>
            <a:off x="1172816" y="2321468"/>
            <a:ext cx="4724911" cy="4492157"/>
          </a:xfrm>
          <a:prstGeom prst="rect">
            <a:avLst/>
          </a:prstGeom>
        </p:spPr>
      </p:pic>
      <p:sp>
        <p:nvSpPr>
          <p:cNvPr id="9" name="Rectangle 4"/>
          <p:cNvSpPr>
            <a:spLocks noChangeArrowheads="1"/>
          </p:cNvSpPr>
          <p:nvPr/>
        </p:nvSpPr>
        <p:spPr bwMode="auto">
          <a:xfrm>
            <a:off x="5493017" y="1740538"/>
            <a:ext cx="6553209" cy="3416320"/>
          </a:xfrm>
          <a:prstGeom prst="rect">
            <a:avLst/>
          </a:prstGeom>
          <a:solidFill>
            <a:srgbClr val="FFFFCC"/>
          </a:solidFill>
          <a:ln w="9525">
            <a:solidFill>
              <a:schemeClr val="tx1"/>
            </a:solidFill>
            <a:miter lim="800000"/>
            <a:headEnd/>
            <a:tailEnd/>
          </a:ln>
        </p:spPr>
        <p:txBody>
          <a:bodyPr wrap="square" anchor="ctr">
            <a:spAutoFit/>
          </a:bodyPr>
          <a:lstStyle/>
          <a:p>
            <a:pPr>
              <a:lnSpc>
                <a:spcPct val="150000"/>
              </a:lnSpc>
            </a:pPr>
            <a:r>
              <a:rPr kumimoji="1" lang="en-US" sz="2400" b="1" dirty="0" err="1" smtClean="0">
                <a:solidFill>
                  <a:srgbClr val="FF0000"/>
                </a:solidFill>
                <a:latin typeface="Arial" pitchFamily="34" charset="0"/>
                <a:cs typeface="Arial" pitchFamily="34" charset="0"/>
              </a:rPr>
              <a:t>HinhTron</a:t>
            </a:r>
            <a:r>
              <a:rPr kumimoji="1" lang="en-US" sz="2400" b="1" dirty="0" smtClean="0">
                <a:solidFill>
                  <a:srgbClr val="FF0000"/>
                </a:solidFill>
                <a:latin typeface="Arial" pitchFamily="34" charset="0"/>
                <a:cs typeface="Arial" pitchFamily="34" charset="0"/>
              </a:rPr>
              <a:t> n1, n2; </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khai</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báo</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đối</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tượng</a:t>
            </a:r>
            <a:endParaRPr kumimoji="1" lang="en-US" sz="2400" b="1" dirty="0" smtClean="0">
              <a:solidFill>
                <a:srgbClr val="00B050"/>
              </a:solidFill>
              <a:latin typeface="Arial" pitchFamily="34" charset="0"/>
              <a:cs typeface="Arial" pitchFamily="34" charset="0"/>
            </a:endParaRPr>
          </a:p>
          <a:p>
            <a:pPr>
              <a:lnSpc>
                <a:spcPct val="150000"/>
              </a:lnSpc>
            </a:pP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khởi</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tạo</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cấp</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vùng</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nhớ</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bằng</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toán</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tử</a:t>
            </a:r>
            <a:r>
              <a:rPr kumimoji="1" lang="en-US" sz="2400" b="1" dirty="0" smtClean="0">
                <a:solidFill>
                  <a:srgbClr val="00B050"/>
                </a:solidFill>
                <a:latin typeface="Arial" pitchFamily="34" charset="0"/>
                <a:cs typeface="Arial" pitchFamily="34" charset="0"/>
              </a:rPr>
              <a:t> new</a:t>
            </a:r>
          </a:p>
          <a:p>
            <a:pPr>
              <a:lnSpc>
                <a:spcPct val="150000"/>
              </a:lnSpc>
            </a:pP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khởi</a:t>
            </a:r>
            <a:r>
              <a:rPr kumimoji="1" lang="en-US" sz="2400" b="1" dirty="0" smtClean="0">
                <a:solidFill>
                  <a:srgbClr val="00B050"/>
                </a:solidFill>
                <a:latin typeface="Arial" pitchFamily="34" charset="0"/>
                <a:cs typeface="Arial" pitchFamily="34" charset="0"/>
              </a:rPr>
              <a:t> </a:t>
            </a:r>
            <a:r>
              <a:rPr kumimoji="1" lang="en-US" sz="2400" b="1" err="1" smtClean="0">
                <a:solidFill>
                  <a:srgbClr val="00B050"/>
                </a:solidFill>
                <a:latin typeface="Arial" pitchFamily="34" charset="0"/>
                <a:cs typeface="Arial" pitchFamily="34" charset="0"/>
              </a:rPr>
              <a:t>tạo</a:t>
            </a:r>
            <a:r>
              <a:rPr kumimoji="1" lang="en-US" sz="2400" b="1" smtClean="0">
                <a:solidFill>
                  <a:srgbClr val="00B050"/>
                </a:solidFill>
                <a:latin typeface="Arial" pitchFamily="34" charset="0"/>
                <a:cs typeface="Arial" pitchFamily="34" charset="0"/>
              </a:rPr>
              <a:t> dùng constructor </a:t>
            </a:r>
            <a:r>
              <a:rPr kumimoji="1" lang="en-US" sz="2400" b="1" dirty="0" smtClean="0">
                <a:solidFill>
                  <a:srgbClr val="00B050"/>
                </a:solidFill>
                <a:latin typeface="Arial" pitchFamily="34" charset="0"/>
                <a:cs typeface="Arial" pitchFamily="34" charset="0"/>
              </a:rPr>
              <a:t>1 </a:t>
            </a:r>
            <a:r>
              <a:rPr kumimoji="1" lang="en-US" sz="2400" b="1" dirty="0" err="1" smtClean="0">
                <a:solidFill>
                  <a:srgbClr val="00B050"/>
                </a:solidFill>
                <a:latin typeface="Arial" pitchFamily="34" charset="0"/>
                <a:cs typeface="Arial" pitchFamily="34" charset="0"/>
              </a:rPr>
              <a:t>tham</a:t>
            </a:r>
            <a:r>
              <a:rPr kumimoji="1" lang="en-US" sz="2400" b="1" dirty="0" smtClean="0">
                <a:solidFill>
                  <a:srgbClr val="00B050"/>
                </a:solidFill>
                <a:latin typeface="Arial" pitchFamily="34" charset="0"/>
                <a:cs typeface="Arial" pitchFamily="34" charset="0"/>
              </a:rPr>
              <a:t> </a:t>
            </a:r>
            <a:r>
              <a:rPr kumimoji="1" lang="en-US" sz="2400" b="1" dirty="0" err="1" smtClean="0">
                <a:solidFill>
                  <a:srgbClr val="00B050"/>
                </a:solidFill>
                <a:latin typeface="Arial" pitchFamily="34" charset="0"/>
                <a:cs typeface="Arial" pitchFamily="34" charset="0"/>
              </a:rPr>
              <a:t>số</a:t>
            </a:r>
            <a:endParaRPr kumimoji="1" lang="en-US" sz="2400" b="1" dirty="0">
              <a:solidFill>
                <a:srgbClr val="00B050"/>
              </a:solidFill>
              <a:latin typeface="Arial" pitchFamily="34" charset="0"/>
              <a:cs typeface="Arial" pitchFamily="34" charset="0"/>
            </a:endParaRPr>
          </a:p>
          <a:p>
            <a:pPr>
              <a:lnSpc>
                <a:spcPct val="150000"/>
              </a:lnSpc>
            </a:pPr>
            <a:r>
              <a:rPr kumimoji="1" lang="en-US" sz="2400" b="1" dirty="0" smtClean="0">
                <a:solidFill>
                  <a:srgbClr val="FF0000"/>
                </a:solidFill>
                <a:latin typeface="Arial" pitchFamily="34" charset="0"/>
                <a:cs typeface="Arial" pitchFamily="34" charset="0"/>
              </a:rPr>
              <a:t>n1 </a:t>
            </a:r>
            <a:r>
              <a:rPr kumimoji="1" lang="en-US" sz="2400" b="1" dirty="0">
                <a:solidFill>
                  <a:srgbClr val="FF0000"/>
                </a:solidFill>
                <a:latin typeface="Arial" pitchFamily="34" charset="0"/>
                <a:cs typeface="Arial" pitchFamily="34" charset="0"/>
              </a:rPr>
              <a:t>= new </a:t>
            </a:r>
            <a:r>
              <a:rPr kumimoji="1" lang="en-US" sz="2400" b="1" dirty="0" err="1" smtClean="0">
                <a:solidFill>
                  <a:srgbClr val="FF0000"/>
                </a:solidFill>
                <a:latin typeface="Arial" pitchFamily="34" charset="0"/>
                <a:cs typeface="Arial" pitchFamily="34" charset="0"/>
              </a:rPr>
              <a:t>HinhTron</a:t>
            </a:r>
            <a:r>
              <a:rPr kumimoji="1" lang="en-US" sz="2400" b="1" dirty="0" smtClean="0">
                <a:solidFill>
                  <a:srgbClr val="FF0000"/>
                </a:solidFill>
                <a:latin typeface="Arial" pitchFamily="34" charset="0"/>
                <a:cs typeface="Arial" pitchFamily="34" charset="0"/>
              </a:rPr>
              <a:t>(3);</a:t>
            </a:r>
          </a:p>
          <a:p>
            <a:pPr>
              <a:lnSpc>
                <a:spcPct val="150000"/>
              </a:lnSpc>
            </a:pPr>
            <a:r>
              <a:rPr kumimoji="1" lang="en-US" sz="2400" b="1" dirty="0">
                <a:solidFill>
                  <a:srgbClr val="00B050"/>
                </a:solidFill>
                <a:latin typeface="Arial" pitchFamily="34" charset="0"/>
                <a:cs typeface="Arial" pitchFamily="34" charset="0"/>
              </a:rPr>
              <a:t>// </a:t>
            </a:r>
            <a:r>
              <a:rPr kumimoji="1" lang="en-US" sz="2400" b="1" dirty="0" err="1">
                <a:solidFill>
                  <a:srgbClr val="00B050"/>
                </a:solidFill>
                <a:latin typeface="Arial" pitchFamily="34" charset="0"/>
                <a:cs typeface="Arial" pitchFamily="34" charset="0"/>
              </a:rPr>
              <a:t>khởi</a:t>
            </a:r>
            <a:r>
              <a:rPr kumimoji="1" lang="en-US" sz="2400" b="1" dirty="0">
                <a:solidFill>
                  <a:srgbClr val="00B050"/>
                </a:solidFill>
                <a:latin typeface="Arial" pitchFamily="34" charset="0"/>
                <a:cs typeface="Arial" pitchFamily="34" charset="0"/>
              </a:rPr>
              <a:t> </a:t>
            </a:r>
            <a:r>
              <a:rPr kumimoji="1" lang="en-US" sz="2400" b="1" err="1">
                <a:solidFill>
                  <a:srgbClr val="00B050"/>
                </a:solidFill>
                <a:latin typeface="Arial" pitchFamily="34" charset="0"/>
                <a:cs typeface="Arial" pitchFamily="34" charset="0"/>
              </a:rPr>
              <a:t>tạo</a:t>
            </a:r>
            <a:r>
              <a:rPr kumimoji="1" lang="en-US" sz="2400" b="1">
                <a:solidFill>
                  <a:srgbClr val="00B050"/>
                </a:solidFill>
                <a:latin typeface="Arial" pitchFamily="34" charset="0"/>
                <a:cs typeface="Arial" pitchFamily="34" charset="0"/>
              </a:rPr>
              <a:t> dùng constructor </a:t>
            </a:r>
            <a:r>
              <a:rPr kumimoji="1" lang="en-US" sz="2400" b="1" dirty="0" err="1" smtClean="0">
                <a:solidFill>
                  <a:srgbClr val="00B050"/>
                </a:solidFill>
                <a:latin typeface="Arial" pitchFamily="34" charset="0"/>
                <a:cs typeface="Arial" pitchFamily="34" charset="0"/>
              </a:rPr>
              <a:t>không</a:t>
            </a:r>
            <a:r>
              <a:rPr kumimoji="1" lang="en-US" sz="2400" b="1" dirty="0" smtClean="0">
                <a:solidFill>
                  <a:srgbClr val="00B050"/>
                </a:solidFill>
                <a:latin typeface="Arial" pitchFamily="34" charset="0"/>
                <a:cs typeface="Arial" pitchFamily="34" charset="0"/>
              </a:rPr>
              <a:t> </a:t>
            </a:r>
            <a:r>
              <a:rPr kumimoji="1" lang="en-US" sz="2400" b="1" dirty="0" err="1">
                <a:solidFill>
                  <a:srgbClr val="00B050"/>
                </a:solidFill>
                <a:latin typeface="Arial" pitchFamily="34" charset="0"/>
                <a:cs typeface="Arial" pitchFamily="34" charset="0"/>
              </a:rPr>
              <a:t>tham</a:t>
            </a:r>
            <a:r>
              <a:rPr kumimoji="1" lang="en-US" sz="2400" b="1" dirty="0">
                <a:solidFill>
                  <a:srgbClr val="00B050"/>
                </a:solidFill>
                <a:latin typeface="Arial" pitchFamily="34" charset="0"/>
                <a:cs typeface="Arial" pitchFamily="34" charset="0"/>
              </a:rPr>
              <a:t> </a:t>
            </a:r>
            <a:r>
              <a:rPr kumimoji="1" lang="en-US" sz="2400" b="1" dirty="0" err="1">
                <a:solidFill>
                  <a:srgbClr val="00B050"/>
                </a:solidFill>
                <a:latin typeface="Arial" pitchFamily="34" charset="0"/>
                <a:cs typeface="Arial" pitchFamily="34" charset="0"/>
              </a:rPr>
              <a:t>số</a:t>
            </a:r>
            <a:endParaRPr kumimoji="1" lang="en-US" sz="2400" b="1" dirty="0">
              <a:solidFill>
                <a:srgbClr val="00B050"/>
              </a:solidFill>
              <a:latin typeface="Arial" pitchFamily="34" charset="0"/>
              <a:cs typeface="Arial" pitchFamily="34" charset="0"/>
            </a:endParaRPr>
          </a:p>
          <a:p>
            <a:pPr>
              <a:lnSpc>
                <a:spcPct val="150000"/>
              </a:lnSpc>
            </a:pPr>
            <a:r>
              <a:rPr kumimoji="1" lang="en-US" sz="2400" b="1" dirty="0" smtClean="0">
                <a:solidFill>
                  <a:srgbClr val="FF0000"/>
                </a:solidFill>
                <a:latin typeface="Arial" pitchFamily="34" charset="0"/>
                <a:cs typeface="Arial" pitchFamily="34" charset="0"/>
              </a:rPr>
              <a:t>n2 </a:t>
            </a:r>
            <a:r>
              <a:rPr kumimoji="1" lang="en-US" sz="2400" b="1" dirty="0">
                <a:solidFill>
                  <a:srgbClr val="FF0000"/>
                </a:solidFill>
                <a:latin typeface="Arial" pitchFamily="34" charset="0"/>
                <a:cs typeface="Arial" pitchFamily="34" charset="0"/>
              </a:rPr>
              <a:t>= new </a:t>
            </a:r>
            <a:r>
              <a:rPr kumimoji="1" lang="en-US" sz="2400" b="1" dirty="0" err="1">
                <a:solidFill>
                  <a:srgbClr val="FF0000"/>
                </a:solidFill>
                <a:latin typeface="Arial" pitchFamily="34" charset="0"/>
                <a:cs typeface="Arial" pitchFamily="34" charset="0"/>
              </a:rPr>
              <a:t>HinhTron</a:t>
            </a:r>
            <a:r>
              <a:rPr kumimoji="1" lang="en-US" sz="2400" b="1" dirty="0" smtClean="0">
                <a:solidFill>
                  <a:srgbClr val="FF0000"/>
                </a:solidFill>
                <a:latin typeface="Arial" pitchFamily="34" charset="0"/>
                <a:cs typeface="Arial" pitchFamily="34" charset="0"/>
              </a:rPr>
              <a:t>();</a:t>
            </a:r>
            <a:endParaRPr kumimoji="1" lang="en-US" sz="24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07386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a:t>
            </a:r>
            <a:r>
              <a:rPr lang="en-US"/>
              <a:t>Cách viết lớp trong Java </a:t>
            </a:r>
            <a:br>
              <a:rPr lang="en-US"/>
            </a:br>
            <a:r>
              <a:rPr lang="en-US"/>
              <a:t>Ví dụ</a:t>
            </a:r>
            <a:endParaRPr lang="en-US" dirty="0"/>
          </a:p>
        </p:txBody>
      </p:sp>
      <p:sp>
        <p:nvSpPr>
          <p:cNvPr id="7" name="Content Placeholder 6"/>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43</a:t>
            </a:fld>
            <a:endParaRPr lang="en-US" dirty="0"/>
          </a:p>
        </p:txBody>
      </p:sp>
      <p:pic>
        <p:nvPicPr>
          <p:cNvPr id="5" name="Picture 4"/>
          <p:cNvPicPr>
            <a:picLocks noChangeAspect="1"/>
          </p:cNvPicPr>
          <p:nvPr/>
        </p:nvPicPr>
        <p:blipFill>
          <a:blip r:embed="rId2"/>
          <a:stretch>
            <a:fillRect/>
          </a:stretch>
        </p:blipFill>
        <p:spPr>
          <a:xfrm>
            <a:off x="2871116" y="1545981"/>
            <a:ext cx="6640024" cy="5312019"/>
          </a:xfrm>
          <a:prstGeom prst="rect">
            <a:avLst/>
          </a:prstGeom>
        </p:spPr>
      </p:pic>
    </p:spTree>
    <p:extLst>
      <p:ext uri="{BB962C8B-B14F-4D97-AF65-F5344CB8AC3E}">
        <p14:creationId xmlns:p14="http://schemas.microsoft.com/office/powerpoint/2010/main" val="1040690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Từ khóa </a:t>
            </a:r>
            <a:r>
              <a:rPr lang="en-US" i="1" smtClean="0"/>
              <a:t>this</a:t>
            </a:r>
            <a:endParaRPr lang="en-US" i="1" dirty="0"/>
          </a:p>
        </p:txBody>
      </p:sp>
      <p:sp>
        <p:nvSpPr>
          <p:cNvPr id="3" name="Content Placeholder 2"/>
          <p:cNvSpPr>
            <a:spLocks noGrp="1"/>
          </p:cNvSpPr>
          <p:nvPr>
            <p:ph idx="1"/>
          </p:nvPr>
        </p:nvSpPr>
        <p:spPr/>
        <p:txBody>
          <a:bodyPr>
            <a:normAutofit/>
          </a:bodyPr>
          <a:lstStyle/>
          <a:p>
            <a:r>
              <a:rPr lang="en-US" dirty="0" err="1"/>
              <a:t>Từ</a:t>
            </a:r>
            <a:r>
              <a:rPr lang="en-US" dirty="0"/>
              <a:t> </a:t>
            </a:r>
            <a:r>
              <a:rPr lang="en-US" dirty="0" err="1"/>
              <a:t>khóa</a:t>
            </a:r>
            <a:r>
              <a:rPr lang="en-US" dirty="0"/>
              <a:t> </a:t>
            </a:r>
            <a:r>
              <a:rPr lang="en-US" i="1" dirty="0">
                <a:solidFill>
                  <a:srgbClr val="FF0000"/>
                </a:solidFill>
              </a:rPr>
              <a:t>this</a:t>
            </a:r>
            <a:r>
              <a:rPr lang="en-US" dirty="0"/>
              <a:t> </a:t>
            </a:r>
            <a:r>
              <a:rPr lang="en-US" dirty="0" err="1"/>
              <a:t>được</a:t>
            </a:r>
            <a:r>
              <a:rPr lang="en-US" dirty="0"/>
              <a:t> </a:t>
            </a:r>
            <a:r>
              <a:rPr lang="en-US" dirty="0" err="1"/>
              <a:t>dùng</a:t>
            </a:r>
            <a:r>
              <a:rPr lang="en-US" dirty="0"/>
              <a:t> </a:t>
            </a:r>
            <a:r>
              <a:rPr lang="en-US" dirty="0" err="1" smtClean="0"/>
              <a:t>để</a:t>
            </a:r>
            <a:r>
              <a:rPr lang="en-US" dirty="0" smtClean="0"/>
              <a:t> </a:t>
            </a:r>
            <a:r>
              <a:rPr lang="en-US" dirty="0" err="1"/>
              <a:t>gọi</a:t>
            </a:r>
            <a:r>
              <a:rPr lang="en-US" dirty="0"/>
              <a:t> </a:t>
            </a:r>
            <a:r>
              <a:rPr lang="en-US" dirty="0" smtClean="0"/>
              <a:t>constructor:</a:t>
            </a:r>
            <a:endParaRPr lang="en-US" dirty="0"/>
          </a:p>
          <a:p>
            <a:pPr lvl="1"/>
            <a:r>
              <a:rPr lang="en-US" dirty="0" err="1"/>
              <a:t>Để</a:t>
            </a:r>
            <a:r>
              <a:rPr lang="en-US" dirty="0"/>
              <a:t> </a:t>
            </a:r>
            <a:r>
              <a:rPr lang="en-US" dirty="0" err="1"/>
              <a:t>tránh</a:t>
            </a:r>
            <a:r>
              <a:rPr lang="en-US" dirty="0"/>
              <a:t> </a:t>
            </a:r>
            <a:r>
              <a:rPr lang="en-US" dirty="0" err="1"/>
              <a:t>lặp</a:t>
            </a:r>
            <a:r>
              <a:rPr lang="en-US" dirty="0"/>
              <a:t> </a:t>
            </a:r>
            <a:r>
              <a:rPr lang="en-US" dirty="0" err="1"/>
              <a:t>lại</a:t>
            </a:r>
            <a:r>
              <a:rPr lang="en-US" dirty="0"/>
              <a:t> </a:t>
            </a:r>
            <a:r>
              <a:rPr lang="en-US" dirty="0" err="1"/>
              <a:t>mã</a:t>
            </a:r>
            <a:r>
              <a:rPr lang="en-US" dirty="0" smtClean="0"/>
              <a:t>, </a:t>
            </a:r>
            <a:r>
              <a:rPr lang="en-US" dirty="0" err="1" smtClean="0"/>
              <a:t>một</a:t>
            </a:r>
            <a:r>
              <a:rPr lang="en-US" dirty="0" smtClean="0"/>
              <a:t> constructor </a:t>
            </a:r>
            <a:r>
              <a:rPr lang="en-US" dirty="0" err="1" smtClean="0"/>
              <a:t>có</a:t>
            </a:r>
            <a:r>
              <a:rPr lang="en-US" dirty="0" smtClean="0"/>
              <a:t> </a:t>
            </a:r>
            <a:r>
              <a:rPr lang="en-US" dirty="0" err="1" smtClean="0"/>
              <a:t>thể</a:t>
            </a:r>
            <a:r>
              <a:rPr lang="en-US" dirty="0" smtClean="0"/>
              <a:t> </a:t>
            </a:r>
            <a:r>
              <a:rPr lang="en-US" dirty="0" err="1" smtClean="0"/>
              <a:t>gọi</a:t>
            </a:r>
            <a:r>
              <a:rPr lang="en-US" dirty="0" smtClean="0"/>
              <a:t> </a:t>
            </a:r>
            <a:r>
              <a:rPr lang="en-US" dirty="0" err="1" smtClean="0"/>
              <a:t>một</a:t>
            </a:r>
            <a:r>
              <a:rPr lang="en-US" dirty="0" smtClean="0"/>
              <a:t> constructor </a:t>
            </a:r>
            <a:r>
              <a:rPr lang="en-US" dirty="0" err="1"/>
              <a:t>khác</a:t>
            </a:r>
            <a:r>
              <a:rPr lang="en-US" dirty="0"/>
              <a:t> </a:t>
            </a:r>
            <a:r>
              <a:rPr lang="en-US" dirty="0" err="1"/>
              <a:t>trong</a:t>
            </a:r>
            <a:r>
              <a:rPr lang="en-US" dirty="0"/>
              <a:t> </a:t>
            </a:r>
            <a:r>
              <a:rPr lang="en-US" dirty="0" err="1"/>
              <a:t>cùng</a:t>
            </a:r>
            <a:r>
              <a:rPr lang="en-US" dirty="0"/>
              <a:t> </a:t>
            </a:r>
            <a:r>
              <a:rPr lang="en-US" dirty="0" err="1" smtClean="0"/>
              <a:t>một</a:t>
            </a:r>
            <a:r>
              <a:rPr lang="en-US" dirty="0" smtClean="0"/>
              <a:t> </a:t>
            </a:r>
            <a:r>
              <a:rPr lang="en-US" dirty="0" err="1" smtClean="0"/>
              <a:t>lớp</a:t>
            </a:r>
            <a:endParaRPr lang="en-US" dirty="0"/>
          </a:p>
          <a:p>
            <a:pPr lvl="1"/>
            <a:r>
              <a:rPr lang="en-US" dirty="0" err="1"/>
              <a:t>Nếu</a:t>
            </a:r>
            <a:r>
              <a:rPr lang="en-US" dirty="0"/>
              <a:t> </a:t>
            </a:r>
            <a:r>
              <a:rPr lang="en-US" dirty="0" err="1" smtClean="0"/>
              <a:t>dùng</a:t>
            </a:r>
            <a:r>
              <a:rPr lang="en-US" dirty="0" smtClean="0"/>
              <a:t> </a:t>
            </a:r>
            <a:r>
              <a:rPr lang="en-US" dirty="0" err="1" smtClean="0"/>
              <a:t>từ</a:t>
            </a:r>
            <a:r>
              <a:rPr lang="en-US" dirty="0" smtClean="0"/>
              <a:t> </a:t>
            </a:r>
            <a:r>
              <a:rPr lang="en-US" dirty="0" err="1" smtClean="0"/>
              <a:t>khóa</a:t>
            </a:r>
            <a:r>
              <a:rPr lang="en-US" dirty="0" smtClean="0"/>
              <a:t> </a:t>
            </a:r>
            <a:r>
              <a:rPr lang="en-US" i="1" dirty="0" smtClean="0"/>
              <a:t>this</a:t>
            </a:r>
            <a:r>
              <a:rPr lang="en-US" dirty="0" smtClean="0"/>
              <a:t> </a:t>
            </a:r>
            <a:r>
              <a:rPr lang="en-US" dirty="0" err="1" smtClean="0"/>
              <a:t>để</a:t>
            </a:r>
            <a:r>
              <a:rPr lang="en-US" dirty="0" smtClean="0"/>
              <a:t> </a:t>
            </a:r>
            <a:r>
              <a:rPr lang="en-US" dirty="0" err="1" smtClean="0"/>
              <a:t>gọi</a:t>
            </a:r>
            <a:r>
              <a:rPr lang="en-US" dirty="0" smtClean="0"/>
              <a:t> constructor, </a:t>
            </a:r>
            <a:r>
              <a:rPr lang="en-US" dirty="0" err="1"/>
              <a:t>thì</a:t>
            </a:r>
            <a:r>
              <a:rPr lang="en-US" dirty="0"/>
              <a:t> </a:t>
            </a:r>
            <a:r>
              <a:rPr lang="en-US" dirty="0" err="1"/>
              <a:t>từ</a:t>
            </a:r>
            <a:r>
              <a:rPr lang="en-US" dirty="0"/>
              <a:t> </a:t>
            </a:r>
            <a:r>
              <a:rPr lang="en-US" dirty="0" err="1"/>
              <a:t>khóa</a:t>
            </a:r>
            <a:r>
              <a:rPr lang="en-US" dirty="0"/>
              <a:t> </a:t>
            </a:r>
            <a:r>
              <a:rPr lang="en-US" i="1" dirty="0"/>
              <a:t>this</a:t>
            </a:r>
            <a:r>
              <a:rPr lang="en-US" dirty="0"/>
              <a:t> </a:t>
            </a:r>
            <a:r>
              <a:rPr lang="en-US" dirty="0" err="1"/>
              <a:t>phải</a:t>
            </a:r>
            <a:r>
              <a:rPr lang="en-US" dirty="0"/>
              <a:t> </a:t>
            </a:r>
            <a:r>
              <a:rPr lang="en-US" dirty="0" err="1"/>
              <a:t>là</a:t>
            </a:r>
            <a:r>
              <a:rPr lang="en-US" dirty="0"/>
              <a:t> </a:t>
            </a:r>
            <a:r>
              <a:rPr lang="en-US" dirty="0" err="1"/>
              <a:t>dòng</a:t>
            </a:r>
            <a:r>
              <a:rPr lang="en-US" dirty="0"/>
              <a:t> </a:t>
            </a:r>
            <a:r>
              <a:rPr lang="en-US" dirty="0" err="1"/>
              <a:t>lệnh</a:t>
            </a:r>
            <a:r>
              <a:rPr lang="en-US" dirty="0"/>
              <a:t> </a:t>
            </a:r>
            <a:r>
              <a:rPr lang="en-US" dirty="0" err="1"/>
              <a:t>đầu</a:t>
            </a:r>
            <a:r>
              <a:rPr lang="en-US" dirty="0"/>
              <a:t> </a:t>
            </a:r>
            <a:r>
              <a:rPr lang="en-US" dirty="0" err="1"/>
              <a:t>tiên</a:t>
            </a:r>
            <a:r>
              <a:rPr lang="en-US" dirty="0"/>
              <a:t> </a:t>
            </a:r>
            <a:r>
              <a:rPr lang="en-US" dirty="0" err="1"/>
              <a:t>trong</a:t>
            </a:r>
            <a:r>
              <a:rPr lang="en-US" dirty="0"/>
              <a:t> constructor </a:t>
            </a:r>
            <a:r>
              <a:rPr lang="en-US" dirty="0" err="1" smtClean="0"/>
              <a:t>đó</a:t>
            </a:r>
            <a:r>
              <a:rPr lang="en-US" dirty="0" smtClean="0"/>
              <a:t> (</a:t>
            </a:r>
            <a:r>
              <a:rPr lang="en-US" dirty="0" err="1" smtClean="0"/>
              <a:t>nếu</a:t>
            </a:r>
            <a:r>
              <a:rPr lang="en-US" dirty="0" smtClean="0"/>
              <a:t> </a:t>
            </a:r>
            <a:r>
              <a:rPr lang="en-US" dirty="0" err="1"/>
              <a:t>không</a:t>
            </a:r>
            <a:r>
              <a:rPr lang="en-US" dirty="0"/>
              <a:t>, </a:t>
            </a:r>
            <a:r>
              <a:rPr lang="en-US" dirty="0" err="1"/>
              <a:t>sẽ</a:t>
            </a:r>
            <a:r>
              <a:rPr lang="en-US" dirty="0"/>
              <a:t> </a:t>
            </a:r>
            <a:r>
              <a:rPr lang="en-US" dirty="0" err="1"/>
              <a:t>bị</a:t>
            </a:r>
            <a:r>
              <a:rPr lang="en-US" dirty="0"/>
              <a:t> </a:t>
            </a:r>
            <a:r>
              <a:rPr lang="en-US" dirty="0" err="1"/>
              <a:t>lỗi</a:t>
            </a:r>
            <a:r>
              <a:rPr lang="en-US" dirty="0"/>
              <a:t> </a:t>
            </a:r>
            <a:r>
              <a:rPr lang="en-US" dirty="0" err="1"/>
              <a:t>biên</a:t>
            </a:r>
            <a:r>
              <a:rPr lang="en-US" dirty="0"/>
              <a:t> </a:t>
            </a:r>
            <a:r>
              <a:rPr lang="en-US" dirty="0" err="1"/>
              <a:t>dịch</a:t>
            </a:r>
            <a:r>
              <a:rPr lang="en-US" dirty="0"/>
              <a:t>)</a:t>
            </a:r>
          </a:p>
          <a:p>
            <a:r>
              <a:rPr lang="en-US" dirty="0" err="1" smtClean="0"/>
              <a:t>Từ</a:t>
            </a:r>
            <a:r>
              <a:rPr lang="en-US" dirty="0" smtClean="0"/>
              <a:t> </a:t>
            </a:r>
            <a:r>
              <a:rPr lang="en-US" dirty="0" err="1" smtClean="0"/>
              <a:t>khóa</a:t>
            </a:r>
            <a:r>
              <a:rPr lang="en-US" dirty="0" smtClean="0"/>
              <a:t> </a:t>
            </a:r>
            <a:r>
              <a:rPr lang="en-US" i="1" dirty="0" smtClean="0">
                <a:solidFill>
                  <a:srgbClr val="FF0000"/>
                </a:solidFill>
              </a:rPr>
              <a:t>this</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như</a:t>
            </a:r>
            <a:r>
              <a:rPr lang="en-US" dirty="0" smtClean="0"/>
              <a:t> </a:t>
            </a:r>
            <a:r>
              <a:rPr lang="en-US" dirty="0" err="1" smtClean="0"/>
              <a:t>biến</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hiện</a:t>
            </a:r>
            <a:r>
              <a:rPr lang="en-US" dirty="0" smtClean="0"/>
              <a:t> </a:t>
            </a:r>
            <a:r>
              <a:rPr lang="en-US" dirty="0" err="1" smtClean="0"/>
              <a:t>tại</a:t>
            </a:r>
            <a:r>
              <a:rPr lang="en-US" dirty="0" smtClean="0"/>
              <a:t>:</a:t>
            </a:r>
          </a:p>
          <a:p>
            <a:pPr lvl="1"/>
            <a:r>
              <a:rPr lang="en-US" dirty="0" err="1" smtClean="0"/>
              <a:t>Dùng</a:t>
            </a:r>
            <a:r>
              <a:rPr lang="en-US" dirty="0" smtClean="0"/>
              <a:t> </a:t>
            </a:r>
            <a:r>
              <a:rPr lang="en-US" dirty="0" err="1" smtClean="0"/>
              <a:t>để</a:t>
            </a:r>
            <a:r>
              <a:rPr lang="en-US" dirty="0" smtClean="0"/>
              <a:t> </a:t>
            </a:r>
            <a:r>
              <a:rPr lang="en-US" dirty="0" err="1"/>
              <a:t>truy</a:t>
            </a:r>
            <a:r>
              <a:rPr lang="en-US" dirty="0"/>
              <a:t> </a:t>
            </a:r>
            <a:r>
              <a:rPr lang="en-US" dirty="0" err="1"/>
              <a:t>xuất</a:t>
            </a:r>
            <a:r>
              <a:rPr lang="en-US" dirty="0"/>
              <a:t> </a:t>
            </a:r>
            <a:r>
              <a:rPr lang="en-US" dirty="0" err="1"/>
              <a:t>một</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đối</a:t>
            </a:r>
            <a:r>
              <a:rPr lang="en-US" dirty="0"/>
              <a:t> </a:t>
            </a:r>
            <a:r>
              <a:rPr lang="en-US" dirty="0" err="1"/>
              <a:t>tượng</a:t>
            </a:r>
            <a:r>
              <a:rPr lang="en-US" dirty="0"/>
              <a:t>  </a:t>
            </a:r>
            <a:r>
              <a:rPr lang="en-US" b="1" i="1" dirty="0" err="1"/>
              <a:t>this.tênThànhPhần</a:t>
            </a:r>
            <a:endParaRPr lang="en-US" b="1" i="1" dirty="0"/>
          </a:p>
          <a:p>
            <a:pPr lvl="1"/>
            <a:r>
              <a:rPr lang="en-US" dirty="0" err="1" smtClean="0"/>
              <a:t>Khi</a:t>
            </a:r>
            <a:r>
              <a:rPr lang="en-US" dirty="0" smtClean="0"/>
              <a:t> </a:t>
            </a:r>
            <a:r>
              <a:rPr lang="en-US" dirty="0" err="1"/>
              <a:t>tham</a:t>
            </a:r>
            <a:r>
              <a:rPr lang="en-US" dirty="0"/>
              <a:t> </a:t>
            </a:r>
            <a:r>
              <a:rPr lang="en-US" dirty="0" err="1"/>
              <a:t>số</a:t>
            </a:r>
            <a:r>
              <a:rPr lang="en-US" dirty="0"/>
              <a:t> </a:t>
            </a:r>
            <a:r>
              <a:rPr lang="en-US" dirty="0" err="1"/>
              <a:t>trùng</a:t>
            </a:r>
            <a:r>
              <a:rPr lang="en-US" dirty="0"/>
              <a:t> </a:t>
            </a:r>
            <a:r>
              <a:rPr lang="en-US" dirty="0" err="1"/>
              <a:t>với</a:t>
            </a:r>
            <a:r>
              <a:rPr lang="en-US" dirty="0"/>
              <a:t> </a:t>
            </a:r>
            <a:r>
              <a:rPr lang="en-US" dirty="0" err="1"/>
              <a:t>tên</a:t>
            </a:r>
            <a:r>
              <a:rPr lang="en-US" dirty="0"/>
              <a:t> </a:t>
            </a:r>
            <a:r>
              <a:rPr lang="en-US" dirty="0" err="1"/>
              <a:t>thuộc</a:t>
            </a:r>
            <a:r>
              <a:rPr lang="en-US" dirty="0"/>
              <a:t> </a:t>
            </a:r>
            <a:r>
              <a:rPr lang="en-US" dirty="0" err="1"/>
              <a:t>tính</a:t>
            </a:r>
            <a:r>
              <a:rPr lang="en-US" dirty="0"/>
              <a:t> </a:t>
            </a:r>
            <a:r>
              <a:rPr lang="en-US" dirty="0" err="1"/>
              <a:t>thì</a:t>
            </a:r>
            <a:r>
              <a:rPr lang="en-US" dirty="0"/>
              <a:t> </a:t>
            </a:r>
            <a:r>
              <a:rPr lang="en-US" dirty="0" err="1"/>
              <a:t>nhờ</a:t>
            </a:r>
            <a:r>
              <a:rPr lang="en-US" dirty="0"/>
              <a:t> </a:t>
            </a:r>
            <a:r>
              <a:rPr lang="en-US" dirty="0" err="1"/>
              <a:t>từ</a:t>
            </a:r>
            <a:r>
              <a:rPr lang="en-US" dirty="0"/>
              <a:t> </a:t>
            </a:r>
            <a:r>
              <a:rPr lang="en-US" dirty="0" err="1"/>
              <a:t>khóa</a:t>
            </a:r>
            <a:r>
              <a:rPr lang="en-US" dirty="0"/>
              <a:t> </a:t>
            </a:r>
            <a:r>
              <a:rPr lang="en-US" i="1" dirty="0"/>
              <a:t>this</a:t>
            </a:r>
            <a:r>
              <a:rPr lang="en-US" dirty="0"/>
              <a:t> </a:t>
            </a:r>
            <a:r>
              <a:rPr lang="en-US" dirty="0" err="1"/>
              <a:t>để</a:t>
            </a:r>
            <a:r>
              <a:rPr lang="en-US" dirty="0"/>
              <a:t> </a:t>
            </a:r>
            <a:r>
              <a:rPr lang="en-US" dirty="0" err="1"/>
              <a:t>phân</a:t>
            </a:r>
            <a:r>
              <a:rPr lang="en-US" dirty="0"/>
              <a:t> </a:t>
            </a:r>
            <a:r>
              <a:rPr lang="en-US" dirty="0" err="1"/>
              <a:t>biệt</a:t>
            </a:r>
            <a:r>
              <a:rPr lang="en-US" dirty="0"/>
              <a:t> </a:t>
            </a:r>
            <a:r>
              <a:rPr lang="en-US" dirty="0" err="1"/>
              <a:t>rõ</a:t>
            </a:r>
            <a:r>
              <a:rPr lang="en-US" dirty="0"/>
              <a:t> </a:t>
            </a:r>
            <a:r>
              <a:rPr lang="en-US" dirty="0" err="1"/>
              <a:t>thuộc</a:t>
            </a:r>
            <a:r>
              <a:rPr lang="en-US" dirty="0"/>
              <a:t> </a:t>
            </a:r>
            <a:r>
              <a:rPr lang="en-US" dirty="0" err="1"/>
              <a:t>tính</a:t>
            </a:r>
            <a:r>
              <a:rPr lang="en-US" dirty="0"/>
              <a:t> </a:t>
            </a:r>
            <a:r>
              <a:rPr lang="en-US" dirty="0" err="1"/>
              <a:t>với</a:t>
            </a:r>
            <a:r>
              <a:rPr lang="en-US" dirty="0"/>
              <a:t> </a:t>
            </a:r>
            <a:r>
              <a:rPr lang="en-US" dirty="0" err="1"/>
              <a:t>tham</a:t>
            </a:r>
            <a:r>
              <a:rPr lang="en-US" dirty="0"/>
              <a:t> </a:t>
            </a:r>
            <a:r>
              <a:rPr lang="en-US" dirty="0" err="1" smtClean="0"/>
              <a:t>số</a:t>
            </a:r>
            <a:endParaRPr lang="en-US" dirty="0" smtClean="0"/>
          </a:p>
          <a:p>
            <a:endParaRPr lang="en-US" dirty="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1560767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Từ khóa </a:t>
            </a:r>
            <a:r>
              <a:rPr lang="en-US" i="1" smtClean="0"/>
              <a:t>this</a:t>
            </a:r>
            <a:endParaRPr lang="en-US" i="1" dirty="0"/>
          </a:p>
        </p:txBody>
      </p:sp>
      <p:sp>
        <p:nvSpPr>
          <p:cNvPr id="3" name="Content Placeholder 2"/>
          <p:cNvSpPr>
            <a:spLocks noGrp="1"/>
          </p:cNvSpPr>
          <p:nvPr>
            <p:ph idx="1"/>
          </p:nvPr>
        </p:nvSpPr>
        <p:spPr/>
        <p:txBody>
          <a:bodyPr/>
          <a:lstStyle/>
          <a:p>
            <a:r>
              <a:rPr lang="en-US" smtClean="0"/>
              <a:t>Dùng </a:t>
            </a:r>
            <a:r>
              <a:rPr lang="en-US" i="1" smtClean="0">
                <a:solidFill>
                  <a:srgbClr val="FF0000"/>
                </a:solidFill>
              </a:rPr>
              <a:t>this</a:t>
            </a:r>
            <a:r>
              <a:rPr lang="en-US" smtClean="0"/>
              <a:t> trong contructor</a:t>
            </a:r>
            <a:endParaRPr lang="en-US" dirty="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5579705" y="1678910"/>
            <a:ext cx="5959151" cy="5179090"/>
          </a:xfrm>
          <a:prstGeom prst="rect">
            <a:avLst/>
          </a:prstGeom>
        </p:spPr>
      </p:pic>
    </p:spTree>
    <p:extLst>
      <p:ext uri="{BB962C8B-B14F-4D97-AF65-F5344CB8AC3E}">
        <p14:creationId xmlns:p14="http://schemas.microsoft.com/office/powerpoint/2010/main" val="14910665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Từ khóa this</a:t>
            </a:r>
            <a:endParaRPr lang="en-US" dirty="0"/>
          </a:p>
        </p:txBody>
      </p:sp>
      <p:sp>
        <p:nvSpPr>
          <p:cNvPr id="6" name="Content Placeholder 5"/>
          <p:cNvSpPr>
            <a:spLocks noGrp="1"/>
          </p:cNvSpPr>
          <p:nvPr>
            <p:ph idx="1"/>
          </p:nvPr>
        </p:nvSpPr>
        <p:spPr>
          <a:xfrm>
            <a:off x="609599" y="1855694"/>
            <a:ext cx="2733675" cy="4625788"/>
          </a:xfrm>
        </p:spPr>
        <p:txBody>
          <a:bodyPr/>
          <a:lstStyle/>
          <a:p>
            <a:r>
              <a:rPr lang="en-US" smtClean="0"/>
              <a:t>Dùng</a:t>
            </a:r>
            <a:r>
              <a:rPr lang="en-US" i="1" smtClean="0">
                <a:solidFill>
                  <a:srgbClr val="FF0000"/>
                </a:solidFill>
              </a:rPr>
              <a:t> this</a:t>
            </a:r>
            <a:r>
              <a:rPr lang="en-US" smtClean="0"/>
              <a:t> như </a:t>
            </a:r>
            <a:r>
              <a:rPr lang="en-US"/>
              <a:t>biến đại diện cho đối tượng</a:t>
            </a:r>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46</a:t>
            </a:fld>
            <a:endParaRPr lang="en-US" dirty="0"/>
          </a:p>
        </p:txBody>
      </p:sp>
      <p:pic>
        <p:nvPicPr>
          <p:cNvPr id="5" name="Picture 6"/>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4677002" y="1543050"/>
            <a:ext cx="69342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07607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Từ khóa this</a:t>
            </a:r>
            <a:endParaRPr lang="en-US" dirty="0"/>
          </a:p>
        </p:txBody>
      </p:sp>
      <p:sp>
        <p:nvSpPr>
          <p:cNvPr id="5" name="Content Placeholder 4"/>
          <p:cNvSpPr>
            <a:spLocks noGrp="1"/>
          </p:cNvSpPr>
          <p:nvPr>
            <p:ph idx="1"/>
          </p:nvPr>
        </p:nvSpPr>
        <p:spPr>
          <a:xfrm>
            <a:off x="609601" y="1855694"/>
            <a:ext cx="2669780" cy="4625788"/>
          </a:xfrm>
        </p:spPr>
        <p:txBody>
          <a:bodyPr/>
          <a:lstStyle/>
          <a:p>
            <a:r>
              <a:rPr lang="en-US"/>
              <a:t>Dùng</a:t>
            </a:r>
            <a:r>
              <a:rPr lang="en-US" i="1">
                <a:solidFill>
                  <a:srgbClr val="FF0000"/>
                </a:solidFill>
              </a:rPr>
              <a:t> this</a:t>
            </a:r>
            <a:r>
              <a:rPr lang="en-US"/>
              <a:t> như biến đại diện cho đối tượng</a:t>
            </a:r>
          </a:p>
          <a:p>
            <a:endParaRPr lang="en-US"/>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47</a:t>
            </a:fld>
            <a:endParaRPr lang="en-US" dirty="0"/>
          </a:p>
        </p:txBody>
      </p:sp>
      <p:pic>
        <p:nvPicPr>
          <p:cNvPr id="8" name="Picture 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3279381" y="2111828"/>
            <a:ext cx="81534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5"/>
          <p:cNvSpPr>
            <a:spLocks noChangeArrowheads="1"/>
          </p:cNvSpPr>
          <p:nvPr/>
        </p:nvSpPr>
        <p:spPr bwMode="auto">
          <a:xfrm>
            <a:off x="4803381" y="6061301"/>
            <a:ext cx="2743200" cy="678997"/>
          </a:xfrm>
          <a:prstGeom prst="wedgeRectCallout">
            <a:avLst>
              <a:gd name="adj1" fmla="val 7980"/>
              <a:gd name="adj2" fmla="val -119048"/>
            </a:avLst>
          </a:prstGeom>
          <a:solidFill>
            <a:srgbClr val="FFFFCC"/>
          </a:solidFill>
          <a:ln w="9525">
            <a:solidFill>
              <a:schemeClr val="tx1"/>
            </a:solidFill>
            <a:miter lim="800000"/>
            <a:headEnd/>
            <a:tailEnd/>
          </a:ln>
        </p:spPr>
        <p:txBody>
          <a:bodyPr/>
          <a:lstStyle/>
          <a:p>
            <a:pPr algn="ctr" eaLnBrk="1" hangingPunct="1">
              <a:spcBef>
                <a:spcPct val="0"/>
              </a:spcBef>
            </a:pPr>
            <a:r>
              <a:rPr lang="en-US" sz="2000" b="1">
                <a:solidFill>
                  <a:srgbClr val="FF0000"/>
                </a:solidFill>
                <a:latin typeface="Arial" pitchFamily="34" charset="0"/>
              </a:rPr>
              <a:t>Truy cập thành phần qua từ khóa </a:t>
            </a:r>
            <a:r>
              <a:rPr lang="en-US" sz="2000" b="1" i="1">
                <a:solidFill>
                  <a:srgbClr val="FF0000"/>
                </a:solidFill>
                <a:latin typeface="Arial" pitchFamily="34" charset="0"/>
              </a:rPr>
              <a:t>this</a:t>
            </a:r>
          </a:p>
        </p:txBody>
      </p:sp>
      <p:sp>
        <p:nvSpPr>
          <p:cNvPr id="10" name="AutoShape 6"/>
          <p:cNvSpPr>
            <a:spLocks noChangeArrowheads="1"/>
          </p:cNvSpPr>
          <p:nvPr/>
        </p:nvSpPr>
        <p:spPr bwMode="auto">
          <a:xfrm>
            <a:off x="8944617" y="5642201"/>
            <a:ext cx="3247383" cy="758598"/>
          </a:xfrm>
          <a:prstGeom prst="wedgeRectCallout">
            <a:avLst>
              <a:gd name="adj1" fmla="val 10494"/>
              <a:gd name="adj2" fmla="val -186166"/>
            </a:avLst>
          </a:prstGeom>
          <a:solidFill>
            <a:srgbClr val="FFFFCC"/>
          </a:solidFill>
          <a:ln w="9525">
            <a:solidFill>
              <a:schemeClr val="tx1"/>
            </a:solidFill>
            <a:miter lim="800000"/>
            <a:headEnd/>
            <a:tailEnd/>
          </a:ln>
        </p:spPr>
        <p:txBody>
          <a:bodyPr/>
          <a:lstStyle/>
          <a:p>
            <a:pPr algn="ctr" eaLnBrk="1" hangingPunct="1">
              <a:spcBef>
                <a:spcPct val="0"/>
              </a:spcBef>
            </a:pPr>
            <a:r>
              <a:rPr lang="en-US" sz="2000" b="1">
                <a:solidFill>
                  <a:srgbClr val="FF0000"/>
                </a:solidFill>
                <a:latin typeface="Arial" pitchFamily="34" charset="0"/>
              </a:rPr>
              <a:t>Truy cập thành phần không qua từ khóa </a:t>
            </a:r>
            <a:r>
              <a:rPr lang="en-US" sz="2000" b="1" i="1">
                <a:solidFill>
                  <a:srgbClr val="FF0000"/>
                </a:solidFill>
                <a:latin typeface="Arial" pitchFamily="34" charset="0"/>
              </a:rPr>
              <a:t>this</a:t>
            </a:r>
          </a:p>
        </p:txBody>
      </p:sp>
    </p:spTree>
    <p:extLst>
      <p:ext uri="{BB962C8B-B14F-4D97-AF65-F5344CB8AC3E}">
        <p14:creationId xmlns:p14="http://schemas.microsoft.com/office/powerpoint/2010/main" val="9737063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Phương thức chồng</a:t>
            </a:r>
            <a:endParaRPr lang="en-US" dirty="0"/>
          </a:p>
        </p:txBody>
      </p:sp>
      <p:sp>
        <p:nvSpPr>
          <p:cNvPr id="3" name="Content Placeholder 2"/>
          <p:cNvSpPr>
            <a:spLocks noGrp="1"/>
          </p:cNvSpPr>
          <p:nvPr>
            <p:ph idx="1"/>
          </p:nvPr>
        </p:nvSpPr>
        <p:spPr/>
        <p:txBody>
          <a:bodyPr/>
          <a:lstStyle/>
          <a:p>
            <a:r>
              <a:rPr lang="en-US" dirty="0" err="1" smtClean="0"/>
              <a:t>Phương</a:t>
            </a:r>
            <a:r>
              <a:rPr lang="en-US" dirty="0" smtClean="0"/>
              <a:t> </a:t>
            </a:r>
            <a:r>
              <a:rPr lang="en-US" dirty="0" err="1" smtClean="0"/>
              <a:t>thức</a:t>
            </a:r>
            <a:r>
              <a:rPr lang="en-US" dirty="0" smtClean="0"/>
              <a:t> </a:t>
            </a:r>
            <a:r>
              <a:rPr lang="en-US" dirty="0" err="1" smtClean="0"/>
              <a:t>chồng</a:t>
            </a:r>
            <a:r>
              <a:rPr lang="en-US" dirty="0" smtClean="0"/>
              <a:t> </a:t>
            </a:r>
            <a:r>
              <a:rPr lang="en-US" dirty="0" err="1" smtClean="0"/>
              <a:t>là</a:t>
            </a:r>
            <a:r>
              <a:rPr lang="en-US" dirty="0" smtClean="0"/>
              <a:t>:</a:t>
            </a:r>
          </a:p>
          <a:p>
            <a:pPr lvl="1"/>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trong</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có</a:t>
            </a:r>
            <a:r>
              <a:rPr lang="en-US" dirty="0" smtClean="0"/>
              <a:t> </a:t>
            </a:r>
            <a:r>
              <a:rPr lang="en-US" dirty="0" err="1" smtClean="0"/>
              <a:t>cùng</a:t>
            </a:r>
            <a:r>
              <a:rPr lang="en-US" dirty="0" smtClean="0"/>
              <a:t> </a:t>
            </a:r>
            <a:r>
              <a:rPr lang="en-US" dirty="0" err="1" smtClean="0"/>
              <a:t>tên</a:t>
            </a:r>
            <a:endParaRPr lang="en-US" dirty="0" smtClean="0"/>
          </a:p>
          <a:p>
            <a:pPr lvl="1"/>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phải</a:t>
            </a:r>
            <a:r>
              <a:rPr lang="en-US" dirty="0" smtClean="0"/>
              <a:t> </a:t>
            </a:r>
            <a:r>
              <a:rPr lang="en-US" dirty="0" err="1" smtClean="0"/>
              <a:t>khác</a:t>
            </a:r>
            <a:r>
              <a:rPr lang="en-US" dirty="0" smtClean="0"/>
              <a:t> </a:t>
            </a:r>
            <a:r>
              <a:rPr lang="en-US" dirty="0" err="1" smtClean="0"/>
              <a:t>nhau</a:t>
            </a:r>
            <a:r>
              <a:rPr lang="en-US" dirty="0" smtClean="0"/>
              <a:t> (</a:t>
            </a:r>
            <a:r>
              <a:rPr lang="en-US" dirty="0" err="1" smtClean="0"/>
              <a:t>khác</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tham</a:t>
            </a:r>
            <a:r>
              <a:rPr lang="en-US" dirty="0" smtClean="0"/>
              <a:t> </a:t>
            </a:r>
            <a:r>
              <a:rPr lang="en-US" dirty="0" err="1" smtClean="0"/>
              <a:t>số</a:t>
            </a:r>
            <a:r>
              <a:rPr lang="en-US" dirty="0" smtClean="0"/>
              <a:t> </a:t>
            </a:r>
            <a:r>
              <a:rPr lang="en-US" dirty="0" err="1" smtClean="0"/>
              <a:t>hoặc</a:t>
            </a:r>
            <a:r>
              <a:rPr lang="en-US" dirty="0" smtClean="0"/>
              <a:t> </a:t>
            </a:r>
            <a:r>
              <a:rPr lang="en-US" dirty="0" err="1" smtClean="0"/>
              <a:t>kiểu</a:t>
            </a:r>
            <a:r>
              <a:rPr lang="en-US" dirty="0" smtClean="0"/>
              <a:t> </a:t>
            </a:r>
            <a:r>
              <a:rPr lang="en-US" dirty="0" err="1" smtClean="0"/>
              <a:t>tham</a:t>
            </a:r>
            <a:r>
              <a:rPr lang="en-US" dirty="0" smtClean="0"/>
              <a:t> </a:t>
            </a:r>
            <a:r>
              <a:rPr lang="en-US" dirty="0" err="1" smtClean="0"/>
              <a:t>số</a:t>
            </a:r>
            <a:r>
              <a:rPr lang="en-US" dirty="0" smtClean="0"/>
              <a:t>)</a:t>
            </a:r>
          </a:p>
          <a:p>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so </a:t>
            </a:r>
            <a:r>
              <a:rPr lang="en-US" dirty="0" err="1" smtClean="0"/>
              <a:t>sánh</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thực</a:t>
            </a:r>
            <a:r>
              <a:rPr lang="en-US" dirty="0" smtClean="0"/>
              <a:t> </a:t>
            </a:r>
            <a:r>
              <a:rPr lang="en-US" dirty="0" err="1" smtClean="0"/>
              <a:t>để</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gọi</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nào</a:t>
            </a:r>
            <a:endParaRPr lang="en-US" dirty="0" smtClean="0"/>
          </a:p>
          <a:p>
            <a:r>
              <a:rPr lang="en-US" dirty="0" err="1" smtClean="0"/>
              <a:t>Các</a:t>
            </a:r>
            <a:r>
              <a:rPr lang="en-US" dirty="0" smtClean="0"/>
              <a:t> constructor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viết</a:t>
            </a:r>
            <a:r>
              <a:rPr lang="en-US" dirty="0" smtClean="0"/>
              <a:t> </a:t>
            </a:r>
            <a:r>
              <a:rPr lang="en-US" dirty="0" err="1" smtClean="0"/>
              <a:t>chồng</a:t>
            </a:r>
            <a:r>
              <a:rPr lang="en-US" dirty="0" smtClean="0"/>
              <a:t> </a:t>
            </a:r>
            <a:r>
              <a:rPr lang="en-US" dirty="0" smtClean="0">
                <a:sym typeface="Wingdings" pitchFamily="2" charset="2"/>
              </a:rPr>
              <a:t></a:t>
            </a:r>
            <a:r>
              <a:rPr lang="en-US" dirty="0" smtClean="0"/>
              <a:t> </a:t>
            </a:r>
            <a:r>
              <a:rPr lang="en-US" dirty="0" err="1" smtClean="0"/>
              <a:t>cho</a:t>
            </a:r>
            <a:r>
              <a:rPr lang="en-US" dirty="0" smtClean="0"/>
              <a:t> ta </a:t>
            </a:r>
            <a:r>
              <a:rPr lang="en-US" dirty="0" err="1" smtClean="0"/>
              <a:t>nhiều</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mới</a:t>
            </a:r>
            <a:endParaRPr lang="en-US" dirty="0" smtClean="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2273113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Cách viết lớp trong Java </a:t>
            </a:r>
            <a:br>
              <a:rPr lang="en-US" smtClean="0"/>
            </a:br>
            <a:r>
              <a:rPr lang="en-US" smtClean="0"/>
              <a:t>Phương thức chồng</a:t>
            </a:r>
            <a:endParaRPr lang="en-US" dirty="0"/>
          </a:p>
        </p:txBody>
      </p:sp>
      <p:sp>
        <p:nvSpPr>
          <p:cNvPr id="4" name="Slide Number Placeholder 3"/>
          <p:cNvSpPr>
            <a:spLocks noGrp="1"/>
          </p:cNvSpPr>
          <p:nvPr>
            <p:ph type="sldNum" sz="quarter" idx="4294967295"/>
          </p:nvPr>
        </p:nvSpPr>
        <p:spPr>
          <a:xfrm>
            <a:off x="11523663" y="6492875"/>
            <a:ext cx="668337" cy="365125"/>
          </a:xfrm>
          <a:prstGeom prst="rect">
            <a:avLst/>
          </a:prstGeom>
        </p:spPr>
        <p:txBody>
          <a:bodyPr/>
          <a:lstStyle/>
          <a:p>
            <a:fld id="{D57F1E4F-1CFF-5643-939E-217C01CDF565}" type="slidenum">
              <a:rPr lang="en-US" smtClean="0"/>
              <a:pPr/>
              <a:t>49</a:t>
            </a:fld>
            <a:endParaRPr lang="en-US" dirty="0"/>
          </a:p>
        </p:txBody>
      </p:sp>
      <p:grpSp>
        <p:nvGrpSpPr>
          <p:cNvPr id="15" name="Group 3"/>
          <p:cNvGrpSpPr>
            <a:grpSpLocks/>
          </p:cNvGrpSpPr>
          <p:nvPr/>
        </p:nvGrpSpPr>
        <p:grpSpPr bwMode="auto">
          <a:xfrm>
            <a:off x="592057" y="2050020"/>
            <a:ext cx="3079750" cy="1922463"/>
            <a:chOff x="624" y="959"/>
            <a:chExt cx="1940" cy="1211"/>
          </a:xfrm>
        </p:grpSpPr>
        <p:sp>
          <p:nvSpPr>
            <p:cNvPr id="16" name="Text Box 4"/>
            <p:cNvSpPr txBox="1">
              <a:spLocks noChangeArrowheads="1"/>
            </p:cNvSpPr>
            <p:nvPr/>
          </p:nvSpPr>
          <p:spPr bwMode="auto">
            <a:xfrm>
              <a:off x="624" y="1344"/>
              <a:ext cx="194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r>
                <a:rPr lang="en-US" sz="2000" dirty="0">
                  <a:solidFill>
                    <a:srgbClr val="002060"/>
                  </a:solidFill>
                  <a:latin typeface="Courier New" panose="02070309020205020404" pitchFamily="49" charset="0"/>
                  <a:cs typeface="Courier New" panose="02070309020205020404" pitchFamily="49" charset="0"/>
                </a:rPr>
                <a:t>float </a:t>
              </a:r>
              <a:r>
                <a:rPr lang="en-US" sz="2000" dirty="0" err="1">
                  <a:solidFill>
                    <a:srgbClr val="002060"/>
                  </a:solidFill>
                  <a:latin typeface="Courier New" pitchFamily="49" charset="0"/>
                  <a:cs typeface="Courier New" panose="02070309020205020404" pitchFamily="49" charset="0"/>
                </a:rPr>
                <a:t>tryMe</a:t>
              </a:r>
              <a:r>
                <a:rPr lang="en-US" sz="2000" dirty="0">
                  <a:solidFill>
                    <a:srgbClr val="002060"/>
                  </a:solidFill>
                  <a:latin typeface="Courier New" pitchFamily="49" charset="0"/>
                  <a:cs typeface="Courier New" panose="02070309020205020404" pitchFamily="49" charset="0"/>
                </a:rPr>
                <a:t> (</a:t>
              </a:r>
              <a:r>
                <a:rPr lang="en-US" sz="2000" dirty="0" err="1">
                  <a:solidFill>
                    <a:srgbClr val="002060"/>
                  </a:solidFill>
                  <a:latin typeface="Courier New" pitchFamily="49" charset="0"/>
                  <a:cs typeface="Courier New" panose="02070309020205020404" pitchFamily="49" charset="0"/>
                </a:rPr>
                <a:t>int</a:t>
              </a:r>
              <a:r>
                <a:rPr lang="en-US" sz="2000" dirty="0">
                  <a:solidFill>
                    <a:srgbClr val="002060"/>
                  </a:solidFill>
                  <a:latin typeface="Courier New" pitchFamily="49" charset="0"/>
                  <a:cs typeface="Courier New" panose="02070309020205020404" pitchFamily="49" charset="0"/>
                </a:rPr>
                <a:t> x)</a:t>
              </a:r>
            </a:p>
            <a:p>
              <a:r>
                <a:rPr lang="en-US" sz="2000" dirty="0">
                  <a:solidFill>
                    <a:srgbClr val="002060"/>
                  </a:solidFill>
                  <a:latin typeface="Courier New" pitchFamily="49" charset="0"/>
                  <a:cs typeface="Courier New" panose="02070309020205020404" pitchFamily="49" charset="0"/>
                </a:rPr>
                <a:t>{</a:t>
              </a:r>
            </a:p>
            <a:p>
              <a:r>
                <a:rPr lang="en-US" sz="2000" dirty="0">
                  <a:solidFill>
                    <a:srgbClr val="002060"/>
                  </a:solidFill>
                  <a:latin typeface="Courier New" pitchFamily="49" charset="0"/>
                  <a:cs typeface="Courier New" panose="02070309020205020404" pitchFamily="49" charset="0"/>
                </a:rPr>
                <a:t>   return x + .375;</a:t>
              </a:r>
            </a:p>
            <a:p>
              <a:r>
                <a:rPr lang="en-US" sz="2000" dirty="0">
                  <a:solidFill>
                    <a:srgbClr val="002060"/>
                  </a:solidFill>
                  <a:latin typeface="Courier New" pitchFamily="49" charset="0"/>
                  <a:cs typeface="Courier New" panose="02070309020205020404" pitchFamily="49" charset="0"/>
                </a:rPr>
                <a:t>}</a:t>
              </a:r>
            </a:p>
          </p:txBody>
        </p:sp>
        <p:sp>
          <p:nvSpPr>
            <p:cNvPr id="17" name="Text Box 5"/>
            <p:cNvSpPr txBox="1">
              <a:spLocks noChangeArrowheads="1"/>
            </p:cNvSpPr>
            <p:nvPr/>
          </p:nvSpPr>
          <p:spPr bwMode="auto">
            <a:xfrm>
              <a:off x="850" y="959"/>
              <a:ext cx="989" cy="252"/>
            </a:xfrm>
            <a:prstGeom prst="rect">
              <a:avLst/>
            </a:prstGeom>
            <a:noFill/>
            <a:ln w="12700">
              <a:noFill/>
              <a:miter lim="800000"/>
              <a:headEnd type="none" w="sm" len="sm"/>
              <a:tailEnd type="none" w="sm" len="sm"/>
            </a:ln>
            <a:effectLst/>
          </p:spPr>
          <p:txBody>
            <a:bodyPr wrap="none" anchor="ctr">
              <a:spAutoFit/>
            </a:bodyPr>
            <a:lstStyle/>
            <a:p>
              <a:pPr algn="ctr">
                <a:defRPr/>
              </a:pPr>
              <a:r>
                <a:rPr lang="en-US" sz="2000" dirty="0">
                  <a:solidFill>
                    <a:srgbClr val="002060"/>
                  </a:solidFill>
                  <a:effectLst>
                    <a:outerShdw blurRad="38100" dist="38100" dir="2700000" algn="tl">
                      <a:srgbClr val="000000"/>
                    </a:outerShdw>
                  </a:effectLst>
                  <a:latin typeface="Courier New" panose="02070309020205020404" pitchFamily="49" charset="0"/>
                  <a:cs typeface="Courier New" panose="02070309020205020404" pitchFamily="49" charset="0"/>
                </a:rPr>
                <a:t>Version 1</a:t>
              </a:r>
              <a:endParaRPr lang="en-US" sz="2400" b="0" dirty="0">
                <a:solidFill>
                  <a:srgbClr val="002060"/>
                </a:solidFill>
                <a:latin typeface="Courier New" panose="02070309020205020404" pitchFamily="49" charset="0"/>
                <a:cs typeface="Courier New" panose="02070309020205020404" pitchFamily="49" charset="0"/>
              </a:endParaRPr>
            </a:p>
          </p:txBody>
        </p:sp>
      </p:grpSp>
      <p:grpSp>
        <p:nvGrpSpPr>
          <p:cNvPr id="18" name="Group 6"/>
          <p:cNvGrpSpPr>
            <a:grpSpLocks/>
          </p:cNvGrpSpPr>
          <p:nvPr/>
        </p:nvGrpSpPr>
        <p:grpSpPr bwMode="auto">
          <a:xfrm>
            <a:off x="4249657" y="2050020"/>
            <a:ext cx="4451350" cy="1906588"/>
            <a:chOff x="2880" y="959"/>
            <a:chExt cx="2804" cy="1201"/>
          </a:xfrm>
        </p:grpSpPr>
        <p:sp>
          <p:nvSpPr>
            <p:cNvPr id="19" name="Text Box 7"/>
            <p:cNvSpPr txBox="1">
              <a:spLocks noChangeArrowheads="1"/>
            </p:cNvSpPr>
            <p:nvPr/>
          </p:nvSpPr>
          <p:spPr bwMode="auto">
            <a:xfrm>
              <a:off x="2880" y="1334"/>
              <a:ext cx="2804"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r>
                <a:rPr lang="en-US" sz="2000" dirty="0">
                  <a:solidFill>
                    <a:srgbClr val="002060"/>
                  </a:solidFill>
                  <a:latin typeface="Courier New" pitchFamily="49" charset="0"/>
                  <a:cs typeface="Courier New" panose="02070309020205020404" pitchFamily="49" charset="0"/>
                </a:rPr>
                <a:t>float </a:t>
              </a:r>
              <a:r>
                <a:rPr lang="en-US" sz="2000" dirty="0" err="1">
                  <a:solidFill>
                    <a:srgbClr val="002060"/>
                  </a:solidFill>
                  <a:latin typeface="Courier New" pitchFamily="49" charset="0"/>
                  <a:cs typeface="Courier New" panose="02070309020205020404" pitchFamily="49" charset="0"/>
                </a:rPr>
                <a:t>tryMe</a:t>
              </a:r>
              <a:r>
                <a:rPr lang="en-US" sz="2000" dirty="0">
                  <a:solidFill>
                    <a:srgbClr val="002060"/>
                  </a:solidFill>
                  <a:latin typeface="Courier New" pitchFamily="49" charset="0"/>
                  <a:cs typeface="Courier New" panose="02070309020205020404" pitchFamily="49" charset="0"/>
                </a:rPr>
                <a:t> </a:t>
              </a:r>
              <a:r>
                <a:rPr lang="en-US" sz="2000" dirty="0" smtClean="0">
                  <a:solidFill>
                    <a:srgbClr val="002060"/>
                  </a:solidFill>
                  <a:latin typeface="Courier New" pitchFamily="49" charset="0"/>
                  <a:cs typeface="Courier New" panose="02070309020205020404" pitchFamily="49" charset="0"/>
                </a:rPr>
                <a:t>(</a:t>
              </a:r>
              <a:r>
                <a:rPr lang="en-US" sz="2000" dirty="0" err="1" smtClean="0">
                  <a:solidFill>
                    <a:srgbClr val="002060"/>
                  </a:solidFill>
                  <a:latin typeface="Courier New" pitchFamily="49" charset="0"/>
                  <a:cs typeface="Courier New" panose="02070309020205020404" pitchFamily="49" charset="0"/>
                </a:rPr>
                <a:t>int</a:t>
              </a:r>
              <a:r>
                <a:rPr lang="en-US" sz="2000" dirty="0" smtClean="0">
                  <a:solidFill>
                    <a:srgbClr val="002060"/>
                  </a:solidFill>
                  <a:latin typeface="Courier New" pitchFamily="49" charset="0"/>
                  <a:cs typeface="Courier New" panose="02070309020205020404" pitchFamily="49" charset="0"/>
                </a:rPr>
                <a:t> x, float </a:t>
              </a:r>
              <a:r>
                <a:rPr lang="en-US" sz="2000" dirty="0">
                  <a:solidFill>
                    <a:srgbClr val="002060"/>
                  </a:solidFill>
                  <a:latin typeface="Courier New" pitchFamily="49" charset="0"/>
                  <a:cs typeface="Courier New" panose="02070309020205020404" pitchFamily="49" charset="0"/>
                </a:rPr>
                <a:t>y)</a:t>
              </a:r>
            </a:p>
            <a:p>
              <a:r>
                <a:rPr lang="en-US" sz="2000" dirty="0">
                  <a:solidFill>
                    <a:srgbClr val="002060"/>
                  </a:solidFill>
                  <a:latin typeface="Courier New" pitchFamily="49" charset="0"/>
                  <a:cs typeface="Courier New" panose="02070309020205020404" pitchFamily="49" charset="0"/>
                </a:rPr>
                <a:t>{</a:t>
              </a:r>
            </a:p>
            <a:p>
              <a:r>
                <a:rPr lang="en-US" sz="2000" dirty="0">
                  <a:solidFill>
                    <a:srgbClr val="002060"/>
                  </a:solidFill>
                  <a:latin typeface="Courier New" pitchFamily="49" charset="0"/>
                  <a:cs typeface="Courier New" panose="02070309020205020404" pitchFamily="49" charset="0"/>
                </a:rPr>
                <a:t>   return x*y;</a:t>
              </a:r>
            </a:p>
            <a:p>
              <a:r>
                <a:rPr lang="en-US" sz="2000" dirty="0">
                  <a:solidFill>
                    <a:srgbClr val="002060"/>
                  </a:solidFill>
                  <a:latin typeface="Courier New" pitchFamily="49" charset="0"/>
                  <a:cs typeface="Courier New" panose="02070309020205020404" pitchFamily="49" charset="0"/>
                </a:rPr>
                <a:t>}</a:t>
              </a:r>
            </a:p>
          </p:txBody>
        </p:sp>
        <p:sp>
          <p:nvSpPr>
            <p:cNvPr id="20" name="Text Box 8"/>
            <p:cNvSpPr txBox="1">
              <a:spLocks noChangeArrowheads="1"/>
            </p:cNvSpPr>
            <p:nvPr/>
          </p:nvSpPr>
          <p:spPr bwMode="auto">
            <a:xfrm>
              <a:off x="3538" y="959"/>
              <a:ext cx="989" cy="252"/>
            </a:xfrm>
            <a:prstGeom prst="rect">
              <a:avLst/>
            </a:prstGeom>
            <a:noFill/>
            <a:ln w="12700">
              <a:noFill/>
              <a:miter lim="800000"/>
              <a:headEnd type="none" w="sm" len="sm"/>
              <a:tailEnd type="none" w="sm" len="sm"/>
            </a:ln>
            <a:effectLst/>
          </p:spPr>
          <p:txBody>
            <a:bodyPr wrap="none" anchor="ctr">
              <a:spAutoFit/>
            </a:bodyPr>
            <a:lstStyle/>
            <a:p>
              <a:pPr algn="ctr">
                <a:defRPr/>
              </a:pPr>
              <a:r>
                <a:rPr lang="en-US" sz="2000">
                  <a:solidFill>
                    <a:srgbClr val="002060"/>
                  </a:solidFill>
                  <a:effectLst>
                    <a:outerShdw blurRad="38100" dist="38100" dir="2700000" algn="tl">
                      <a:srgbClr val="000000"/>
                    </a:outerShdw>
                  </a:effectLst>
                  <a:latin typeface="Courier New" panose="02070309020205020404" pitchFamily="49" charset="0"/>
                  <a:cs typeface="Courier New" panose="02070309020205020404" pitchFamily="49" charset="0"/>
                </a:rPr>
                <a:t>Version 2</a:t>
              </a:r>
              <a:endParaRPr lang="en-US" sz="2400" b="0">
                <a:solidFill>
                  <a:srgbClr val="002060"/>
                </a:solidFill>
                <a:latin typeface="Courier New" panose="02070309020205020404" pitchFamily="49" charset="0"/>
                <a:cs typeface="Courier New" panose="02070309020205020404" pitchFamily="49" charset="0"/>
              </a:endParaRPr>
            </a:p>
          </p:txBody>
        </p:sp>
      </p:grpSp>
      <p:grpSp>
        <p:nvGrpSpPr>
          <p:cNvPr id="21" name="Group 9"/>
          <p:cNvGrpSpPr>
            <a:grpSpLocks/>
          </p:cNvGrpSpPr>
          <p:nvPr/>
        </p:nvGrpSpPr>
        <p:grpSpPr bwMode="auto">
          <a:xfrm>
            <a:off x="780030" y="4147179"/>
            <a:ext cx="3994150" cy="1008063"/>
            <a:chOff x="1584" y="2783"/>
            <a:chExt cx="2516" cy="635"/>
          </a:xfrm>
        </p:grpSpPr>
        <p:sp>
          <p:nvSpPr>
            <p:cNvPr id="22" name="Text Box 10"/>
            <p:cNvSpPr txBox="1">
              <a:spLocks noChangeArrowheads="1"/>
            </p:cNvSpPr>
            <p:nvPr/>
          </p:nvSpPr>
          <p:spPr bwMode="auto">
            <a:xfrm>
              <a:off x="1584" y="3168"/>
              <a:ext cx="2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r>
                <a:rPr lang="en-US" sz="2000" dirty="0">
                  <a:solidFill>
                    <a:srgbClr val="002060"/>
                  </a:solidFill>
                  <a:latin typeface="Courier New" panose="02070309020205020404" pitchFamily="49" charset="0"/>
                  <a:cs typeface="Courier New" panose="02070309020205020404" pitchFamily="49" charset="0"/>
                </a:rPr>
                <a:t>result = </a:t>
              </a:r>
              <a:r>
                <a:rPr lang="en-US" sz="2000" dirty="0" err="1">
                  <a:solidFill>
                    <a:srgbClr val="002060"/>
                  </a:solidFill>
                  <a:latin typeface="Courier New" panose="02070309020205020404" pitchFamily="49" charset="0"/>
                  <a:cs typeface="Courier New" panose="02070309020205020404" pitchFamily="49" charset="0"/>
                </a:rPr>
                <a:t>tryMe</a:t>
              </a:r>
              <a:r>
                <a:rPr lang="en-US" sz="2000" dirty="0">
                  <a:solidFill>
                    <a:srgbClr val="002060"/>
                  </a:solidFill>
                  <a:latin typeface="Courier New" panose="02070309020205020404" pitchFamily="49" charset="0"/>
                  <a:cs typeface="Courier New" panose="02070309020205020404" pitchFamily="49" charset="0"/>
                </a:rPr>
                <a:t> (25, 4.32)</a:t>
              </a:r>
            </a:p>
          </p:txBody>
        </p:sp>
        <p:sp>
          <p:nvSpPr>
            <p:cNvPr id="23" name="Text Box 11"/>
            <p:cNvSpPr txBox="1">
              <a:spLocks noChangeArrowheads="1"/>
            </p:cNvSpPr>
            <p:nvPr/>
          </p:nvSpPr>
          <p:spPr bwMode="auto">
            <a:xfrm>
              <a:off x="2147" y="2783"/>
              <a:ext cx="1086" cy="252"/>
            </a:xfrm>
            <a:prstGeom prst="rect">
              <a:avLst/>
            </a:prstGeom>
            <a:noFill/>
            <a:ln w="12700">
              <a:noFill/>
              <a:miter lim="800000"/>
              <a:headEnd type="none" w="sm" len="sm"/>
              <a:tailEnd type="none" w="sm" len="sm"/>
            </a:ln>
            <a:effectLst/>
          </p:spPr>
          <p:txBody>
            <a:bodyPr wrap="none" anchor="ctr">
              <a:spAutoFit/>
            </a:bodyPr>
            <a:lstStyle/>
            <a:p>
              <a:pPr algn="ctr">
                <a:defRPr/>
              </a:pPr>
              <a:r>
                <a:rPr lang="en-US" sz="2000" dirty="0">
                  <a:solidFill>
                    <a:srgbClr val="002060"/>
                  </a:solidFill>
                  <a:effectLst>
                    <a:outerShdw blurRad="38100" dist="38100" dir="2700000" algn="tl">
                      <a:srgbClr val="000000"/>
                    </a:outerShdw>
                  </a:effectLst>
                  <a:latin typeface="Courier New" panose="02070309020205020404" pitchFamily="49" charset="0"/>
                  <a:cs typeface="Courier New" panose="02070309020205020404" pitchFamily="49" charset="0"/>
                </a:rPr>
                <a:t>Invocation</a:t>
              </a:r>
              <a:endParaRPr lang="en-US" sz="2400" b="0" dirty="0">
                <a:solidFill>
                  <a:srgbClr val="002060"/>
                </a:solidFill>
                <a:latin typeface="Courier New" panose="02070309020205020404" pitchFamily="49" charset="0"/>
                <a:cs typeface="Courier New" panose="02070309020205020404" pitchFamily="49" charset="0"/>
              </a:endParaRPr>
            </a:p>
          </p:txBody>
        </p:sp>
      </p:grpSp>
      <p:sp>
        <p:nvSpPr>
          <p:cNvPr id="24" name="Line 12"/>
          <p:cNvSpPr>
            <a:spLocks noChangeShapeType="1"/>
          </p:cNvSpPr>
          <p:nvPr/>
        </p:nvSpPr>
        <p:spPr bwMode="auto">
          <a:xfrm flipV="1">
            <a:off x="3397818" y="3843967"/>
            <a:ext cx="1113568" cy="455316"/>
          </a:xfrm>
          <a:prstGeom prst="line">
            <a:avLst/>
          </a:prstGeom>
          <a:noFill/>
          <a:ln w="76200">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solidFill>
                <a:srgbClr val="002060"/>
              </a:solidFill>
              <a:latin typeface="Courier New" panose="02070309020205020404" pitchFamily="49" charset="0"/>
              <a:cs typeface="Courier New" panose="02070309020205020404" pitchFamily="49" charset="0"/>
            </a:endParaRPr>
          </a:p>
        </p:txBody>
      </p:sp>
      <p:grpSp>
        <p:nvGrpSpPr>
          <p:cNvPr id="32" name="Group 31"/>
          <p:cNvGrpSpPr/>
          <p:nvPr/>
        </p:nvGrpSpPr>
        <p:grpSpPr>
          <a:xfrm>
            <a:off x="5484732" y="4299283"/>
            <a:ext cx="6432550" cy="2419157"/>
            <a:chOff x="8921393" y="3439444"/>
            <a:chExt cx="6432550" cy="2419157"/>
          </a:xfrm>
        </p:grpSpPr>
        <p:grpSp>
          <p:nvGrpSpPr>
            <p:cNvPr id="25" name="Group 3"/>
            <p:cNvGrpSpPr>
              <a:grpSpLocks/>
            </p:cNvGrpSpPr>
            <p:nvPr/>
          </p:nvGrpSpPr>
          <p:grpSpPr bwMode="auto">
            <a:xfrm>
              <a:off x="8921393" y="3439444"/>
              <a:ext cx="3079750" cy="1922463"/>
              <a:chOff x="624" y="959"/>
              <a:chExt cx="1940" cy="1211"/>
            </a:xfrm>
          </p:grpSpPr>
          <p:sp>
            <p:nvSpPr>
              <p:cNvPr id="26" name="Text Box 4"/>
              <p:cNvSpPr txBox="1">
                <a:spLocks noChangeArrowheads="1"/>
              </p:cNvSpPr>
              <p:nvPr/>
            </p:nvSpPr>
            <p:spPr bwMode="auto">
              <a:xfrm>
                <a:off x="624" y="1344"/>
                <a:ext cx="194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ct val="0"/>
                  </a:spcBef>
                </a:pPr>
                <a:r>
                  <a:rPr lang="en-US" sz="2000" dirty="0">
                    <a:solidFill>
                      <a:srgbClr val="FF0000"/>
                    </a:solidFill>
                    <a:latin typeface="Courier New" pitchFamily="49" charset="0"/>
                  </a:rPr>
                  <a:t>float </a:t>
                </a:r>
                <a:r>
                  <a:rPr lang="en-US" sz="2000" dirty="0" err="1">
                    <a:solidFill>
                      <a:srgbClr val="FF0000"/>
                    </a:solidFill>
                    <a:latin typeface="Courier New" pitchFamily="49" charset="0"/>
                  </a:rPr>
                  <a:t>tryMe</a:t>
                </a:r>
                <a:r>
                  <a:rPr lang="en-US" sz="2000" dirty="0">
                    <a:solidFill>
                      <a:srgbClr val="FF0000"/>
                    </a:solidFill>
                    <a:latin typeface="Courier New" pitchFamily="49" charset="0"/>
                  </a:rPr>
                  <a:t> (</a:t>
                </a:r>
                <a:r>
                  <a:rPr lang="en-US" sz="2000" dirty="0" err="1">
                    <a:solidFill>
                      <a:srgbClr val="FF0000"/>
                    </a:solidFill>
                    <a:latin typeface="Courier New" pitchFamily="49" charset="0"/>
                  </a:rPr>
                  <a:t>int</a:t>
                </a:r>
                <a:r>
                  <a:rPr lang="en-US" sz="2000" dirty="0">
                    <a:solidFill>
                      <a:srgbClr val="FF0000"/>
                    </a:solidFill>
                    <a:latin typeface="Courier New" pitchFamily="49" charset="0"/>
                  </a:rPr>
                  <a:t> x)</a:t>
                </a:r>
              </a:p>
              <a:p>
                <a:pPr>
                  <a:spcBef>
                    <a:spcPct val="0"/>
                  </a:spcBef>
                </a:pPr>
                <a:r>
                  <a:rPr lang="en-US" sz="2000" dirty="0">
                    <a:solidFill>
                      <a:srgbClr val="FF0000"/>
                    </a:solidFill>
                    <a:latin typeface="Courier New" pitchFamily="49" charset="0"/>
                  </a:rPr>
                  <a:t>{</a:t>
                </a:r>
              </a:p>
              <a:p>
                <a:pPr>
                  <a:spcBef>
                    <a:spcPct val="0"/>
                  </a:spcBef>
                </a:pPr>
                <a:r>
                  <a:rPr lang="en-US" sz="2000" dirty="0">
                    <a:solidFill>
                      <a:srgbClr val="FF0000"/>
                    </a:solidFill>
                    <a:latin typeface="Courier New" pitchFamily="49" charset="0"/>
                  </a:rPr>
                  <a:t>   return x + .375;</a:t>
                </a:r>
              </a:p>
              <a:p>
                <a:pPr>
                  <a:spcBef>
                    <a:spcPct val="0"/>
                  </a:spcBef>
                </a:pPr>
                <a:r>
                  <a:rPr lang="en-US" sz="2000" dirty="0">
                    <a:solidFill>
                      <a:srgbClr val="FF0000"/>
                    </a:solidFill>
                    <a:latin typeface="Courier New" pitchFamily="49" charset="0"/>
                  </a:rPr>
                  <a:t>}</a:t>
                </a:r>
              </a:p>
            </p:txBody>
          </p:sp>
          <p:sp>
            <p:nvSpPr>
              <p:cNvPr id="27" name="Text Box 5"/>
              <p:cNvSpPr txBox="1">
                <a:spLocks noChangeArrowheads="1"/>
              </p:cNvSpPr>
              <p:nvPr/>
            </p:nvSpPr>
            <p:spPr bwMode="auto">
              <a:xfrm>
                <a:off x="979" y="959"/>
                <a:ext cx="731" cy="252"/>
              </a:xfrm>
              <a:prstGeom prst="rect">
                <a:avLst/>
              </a:prstGeom>
              <a:noFill/>
              <a:ln w="12700">
                <a:noFill/>
                <a:miter lim="800000"/>
                <a:headEnd type="none" w="sm" len="sm"/>
                <a:tailEnd type="none" w="sm" len="sm"/>
              </a:ln>
              <a:effectLst/>
            </p:spPr>
            <p:txBody>
              <a:bodyPr wrap="none" anchor="ctr">
                <a:spAutoFit/>
              </a:bodyPr>
              <a:lstStyle/>
              <a:p>
                <a:pPr algn="ctr">
                  <a:spcBef>
                    <a:spcPct val="0"/>
                  </a:spcBef>
                  <a:defRPr/>
                </a:pPr>
                <a:r>
                  <a:rPr lang="en-US" sz="2000" dirty="0">
                    <a:solidFill>
                      <a:srgbClr val="FF0000"/>
                    </a:solidFill>
                    <a:latin typeface="Times New Roman" pitchFamily="18" charset="0"/>
                  </a:rPr>
                  <a:t>Version 1</a:t>
                </a:r>
                <a:endParaRPr lang="en-US" sz="2400" b="0" dirty="0">
                  <a:solidFill>
                    <a:srgbClr val="FF0000"/>
                  </a:solidFill>
                  <a:latin typeface="Times New Roman" pitchFamily="18" charset="0"/>
                </a:endParaRPr>
              </a:p>
            </p:txBody>
          </p:sp>
        </p:grpSp>
        <p:grpSp>
          <p:nvGrpSpPr>
            <p:cNvPr id="28" name="Group 6"/>
            <p:cNvGrpSpPr>
              <a:grpSpLocks/>
            </p:cNvGrpSpPr>
            <p:nvPr/>
          </p:nvGrpSpPr>
          <p:grpSpPr bwMode="auto">
            <a:xfrm>
              <a:off x="12578993" y="3439444"/>
              <a:ext cx="2774950" cy="1906588"/>
              <a:chOff x="2880" y="959"/>
              <a:chExt cx="1748" cy="1201"/>
            </a:xfrm>
          </p:grpSpPr>
          <p:sp>
            <p:nvSpPr>
              <p:cNvPr id="29" name="Text Box 7"/>
              <p:cNvSpPr txBox="1">
                <a:spLocks noChangeArrowheads="1"/>
              </p:cNvSpPr>
              <p:nvPr/>
            </p:nvSpPr>
            <p:spPr bwMode="auto">
              <a:xfrm>
                <a:off x="2880" y="1334"/>
                <a:ext cx="174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spcBef>
                    <a:spcPct val="0"/>
                  </a:spcBef>
                </a:pPr>
                <a:r>
                  <a:rPr lang="en-US" sz="2000" dirty="0" err="1">
                    <a:solidFill>
                      <a:srgbClr val="FF0000"/>
                    </a:solidFill>
                    <a:latin typeface="Courier New" pitchFamily="49" charset="0"/>
                  </a:rPr>
                  <a:t>int</a:t>
                </a:r>
                <a:r>
                  <a:rPr lang="en-US" sz="2000" dirty="0">
                    <a:solidFill>
                      <a:srgbClr val="FF0000"/>
                    </a:solidFill>
                    <a:latin typeface="Courier New" pitchFamily="49" charset="0"/>
                  </a:rPr>
                  <a:t> </a:t>
                </a:r>
                <a:r>
                  <a:rPr lang="en-US" sz="2000" dirty="0" err="1">
                    <a:solidFill>
                      <a:srgbClr val="FF0000"/>
                    </a:solidFill>
                    <a:latin typeface="Courier New" pitchFamily="49" charset="0"/>
                  </a:rPr>
                  <a:t>tryMe</a:t>
                </a:r>
                <a:r>
                  <a:rPr lang="en-US" sz="2000" dirty="0">
                    <a:solidFill>
                      <a:srgbClr val="FF0000"/>
                    </a:solidFill>
                    <a:latin typeface="Courier New" pitchFamily="49" charset="0"/>
                  </a:rPr>
                  <a:t> (</a:t>
                </a:r>
                <a:r>
                  <a:rPr lang="en-US" sz="2000" dirty="0" err="1">
                    <a:solidFill>
                      <a:srgbClr val="FF0000"/>
                    </a:solidFill>
                    <a:latin typeface="Courier New" pitchFamily="49" charset="0"/>
                  </a:rPr>
                  <a:t>int</a:t>
                </a:r>
                <a:r>
                  <a:rPr lang="en-US" sz="2000" dirty="0">
                    <a:solidFill>
                      <a:srgbClr val="FF0000"/>
                    </a:solidFill>
                    <a:latin typeface="Courier New" pitchFamily="49" charset="0"/>
                  </a:rPr>
                  <a:t> k)</a:t>
                </a:r>
              </a:p>
              <a:p>
                <a:pPr>
                  <a:spcBef>
                    <a:spcPct val="0"/>
                  </a:spcBef>
                </a:pPr>
                <a:r>
                  <a:rPr lang="en-US" sz="2000" dirty="0">
                    <a:solidFill>
                      <a:srgbClr val="FF0000"/>
                    </a:solidFill>
                    <a:latin typeface="Courier New" pitchFamily="49" charset="0"/>
                  </a:rPr>
                  <a:t>{</a:t>
                </a:r>
              </a:p>
              <a:p>
                <a:pPr>
                  <a:spcBef>
                    <a:spcPct val="0"/>
                  </a:spcBef>
                </a:pPr>
                <a:r>
                  <a:rPr lang="en-US" sz="2000" dirty="0">
                    <a:solidFill>
                      <a:srgbClr val="FF0000"/>
                    </a:solidFill>
                    <a:latin typeface="Courier New" pitchFamily="49" charset="0"/>
                  </a:rPr>
                  <a:t>   return k*k;</a:t>
                </a:r>
              </a:p>
              <a:p>
                <a:pPr>
                  <a:spcBef>
                    <a:spcPct val="0"/>
                  </a:spcBef>
                </a:pPr>
                <a:r>
                  <a:rPr lang="en-US" sz="2000" dirty="0">
                    <a:solidFill>
                      <a:srgbClr val="FF0000"/>
                    </a:solidFill>
                    <a:latin typeface="Courier New" pitchFamily="49" charset="0"/>
                  </a:rPr>
                  <a:t>}</a:t>
                </a:r>
              </a:p>
            </p:txBody>
          </p:sp>
          <p:sp>
            <p:nvSpPr>
              <p:cNvPr id="30" name="Text Box 8"/>
              <p:cNvSpPr txBox="1">
                <a:spLocks noChangeArrowheads="1"/>
              </p:cNvSpPr>
              <p:nvPr/>
            </p:nvSpPr>
            <p:spPr bwMode="auto">
              <a:xfrm>
                <a:off x="3667" y="959"/>
                <a:ext cx="731" cy="252"/>
              </a:xfrm>
              <a:prstGeom prst="rect">
                <a:avLst/>
              </a:prstGeom>
              <a:noFill/>
              <a:ln w="12700">
                <a:noFill/>
                <a:miter lim="800000"/>
                <a:headEnd type="none" w="sm" len="sm"/>
                <a:tailEnd type="none" w="sm" len="sm"/>
              </a:ln>
              <a:effectLst/>
            </p:spPr>
            <p:txBody>
              <a:bodyPr wrap="none" anchor="ctr">
                <a:spAutoFit/>
              </a:bodyPr>
              <a:lstStyle/>
              <a:p>
                <a:pPr algn="ctr">
                  <a:spcBef>
                    <a:spcPct val="0"/>
                  </a:spcBef>
                  <a:defRPr/>
                </a:pPr>
                <a:r>
                  <a:rPr lang="en-US" sz="2000">
                    <a:solidFill>
                      <a:srgbClr val="FF0000"/>
                    </a:solidFill>
                    <a:latin typeface="Times New Roman" pitchFamily="18" charset="0"/>
                  </a:rPr>
                  <a:t>Version 2</a:t>
                </a:r>
                <a:endParaRPr lang="en-US" sz="2400" b="0">
                  <a:solidFill>
                    <a:srgbClr val="FF0000"/>
                  </a:solidFill>
                  <a:latin typeface="Times New Roman" pitchFamily="18" charset="0"/>
                </a:endParaRPr>
              </a:p>
            </p:txBody>
          </p:sp>
        </p:grpSp>
        <p:sp>
          <p:nvSpPr>
            <p:cNvPr id="31" name="Text Box 11"/>
            <p:cNvSpPr txBox="1">
              <a:spLocks noChangeArrowheads="1"/>
            </p:cNvSpPr>
            <p:nvPr/>
          </p:nvSpPr>
          <p:spPr bwMode="auto">
            <a:xfrm>
              <a:off x="11048541" y="5458491"/>
              <a:ext cx="3060903" cy="400110"/>
            </a:xfrm>
            <a:prstGeom prst="rect">
              <a:avLst/>
            </a:prstGeom>
            <a:noFill/>
            <a:ln w="12700">
              <a:noFill/>
              <a:miter lim="800000"/>
              <a:headEnd type="none" w="sm" len="sm"/>
              <a:tailEnd type="none" w="sm" len="sm"/>
            </a:ln>
            <a:effectLst/>
          </p:spPr>
          <p:txBody>
            <a:bodyPr wrap="none" anchor="ctr">
              <a:spAutoFit/>
            </a:bodyPr>
            <a:lstStyle/>
            <a:p>
              <a:pPr algn="ctr">
                <a:spcBef>
                  <a:spcPct val="0"/>
                </a:spcBef>
                <a:defRPr/>
              </a:pPr>
              <a:r>
                <a:rPr kumimoji="1" lang="en-US" sz="2000" dirty="0">
                  <a:solidFill>
                    <a:srgbClr val="FF0000"/>
                  </a:solidFill>
                </a:rPr>
                <a:t>Not Overloading method</a:t>
              </a:r>
            </a:p>
          </p:txBody>
        </p:sp>
      </p:grpSp>
    </p:spTree>
    <p:extLst>
      <p:ext uri="{BB962C8B-B14F-4D97-AF65-F5344CB8AC3E}">
        <p14:creationId xmlns:p14="http://schemas.microsoft.com/office/powerpoint/2010/main" val="154152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Đối tượng</a:t>
            </a:r>
            <a:endParaRPr lang="en-US" dirty="0"/>
          </a:p>
        </p:txBody>
      </p:sp>
      <p:sp>
        <p:nvSpPr>
          <p:cNvPr id="3" name="Content Placeholder 2"/>
          <p:cNvSpPr>
            <a:spLocks noGrp="1"/>
          </p:cNvSpPr>
          <p:nvPr>
            <p:ph idx="1"/>
          </p:nvPr>
        </p:nvSpPr>
        <p:spPr/>
        <p:txBody>
          <a:bodyPr/>
          <a:lstStyle/>
          <a:p>
            <a:r>
              <a:rPr lang="vi-VN" b="1" dirty="0" smtClean="0"/>
              <a:t>Đối tượng </a:t>
            </a:r>
            <a:r>
              <a:rPr lang="vi-VN" dirty="0" smtClean="0"/>
              <a:t>là một thực thể đang tồn tại trong hệ thống và được xác định bằng ba yếu tố</a:t>
            </a:r>
            <a:r>
              <a:rPr lang="en-US" dirty="0" smtClean="0"/>
              <a:t>: </a:t>
            </a:r>
          </a:p>
          <a:p>
            <a:pPr lvl="1"/>
            <a:r>
              <a:rPr lang="en-US" dirty="0" err="1" smtClean="0"/>
              <a:t>Định</a:t>
            </a:r>
            <a:r>
              <a:rPr lang="en-US" dirty="0" smtClean="0"/>
              <a:t> </a:t>
            </a:r>
            <a:r>
              <a:rPr lang="en-US" dirty="0" err="1" smtClean="0"/>
              <a:t>danh</a:t>
            </a:r>
            <a:r>
              <a:rPr lang="en-US" dirty="0" smtClean="0"/>
              <a:t> </a:t>
            </a:r>
            <a:r>
              <a:rPr lang="vi-VN" dirty="0" smtClean="0"/>
              <a:t>của đối tượng</a:t>
            </a:r>
            <a:endParaRPr lang="en-US" dirty="0" smtClean="0"/>
          </a:p>
          <a:p>
            <a:pPr lvl="1"/>
            <a:r>
              <a:rPr lang="en-US" dirty="0" err="1" smtClean="0"/>
              <a:t>Trạng</a:t>
            </a:r>
            <a:r>
              <a:rPr lang="en-US" dirty="0" smtClean="0"/>
              <a:t> </a:t>
            </a:r>
            <a:r>
              <a:rPr lang="en-US" dirty="0" err="1" smtClean="0"/>
              <a:t>thái</a:t>
            </a:r>
            <a:r>
              <a:rPr lang="en-US" dirty="0" smtClean="0"/>
              <a:t>/</a:t>
            </a:r>
            <a:r>
              <a:rPr lang="en-US" dirty="0" err="1" smtClean="0"/>
              <a:t>thuộc</a:t>
            </a:r>
            <a:r>
              <a:rPr lang="en-US" dirty="0" smtClean="0"/>
              <a:t> </a:t>
            </a:r>
            <a:r>
              <a:rPr lang="en-US" dirty="0" err="1" smtClean="0"/>
              <a:t>tính</a:t>
            </a:r>
            <a:r>
              <a:rPr lang="en-US" dirty="0" smtClean="0"/>
              <a:t> </a:t>
            </a:r>
            <a:r>
              <a:rPr lang="vi-VN" dirty="0" smtClean="0"/>
              <a:t>của đối tượng</a:t>
            </a:r>
            <a:endParaRPr lang="en-US" dirty="0" smtClean="0"/>
          </a:p>
          <a:p>
            <a:pPr lvl="1"/>
            <a:r>
              <a:rPr lang="en-US" dirty="0" err="1" smtClean="0"/>
              <a:t>Hành</a:t>
            </a:r>
            <a:r>
              <a:rPr lang="en-US" dirty="0" smtClean="0"/>
              <a:t> vi </a:t>
            </a:r>
            <a:r>
              <a:rPr lang="vi-VN" dirty="0" smtClean="0"/>
              <a:t>của đối tượng</a:t>
            </a:r>
            <a:endParaRPr lang="en-US" dirty="0" smtClean="0"/>
          </a:p>
          <a:p>
            <a:endParaRPr lang="en-US" dirty="0" smtClean="0"/>
          </a:p>
          <a:p>
            <a:r>
              <a:rPr lang="en-US" dirty="0" err="1" smtClean="0"/>
              <a:t>Ví</a:t>
            </a:r>
            <a:r>
              <a:rPr lang="en-US" dirty="0" smtClean="0"/>
              <a:t> </a:t>
            </a:r>
            <a:r>
              <a:rPr lang="en-US" dirty="0" err="1" smtClean="0"/>
              <a:t>dụ</a:t>
            </a:r>
            <a:r>
              <a:rPr lang="en-US" dirty="0" smtClean="0"/>
              <a:t>:</a:t>
            </a:r>
          </a:p>
          <a:p>
            <a:pPr lvl="1"/>
            <a:r>
              <a:rPr lang="en-US" dirty="0" err="1" smtClean="0"/>
              <a:t>Đối</a:t>
            </a:r>
            <a:r>
              <a:rPr lang="en-US" dirty="0" smtClean="0"/>
              <a:t> </a:t>
            </a:r>
            <a:r>
              <a:rPr lang="en-US" dirty="0" err="1" smtClean="0"/>
              <a:t>tượng</a:t>
            </a:r>
            <a:r>
              <a:rPr lang="en-US" dirty="0" smtClean="0"/>
              <a:t> </a:t>
            </a:r>
            <a:r>
              <a:rPr lang="en-US" dirty="0" err="1" smtClean="0"/>
              <a:t>xe</a:t>
            </a:r>
            <a:r>
              <a:rPr lang="en-US" dirty="0" smtClean="0"/>
              <a:t> A </a:t>
            </a:r>
            <a:r>
              <a:rPr lang="vi-VN" dirty="0" smtClean="0"/>
              <a:t>có hiệu “Ford”, màu trắng, giá 50</a:t>
            </a:r>
            <a:r>
              <a:rPr lang="en-US" dirty="0" smtClean="0"/>
              <a:t>.</a:t>
            </a:r>
            <a:r>
              <a:rPr lang="vi-VN" dirty="0" smtClean="0"/>
              <a:t>00</a:t>
            </a:r>
            <a:r>
              <a:rPr lang="en-US" dirty="0" smtClean="0"/>
              <a:t>0</a:t>
            </a:r>
            <a:r>
              <a:rPr lang="vi-VN" dirty="0" smtClean="0"/>
              <a:t>$</a:t>
            </a:r>
            <a:endParaRPr lang="en-US" dirty="0" smtClean="0"/>
          </a:p>
          <a:p>
            <a:pPr lvl="1"/>
            <a:r>
              <a:rPr lang="en-US" dirty="0" err="1"/>
              <a:t>Đối</a:t>
            </a:r>
            <a:r>
              <a:rPr lang="en-US" dirty="0"/>
              <a:t> </a:t>
            </a:r>
            <a:r>
              <a:rPr lang="en-US" dirty="0" err="1"/>
              <a:t>tượng</a:t>
            </a:r>
            <a:r>
              <a:rPr lang="en-US" dirty="0"/>
              <a:t> </a:t>
            </a:r>
            <a:r>
              <a:rPr lang="en-US" dirty="0" err="1" smtClean="0"/>
              <a:t>nhân</a:t>
            </a:r>
            <a:r>
              <a:rPr lang="en-US" dirty="0" smtClean="0"/>
              <a:t> </a:t>
            </a:r>
            <a:r>
              <a:rPr lang="en-US" dirty="0" err="1" smtClean="0"/>
              <a:t>viên</a:t>
            </a:r>
            <a:r>
              <a:rPr lang="en-US" dirty="0" smtClean="0"/>
              <a:t> X </a:t>
            </a:r>
            <a:r>
              <a:rPr lang="vi-VN" dirty="0"/>
              <a:t>tên là “Vinh”, 25 </a:t>
            </a:r>
            <a:r>
              <a:rPr lang="vi-VN" dirty="0" smtClean="0"/>
              <a:t>tuổi</a:t>
            </a:r>
            <a:r>
              <a:rPr lang="en-US" dirty="0" smtClean="0"/>
              <a:t>,</a:t>
            </a:r>
            <a:r>
              <a:rPr lang="vi-VN" dirty="0" smtClean="0"/>
              <a:t> </a:t>
            </a:r>
            <a:r>
              <a:rPr lang="vi-VN" dirty="0"/>
              <a:t>làm ở phòng hành chính</a:t>
            </a:r>
            <a:endParaRPr lang="en-US" dirty="0" smtClean="0"/>
          </a:p>
        </p:txBody>
      </p:sp>
      <p:sp>
        <p:nvSpPr>
          <p:cNvPr id="4" name="Slide Number Placeholder 3"/>
          <p:cNvSpPr>
            <a:spLocks noGrp="1"/>
          </p:cNvSpPr>
          <p:nvPr>
            <p:ph type="sldNum" sz="quarter" idx="4294967295"/>
          </p:nvPr>
        </p:nvSpPr>
        <p:spPr>
          <a:xfrm>
            <a:off x="11442700" y="6356350"/>
            <a:ext cx="749300" cy="365125"/>
          </a:xfrm>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9533819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6" name="Slide Number Placeholder 5"/>
          <p:cNvSpPr>
            <a:spLocks noGrp="1"/>
          </p:cNvSpPr>
          <p:nvPr>
            <p:ph type="sldNum" sz="quarter" idx="4294967295"/>
          </p:nvPr>
        </p:nvSpPr>
        <p:spPr>
          <a:xfrm>
            <a:off x="11391038" y="6356351"/>
            <a:ext cx="749300" cy="365125"/>
          </a:xfrm>
        </p:spPr>
        <p:txBody>
          <a:bodyPr/>
          <a:lstStyle/>
          <a:p>
            <a:fld id="{D57F1E4F-1CFF-5643-939E-217C01CDF565}" type="slidenum">
              <a:rPr lang="en-US" smtClean="0"/>
              <a:pPr/>
              <a:t>50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59" y="952500"/>
            <a:ext cx="6847683" cy="5135762"/>
          </a:xfrm>
          <a:prstGeom prst="rect">
            <a:avLst/>
          </a:prstGeom>
        </p:spPr>
      </p:pic>
    </p:spTree>
    <p:extLst>
      <p:ext uri="{BB962C8B-B14F-4D97-AF65-F5344CB8AC3E}">
        <p14:creationId xmlns:p14="http://schemas.microsoft.com/office/powerpoint/2010/main" val="3449442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Lớp đối tượng</a:t>
            </a:r>
            <a:endParaRPr lang="en-US" dirty="0"/>
          </a:p>
        </p:txBody>
      </p:sp>
      <p:sp>
        <p:nvSpPr>
          <p:cNvPr id="3" name="Content Placeholder 2"/>
          <p:cNvSpPr>
            <a:spLocks noGrp="1"/>
          </p:cNvSpPr>
          <p:nvPr>
            <p:ph idx="1"/>
          </p:nvPr>
        </p:nvSpPr>
        <p:spPr/>
        <p:txBody>
          <a:bodyPr>
            <a:normAutofit/>
          </a:bodyPr>
          <a:lstStyle/>
          <a:p>
            <a:r>
              <a:rPr lang="vi-VN" b="1" smtClean="0"/>
              <a:t>Lớp</a:t>
            </a:r>
            <a:r>
              <a:rPr lang="en-US" b="1" smtClean="0"/>
              <a:t> đối tượng</a:t>
            </a:r>
            <a:r>
              <a:rPr lang="vi-VN" b="1" smtClean="0"/>
              <a:t> </a:t>
            </a:r>
            <a:r>
              <a:rPr lang="vi-VN"/>
              <a:t>là một khái niệm trừu tượng, dùng để chỉ một tập hợp các đối </a:t>
            </a:r>
            <a:r>
              <a:rPr lang="vi-VN" smtClean="0"/>
              <a:t>tượng</a:t>
            </a:r>
            <a:r>
              <a:rPr lang="en-US" smtClean="0"/>
              <a:t> </a:t>
            </a:r>
            <a:r>
              <a:rPr lang="en-US">
                <a:sym typeface="Wingdings" pitchFamily="2" charset="2"/>
              </a:rPr>
              <a:t>cùng loại → cùng mô tả, cùng hành </a:t>
            </a:r>
            <a:r>
              <a:rPr lang="en-US" smtClean="0">
                <a:sym typeface="Wingdings" pitchFamily="2" charset="2"/>
              </a:rPr>
              <a:t>vi</a:t>
            </a:r>
          </a:p>
          <a:p>
            <a:endParaRPr lang="en-US" smtClean="0">
              <a:sym typeface="Wingdings" pitchFamily="2" charset="2"/>
            </a:endParaRPr>
          </a:p>
          <a:p>
            <a:r>
              <a:rPr lang="en-US" smtClean="0">
                <a:sym typeface="Wingdings" pitchFamily="2" charset="2"/>
              </a:rPr>
              <a:t>Ví dụ:</a:t>
            </a:r>
          </a:p>
          <a:p>
            <a:pPr lvl="1"/>
            <a:r>
              <a:rPr lang="en-US" smtClean="0"/>
              <a:t>“</a:t>
            </a:r>
            <a:r>
              <a:rPr lang="vi-VN" smtClean="0"/>
              <a:t>Xe </a:t>
            </a:r>
            <a:r>
              <a:rPr lang="vi-VN"/>
              <a:t>hơi” là một lớp </a:t>
            </a:r>
            <a:r>
              <a:rPr lang="vi-VN" smtClean="0"/>
              <a:t>đối </a:t>
            </a:r>
            <a:r>
              <a:rPr lang="vi-VN"/>
              <a:t>tượng dùng để chỉ tất cả các </a:t>
            </a:r>
            <a:r>
              <a:rPr lang="vi-VN" smtClean="0"/>
              <a:t>xe </a:t>
            </a:r>
            <a:r>
              <a:rPr lang="vi-VN"/>
              <a:t>hơi </a:t>
            </a:r>
            <a:r>
              <a:rPr lang="vi-VN" smtClean="0"/>
              <a:t>của </a:t>
            </a:r>
            <a:r>
              <a:rPr lang="en-US" smtClean="0"/>
              <a:t>cửa </a:t>
            </a:r>
            <a:r>
              <a:rPr lang="vi-VN" smtClean="0"/>
              <a:t>hàng</a:t>
            </a:r>
            <a:endParaRPr lang="en-US" smtClean="0"/>
          </a:p>
          <a:p>
            <a:pPr lvl="1"/>
            <a:r>
              <a:rPr lang="vi-VN"/>
              <a:t>“Nhân viên” là một lớp đối tượng dùng để </a:t>
            </a:r>
            <a:r>
              <a:rPr lang="vi-VN" smtClean="0"/>
              <a:t>chỉ </a:t>
            </a:r>
            <a:r>
              <a:rPr lang="vi-VN"/>
              <a:t>các nhân viên </a:t>
            </a:r>
            <a:r>
              <a:rPr lang="en-US" smtClean="0"/>
              <a:t>trong </a:t>
            </a:r>
            <a:r>
              <a:rPr lang="vi-VN" smtClean="0"/>
              <a:t>văn phòng</a:t>
            </a:r>
            <a:endParaRPr lang="en-US" smtClean="0"/>
          </a:p>
        </p:txBody>
      </p:sp>
      <p:sp>
        <p:nvSpPr>
          <p:cNvPr id="4" name="Slide Number Placeholder 3"/>
          <p:cNvSpPr>
            <a:spLocks noGrp="1"/>
          </p:cNvSpPr>
          <p:nvPr>
            <p:ph type="sldNum" sz="quarter" idx="4294967295"/>
          </p:nvPr>
        </p:nvSpPr>
        <p:spPr>
          <a:xfrm>
            <a:off x="11442700" y="6356350"/>
            <a:ext cx="749300" cy="365125"/>
          </a:xfrm>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278583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Lớp đối tượng</a:t>
            </a:r>
            <a:endParaRPr lang="en-US"/>
          </a:p>
        </p:txBody>
      </p:sp>
      <p:sp>
        <p:nvSpPr>
          <p:cNvPr id="3" name="Content Placeholder 2"/>
          <p:cNvSpPr>
            <a:spLocks noGrp="1"/>
          </p:cNvSpPr>
          <p:nvPr>
            <p:ph idx="1"/>
          </p:nvPr>
        </p:nvSpPr>
        <p:spPr>
          <a:xfrm>
            <a:off x="609601" y="1855694"/>
            <a:ext cx="5832763" cy="4625788"/>
          </a:xfrm>
        </p:spPr>
        <p:txBody>
          <a:bodyPr>
            <a:normAutofit/>
          </a:bodyPr>
          <a:lstStyle/>
          <a:p>
            <a:pPr algn="just"/>
            <a:r>
              <a:rPr lang="vi-VN" smtClean="0"/>
              <a:t>Lớp và đối tượng</a:t>
            </a:r>
          </a:p>
          <a:p>
            <a:pPr lvl="1" algn="just"/>
            <a:r>
              <a:rPr lang="vi-VN" b="1" smtClean="0"/>
              <a:t>Lớp</a:t>
            </a:r>
            <a:r>
              <a:rPr lang="vi-VN" smtClean="0"/>
              <a:t> là sự trừu tượng hoá của các đối tượng</a:t>
            </a:r>
            <a:endParaRPr lang="en-US" smtClean="0"/>
          </a:p>
          <a:p>
            <a:pPr lvl="2" algn="just"/>
            <a:r>
              <a:rPr lang="vi-VN" smtClean="0"/>
              <a:t>là </a:t>
            </a:r>
            <a:r>
              <a:rPr lang="vi-VN"/>
              <a:t>một khái niệm trừu tượng, chỉ tồn tại ở dạng khái niệm để mô tả các đặc tính chung của một số đối </a:t>
            </a:r>
            <a:r>
              <a:rPr lang="vi-VN" smtClean="0"/>
              <a:t>tượng</a:t>
            </a:r>
            <a:endParaRPr lang="en-US" smtClean="0"/>
          </a:p>
          <a:p>
            <a:pPr lvl="1" algn="just"/>
            <a:r>
              <a:rPr lang="vi-VN" b="1" smtClean="0"/>
              <a:t>Đối tượng </a:t>
            </a:r>
            <a:r>
              <a:rPr lang="vi-VN" smtClean="0"/>
              <a:t>là một thể hiện của lớp</a:t>
            </a:r>
          </a:p>
          <a:p>
            <a:pPr lvl="2" algn="just"/>
            <a:r>
              <a:rPr lang="en-US" smtClean="0"/>
              <a:t>l</a:t>
            </a:r>
            <a:r>
              <a:rPr lang="vi-VN" smtClean="0"/>
              <a:t>à một thực thể cụ thể, có thực, tồn tại trong hệ thống</a:t>
            </a:r>
          </a:p>
          <a:p>
            <a:pPr algn="just"/>
            <a:endParaRPr lang="en-US"/>
          </a:p>
        </p:txBody>
      </p:sp>
      <p:pic>
        <p:nvPicPr>
          <p:cNvPr id="4" name="Picture 2" descr="http://www.deknight.com/wp-content/uploads/2011/10/java_object_class_differe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911" y="1611026"/>
            <a:ext cx="4623266" cy="253482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743" y="4145851"/>
            <a:ext cx="3183602" cy="2683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199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Lớp đối tượng</a:t>
            </a:r>
            <a:endParaRPr lang="en-US" dirty="0"/>
          </a:p>
        </p:txBody>
      </p:sp>
      <p:sp>
        <p:nvSpPr>
          <p:cNvPr id="3" name="Content Placeholder 2"/>
          <p:cNvSpPr>
            <a:spLocks noGrp="1"/>
          </p:cNvSpPr>
          <p:nvPr>
            <p:ph idx="1"/>
          </p:nvPr>
        </p:nvSpPr>
        <p:spPr/>
        <p:txBody>
          <a:bodyPr/>
          <a:lstStyle/>
          <a:p>
            <a:r>
              <a:rPr lang="en-US" smtClean="0"/>
              <a:t>L</a:t>
            </a:r>
            <a:r>
              <a:rPr lang="vi-VN" smtClean="0"/>
              <a:t>ớp có thuộc tính và phương thức: </a:t>
            </a:r>
          </a:p>
          <a:p>
            <a:pPr lvl="1"/>
            <a:r>
              <a:rPr lang="vi-VN" smtClean="0"/>
              <a:t>Thuộc tính của lớp tương ứng với thuộc tính của các đối tượng</a:t>
            </a:r>
          </a:p>
          <a:p>
            <a:pPr lvl="1"/>
            <a:r>
              <a:rPr lang="vi-VN" smtClean="0"/>
              <a:t>Phương thức của lớp tương ứng với các hành </a:t>
            </a:r>
            <a:r>
              <a:rPr lang="en-US" smtClean="0"/>
              <a:t>vi </a:t>
            </a:r>
            <a:r>
              <a:rPr lang="vi-VN" smtClean="0"/>
              <a:t>của đối tượng</a:t>
            </a:r>
            <a:endParaRPr lang="en-US" smtClean="0"/>
          </a:p>
          <a:p>
            <a:r>
              <a:rPr lang="vi-VN" smtClean="0"/>
              <a:t>Tất cả các đối tượng thuộc về cùng một lớp có cùng các thuộc tính và các phương thức</a:t>
            </a:r>
            <a:endParaRPr lang="en-US" smtClean="0"/>
          </a:p>
          <a:p>
            <a:r>
              <a:rPr lang="en-US" altLang="en-US" smtClean="0"/>
              <a:t>Lưu ý trong trường hợp thiết kế một lớp</a:t>
            </a:r>
          </a:p>
          <a:p>
            <a:pPr lvl="1"/>
            <a:r>
              <a:rPr lang="en-US" altLang="en-US" smtClean="0"/>
              <a:t>Cần biết những thông tin gì về đối tượng thuộc lớp này </a:t>
            </a:r>
            <a:r>
              <a:rPr lang="en-US" altLang="en-US" smtClean="0">
                <a:sym typeface="Wingdings" panose="05000000000000000000" pitchFamily="2" charset="2"/>
              </a:rPr>
              <a:t>→ Dữ liệu cần mô tả (thuộc tính)</a:t>
            </a:r>
          </a:p>
          <a:p>
            <a:pPr lvl="1"/>
            <a:r>
              <a:rPr lang="en-US" altLang="en-US" smtClean="0">
                <a:sym typeface="Wingdings" panose="05000000000000000000" pitchFamily="2" charset="2"/>
              </a:rPr>
              <a:t>Cần xử lý gì trên đối tượng → Hành vi giao tiếp (phương thức)</a:t>
            </a:r>
          </a:p>
        </p:txBody>
      </p:sp>
      <p:sp>
        <p:nvSpPr>
          <p:cNvPr id="4" name="Slide Number Placeholder 3"/>
          <p:cNvSpPr>
            <a:spLocks noGrp="1"/>
          </p:cNvSpPr>
          <p:nvPr>
            <p:ph type="sldNum" sz="quarter" idx="4294967295"/>
          </p:nvPr>
        </p:nvSpPr>
        <p:spPr>
          <a:xfrm>
            <a:off x="11442700" y="6356350"/>
            <a:ext cx="749300" cy="365125"/>
          </a:xfrm>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1967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Các khái niệm cơ bản</a:t>
            </a:r>
            <a:br>
              <a:rPr lang="en-US" smtClean="0"/>
            </a:br>
            <a:r>
              <a:rPr lang="en-US" smtClean="0"/>
              <a:t>TTH ĐT theo dữ liệu, chức năng </a:t>
            </a:r>
            <a:endParaRPr lang="en-US" dirty="0"/>
          </a:p>
        </p:txBody>
      </p:sp>
      <p:sp>
        <p:nvSpPr>
          <p:cNvPr id="3" name="Content Placeholder 2"/>
          <p:cNvSpPr>
            <a:spLocks noGrp="1"/>
          </p:cNvSpPr>
          <p:nvPr>
            <p:ph idx="1"/>
          </p:nvPr>
        </p:nvSpPr>
        <p:spPr/>
        <p:txBody>
          <a:bodyPr/>
          <a:lstStyle/>
          <a:p>
            <a:r>
              <a:rPr lang="vi-VN" smtClean="0"/>
              <a:t>Mô hình hóa đối tượng dựa vào thuộc tính</a:t>
            </a:r>
            <a:r>
              <a:rPr lang="en-US" smtClean="0"/>
              <a:t>, hành vi</a:t>
            </a:r>
            <a:r>
              <a:rPr lang="vi-VN" smtClean="0"/>
              <a:t> của các đối tượng</a:t>
            </a:r>
          </a:p>
          <a:p>
            <a:r>
              <a:rPr lang="vi-VN" smtClean="0"/>
              <a:t>Quá trình trừu tượng hóa đối tượng theo </a:t>
            </a:r>
            <a:r>
              <a:rPr lang="en-US" smtClean="0"/>
              <a:t>dữ liệu, </a:t>
            </a:r>
            <a:r>
              <a:rPr lang="vi-VN" smtClean="0"/>
              <a:t>chức năng:</a:t>
            </a:r>
          </a:p>
          <a:p>
            <a:pPr lvl="1"/>
            <a:r>
              <a:rPr lang="vi-VN" smtClean="0"/>
              <a:t>Mô tả</a:t>
            </a:r>
            <a:r>
              <a:rPr lang="en-US" smtClean="0"/>
              <a:t> tất cả</a:t>
            </a:r>
            <a:r>
              <a:rPr lang="vi-VN" smtClean="0"/>
              <a:t> các </a:t>
            </a:r>
            <a:r>
              <a:rPr lang="en-US" smtClean="0"/>
              <a:t>thuộc tính, hành vi</a:t>
            </a:r>
            <a:r>
              <a:rPr lang="vi-VN" smtClean="0"/>
              <a:t> có thể có của đối tượng</a:t>
            </a:r>
          </a:p>
          <a:p>
            <a:pPr lvl="1"/>
            <a:r>
              <a:rPr lang="en-US" smtClean="0"/>
              <a:t>G</a:t>
            </a:r>
            <a:r>
              <a:rPr lang="vi-VN" smtClean="0"/>
              <a:t>om các đối tượng có </a:t>
            </a:r>
            <a:r>
              <a:rPr lang="en-US" smtClean="0"/>
              <a:t>các thuộc tính, hành vi</a:t>
            </a:r>
            <a:r>
              <a:rPr lang="vi-VN" smtClean="0"/>
              <a:t> tương tự thành nhóm, loại bỏ các </a:t>
            </a:r>
            <a:r>
              <a:rPr lang="en-US" smtClean="0"/>
              <a:t>thuộc tính, hành vi </a:t>
            </a:r>
            <a:r>
              <a:rPr lang="vi-VN" smtClean="0"/>
              <a:t>riêng biệt</a:t>
            </a:r>
          </a:p>
          <a:p>
            <a:pPr lvl="1"/>
            <a:r>
              <a:rPr lang="vi-VN" smtClean="0"/>
              <a:t>Xây dựng lớp cho từng nhóm</a:t>
            </a:r>
            <a:endParaRPr lang="en-US" smtClean="0"/>
          </a:p>
          <a:p>
            <a:pPr lvl="2"/>
            <a:r>
              <a:rPr lang="en-US" smtClean="0"/>
              <a:t>Khai báo các thuộc tính cho mỗi nhóm</a:t>
            </a:r>
          </a:p>
          <a:p>
            <a:pPr lvl="2"/>
            <a:r>
              <a:rPr lang="vi-VN" smtClean="0"/>
              <a:t>Xây dựng phương thức cho hành vi chung của mỗi nhóm</a:t>
            </a:r>
            <a:endParaRPr lang="en-US"/>
          </a:p>
        </p:txBody>
      </p:sp>
      <p:sp>
        <p:nvSpPr>
          <p:cNvPr id="4" name="Slide Number Placeholder 3"/>
          <p:cNvSpPr>
            <a:spLocks noGrp="1"/>
          </p:cNvSpPr>
          <p:nvPr>
            <p:ph type="sldNum" sz="quarter" idx="4294967295"/>
          </p:nvPr>
        </p:nvSpPr>
        <p:spPr>
          <a:xfrm>
            <a:off x="11442700" y="6356350"/>
            <a:ext cx="749300" cy="365125"/>
          </a:xfrm>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32223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10783</TotalTime>
  <Words>5522</Words>
  <Application>Microsoft Office PowerPoint</Application>
  <PresentationFormat>Widescreen</PresentationFormat>
  <Paragraphs>572</Paragraphs>
  <Slides>50</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Century Gothic</vt:lpstr>
      <vt:lpstr>Courier New</vt:lpstr>
      <vt:lpstr>Palatino Linotype</vt:lpstr>
      <vt:lpstr>Times New Roman</vt:lpstr>
      <vt:lpstr>Wingdings</vt:lpstr>
      <vt:lpstr>Executive</vt:lpstr>
      <vt:lpstr>Chương 2 NHỮNG KHÁI NIỆM CƠ BẢN CỦA LẬP TRÌNH HĐT</vt:lpstr>
      <vt:lpstr>Mục tiêu</vt:lpstr>
      <vt:lpstr>Nội dung</vt:lpstr>
      <vt:lpstr>2.1. Các khái niệm cơ bản</vt:lpstr>
      <vt:lpstr>2.1. Các khái niệm cơ bản Đối tượng</vt:lpstr>
      <vt:lpstr>2.1. Các khái niệm cơ bản Lớp đối tượng</vt:lpstr>
      <vt:lpstr>2.1. Các khái niệm cơ bản Lớp đối tượng</vt:lpstr>
      <vt:lpstr>2.1. Các khái niệm cơ bản Lớp đối tượng</vt:lpstr>
      <vt:lpstr>2.1. Các khái niệm cơ bản TTH ĐT theo dữ liệu, chức năng </vt:lpstr>
      <vt:lpstr>2.1. Các khái niệm cơ bản TTH ĐT theo dữ liệu, chức năng</vt:lpstr>
      <vt:lpstr>2.1. Các khái niệm cơ bản TTH ĐT theo dữ liệu, chức năng</vt:lpstr>
      <vt:lpstr>2.1. Các khái niệm cơ bản TTH ĐT theo dữ liệu, chức năng</vt:lpstr>
      <vt:lpstr>2.1. Các khái niệm cơ bản TTH ĐT theo dữ liệu, chức năng</vt:lpstr>
      <vt:lpstr>2.1. Các khái niệm cơ bản Tính đóng gói</vt:lpstr>
      <vt:lpstr>2.1. Các khái niệm cơ bản Tính đóng gói</vt:lpstr>
      <vt:lpstr>2.1. Các khái niệm cơ bản Tính đóng gói</vt:lpstr>
      <vt:lpstr>2.1. Các khái niệm cơ bản Tính kế thừa </vt:lpstr>
      <vt:lpstr>2.1. Các khái niệm cơ bản Tính kế thừa </vt:lpstr>
      <vt:lpstr>2.1. Các khái niệm cơ bản Tính kế thừa </vt:lpstr>
      <vt:lpstr>2.1. Các khái niệm cơ bản Tính kế thừa </vt:lpstr>
      <vt:lpstr>2.1. Các khái niệm cơ bản Tính kế thừa</vt:lpstr>
      <vt:lpstr>2.1. Các khái niệm cơ bản Tính đa hình </vt:lpstr>
      <vt:lpstr>2.1. Các khái niệm cơ bản Tính đa hình</vt:lpstr>
      <vt:lpstr>2.1. Các khái niệm cơ bản Tính đa hình</vt:lpstr>
      <vt:lpstr>2.1. Các khái niệm cơ bản Tính đa hình</vt:lpstr>
      <vt:lpstr>2.2. So sánh classes và structures </vt:lpstr>
      <vt:lpstr>2.3. Cách viết lớp trong Java</vt:lpstr>
      <vt:lpstr>2.3. Cách viết lớp trong Java  Khai báo định nghĩa lớp</vt:lpstr>
      <vt:lpstr>2.3. Cách viết lớp trong Java  Khai báo định nghĩa lớp</vt:lpstr>
      <vt:lpstr>2.3. Cách viết lớp trong Java Khai báo định nghĩa lớp</vt:lpstr>
      <vt:lpstr>2.3. Cách viết lớp trong Java Khai báo định nghĩa lớp</vt:lpstr>
      <vt:lpstr>2.3. Cách viết lớp trong Java  Khai báo định nghĩa lớp</vt:lpstr>
      <vt:lpstr>2.3. Cách viết lớp trong Java  Thể hiện tính đóng gói</vt:lpstr>
      <vt:lpstr>2.3. Cách viết lớp trong Java  Thể hiện tính đóng gói</vt:lpstr>
      <vt:lpstr>2.3. Cách viết lớp trong Java  Phương thức của lớp</vt:lpstr>
      <vt:lpstr>2.3. Cách viết lớp trong Java  Phương thức của lớp</vt:lpstr>
      <vt:lpstr>2.3. Cách viết lớp trong Java  Phương thức của lớp</vt:lpstr>
      <vt:lpstr>2.3. Cách viết lớp trong Java  Phương thức của lớp</vt:lpstr>
      <vt:lpstr>2.3. Cách viết lớp trong Java  Tạo đối tượng của lớp</vt:lpstr>
      <vt:lpstr>2.3. Cách viết lớp trong Java  Tạo đối tượng của lớp</vt:lpstr>
      <vt:lpstr>2.3. Cách viết lớp trong Java  Ví dụ</vt:lpstr>
      <vt:lpstr>2.3. Cách viết lớp trong Java  Ví dụ</vt:lpstr>
      <vt:lpstr>2.3. Cách viết lớp trong Java  Ví dụ</vt:lpstr>
      <vt:lpstr>2.3. Cách viết lớp trong Java  Từ khóa this</vt:lpstr>
      <vt:lpstr>2.3. Cách viết lớp trong Java  Từ khóa this</vt:lpstr>
      <vt:lpstr>2.3. Cách viết lớp trong Java  Từ khóa this</vt:lpstr>
      <vt:lpstr>2.3. Cách viết lớp trong Java  Từ khóa this</vt:lpstr>
      <vt:lpstr>2.3. Cách viết lớp trong Java  Phương thức chồng</vt:lpstr>
      <vt:lpstr>2.3. Cách viết lớp trong Java  Phương thức chồng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cp:lastModifiedBy>Nguyen Van Thang</cp:lastModifiedBy>
  <cp:revision>338</cp:revision>
  <dcterms:created xsi:type="dcterms:W3CDTF">2014-08-22T11:10:10Z</dcterms:created>
  <dcterms:modified xsi:type="dcterms:W3CDTF">2017-08-14T03:55:36Z</dcterms:modified>
</cp:coreProperties>
</file>