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 id="2147483680" r:id="rId2"/>
  </p:sldMasterIdLst>
  <p:notesMasterIdLst>
    <p:notesMasterId r:id="rId38"/>
  </p:notesMasterIdLst>
  <p:sldIdLst>
    <p:sldId id="312" r:id="rId3"/>
    <p:sldId id="311" r:id="rId4"/>
    <p:sldId id="258" r:id="rId5"/>
    <p:sldId id="317" r:id="rId6"/>
    <p:sldId id="319" r:id="rId7"/>
    <p:sldId id="322" r:id="rId8"/>
    <p:sldId id="279" r:id="rId9"/>
    <p:sldId id="323" r:id="rId10"/>
    <p:sldId id="324" r:id="rId11"/>
    <p:sldId id="325" r:id="rId12"/>
    <p:sldId id="270" r:id="rId13"/>
    <p:sldId id="315" r:id="rId14"/>
    <p:sldId id="316" r:id="rId15"/>
    <p:sldId id="289" r:id="rId16"/>
    <p:sldId id="282" r:id="rId17"/>
    <p:sldId id="283" r:id="rId18"/>
    <p:sldId id="284" r:id="rId19"/>
    <p:sldId id="285" r:id="rId20"/>
    <p:sldId id="287" r:id="rId21"/>
    <p:sldId id="305" r:id="rId22"/>
    <p:sldId id="297" r:id="rId23"/>
    <p:sldId id="306" r:id="rId24"/>
    <p:sldId id="298" r:id="rId25"/>
    <p:sldId id="327" r:id="rId26"/>
    <p:sldId id="333" r:id="rId27"/>
    <p:sldId id="328" r:id="rId28"/>
    <p:sldId id="329" r:id="rId29"/>
    <p:sldId id="330" r:id="rId30"/>
    <p:sldId id="334" r:id="rId31"/>
    <p:sldId id="335" r:id="rId32"/>
    <p:sldId id="336" r:id="rId33"/>
    <p:sldId id="338" r:id="rId34"/>
    <p:sldId id="340" r:id="rId35"/>
    <p:sldId id="341" r:id="rId36"/>
    <p:sldId id="26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6448" autoAdjust="0"/>
  </p:normalViewPr>
  <p:slideViewPr>
    <p:cSldViewPr snapToGrid="0">
      <p:cViewPr varScale="1">
        <p:scale>
          <a:sx n="70" d="100"/>
          <a:sy n="70" d="100"/>
        </p:scale>
        <p:origin x="-55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3/4/2015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dirty="0"/>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4752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a:t>
            </a:fld>
            <a:endParaRPr lang="en-US" dirty="0"/>
          </a:p>
        </p:txBody>
      </p:sp>
    </p:spTree>
    <p:extLst>
      <p:ext uri="{BB962C8B-B14F-4D97-AF65-F5344CB8AC3E}">
        <p14:creationId xmlns:p14="http://schemas.microsoft.com/office/powerpoint/2010/main" val="3005621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mtClean="0"/>
              <a:t>Đầu tiên, mã nguồn được biên dịch để chuyển thành dạng bytecode. Sau đó mã bytecode được thực thi nhờ trình thông dịch</a:t>
            </a:r>
          </a:p>
          <a:p>
            <a:pPr lvl="1"/>
            <a:r>
              <a:rPr lang="en-US" smtClean="0"/>
              <a:t>Chương trình java nếu chạy đúng trên phần cứng của một họ máy nào đó thì nó cũng chạy đúng trên tất cả các họ máy khác</a:t>
            </a:r>
          </a:p>
          <a:p>
            <a:pPr lvl="1"/>
            <a:r>
              <a:rPr lang="en-US" smtClean="0"/>
              <a:t>Chương trình java có thể chạy trên tất cả các hệ điều hành, miễn là có cài máy ảo java (Java Virtual Machine)</a:t>
            </a:r>
          </a:p>
          <a:p>
            <a:pPr lvl="1"/>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4</a:t>
            </a:fld>
            <a:endParaRPr lang="en-US" dirty="0"/>
          </a:p>
        </p:txBody>
      </p:sp>
    </p:spTree>
    <p:extLst>
      <p:ext uri="{BB962C8B-B14F-4D97-AF65-F5344CB8AC3E}">
        <p14:creationId xmlns:p14="http://schemas.microsoft.com/office/powerpoint/2010/main" val="146272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Tất cả các chương trình muốn thực thi được thì phải được biên dịch ra mã máy. Mã máy của từng kiến trúc CPU của mỗi máy tính là khác nhau (tập lệnh mã máy của CPU Intel, CPU Solarix, CPU Macintosh … là khác nhau), vì vậy trước đây một chương trình sau khi được biên dịch xong chỉ có thể chạy được trên một kiến trúc CPU cụ thể nào đó. </a:t>
            </a:r>
          </a:p>
          <a:p>
            <a:pPr eaLnBrk="1" hangingPunct="1"/>
            <a:r>
              <a:rPr lang="en-US" smtClean="0"/>
              <a:t>VD/</a:t>
            </a:r>
            <a:r>
              <a:rPr lang="en-US" baseline="0" smtClean="0"/>
              <a:t> </a:t>
            </a:r>
            <a:r>
              <a:rPr lang="en-US" smtClean="0"/>
              <a:t>Chương trình thực thi được trên Windows được biên dịch dưới dạng file có đuôi .EXE còn trên Linux thì được biên dịch dưới dạng file có đuôi .ELF, vì vậy trước đây một chương trình chạy được trên Windows  muốn chạy được trên hệ điều hành khác như Linux chẳng hạn thì phải chỉnh sửa và biên dịch lại. </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698500" y="692150"/>
            <a:ext cx="5683250" cy="3197225"/>
          </a:xfrm>
          <a:ln/>
        </p:spPr>
      </p:sp>
      <p:sp>
        <p:nvSpPr>
          <p:cNvPr id="78851" name="Rectangle 3"/>
          <p:cNvSpPr>
            <a:spLocks noGrp="1" noChangeArrowheads="1"/>
          </p:cNvSpPr>
          <p:nvPr>
            <p:ph type="body" idx="1"/>
          </p:nvPr>
        </p:nvSpPr>
        <p:spPr>
          <a:xfrm>
            <a:off x="327025" y="3868738"/>
            <a:ext cx="6159500" cy="4675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b="1" smtClean="0">
                <a:solidFill>
                  <a:srgbClr val="0066CC"/>
                </a:solidFill>
              </a:rPr>
              <a:t>/**</a:t>
            </a:r>
          </a:p>
          <a:p>
            <a:pPr>
              <a:lnSpc>
                <a:spcPct val="80000"/>
              </a:lnSpc>
              <a:buFontTx/>
              <a:buNone/>
            </a:pPr>
            <a:r>
              <a:rPr lang="en-US" sz="1200" b="1" smtClean="0">
                <a:solidFill>
                  <a:srgbClr val="0066CC"/>
                </a:solidFill>
              </a:rPr>
              <a:t> * @author JDS</a:t>
            </a:r>
          </a:p>
          <a:p>
            <a:pPr>
              <a:lnSpc>
                <a:spcPct val="80000"/>
              </a:lnSpc>
              <a:buFontTx/>
              <a:buNone/>
            </a:pPr>
            <a:r>
              <a:rPr lang="en-US" sz="1200" b="1" smtClean="0">
                <a:solidFill>
                  <a:srgbClr val="0066CC"/>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latin typeface="Arial" pitchFamily="34" charset="0"/>
                <a:sym typeface="Wingdings" pitchFamily="2" charset="2"/>
              </a:rPr>
              <a:t>	</a:t>
            </a:r>
            <a:r>
              <a:rPr lang="en-US" sz="1200" smtClean="0">
                <a:latin typeface="Arial" pitchFamily="34" charset="0"/>
              </a:rPr>
              <a:t>Documentation Comment</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698500" y="692150"/>
            <a:ext cx="5683250" cy="3197225"/>
          </a:xfrm>
          <a:ln/>
        </p:spPr>
      </p:sp>
      <p:sp>
        <p:nvSpPr>
          <p:cNvPr id="87043" name="Rectangle 3"/>
          <p:cNvSpPr>
            <a:spLocks noGrp="1" noChangeArrowheads="1"/>
          </p:cNvSpPr>
          <p:nvPr>
            <p:ph type="body" idx="1"/>
          </p:nvPr>
        </p:nvSpPr>
        <p:spPr>
          <a:xfrm>
            <a:off x="327025" y="3868738"/>
            <a:ext cx="6159500" cy="4675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pattern defined by the string “0.###”, for example, indicates that at least</a:t>
            </a:r>
          </a:p>
          <a:p>
            <a:pPr eaLnBrk="1" hangingPunct="1"/>
            <a:r>
              <a:rPr lang="en-US" smtClean="0"/>
              <a:t>one digit should be printed to the left of the decimal point and should be a zero</a:t>
            </a:r>
          </a:p>
          <a:p>
            <a:pPr eaLnBrk="1" hangingPunct="1"/>
            <a:r>
              <a:rPr lang="en-US" smtClean="0"/>
              <a:t>if the integer portion of the value is zero. It also indicates that the fractional portion</a:t>
            </a:r>
          </a:p>
          <a:p>
            <a:pPr eaLnBrk="1" hangingPunct="1"/>
            <a:r>
              <a:rPr lang="en-US" smtClean="0"/>
              <a:t>of the value should be rounded to three digits.</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black">
                  <a:lumMod val="65000"/>
                  <a:lumOff val="35000"/>
                </a:prstClr>
              </a:solidFill>
            </a:endParaRPr>
          </a:p>
        </p:txBody>
      </p:sp>
    </p:spTree>
    <p:extLst>
      <p:ext uri="{BB962C8B-B14F-4D97-AF65-F5344CB8AC3E}">
        <p14:creationId xmlns:p14="http://schemas.microsoft.com/office/powerpoint/2010/main" val="371445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52571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146547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black">
                  <a:lumMod val="65000"/>
                  <a:lumOff val="35000"/>
                </a:prstClr>
              </a:solidFill>
            </a:endParaRPr>
          </a:p>
        </p:txBody>
      </p:sp>
    </p:spTree>
    <p:extLst>
      <p:ext uri="{BB962C8B-B14F-4D97-AF65-F5344CB8AC3E}">
        <p14:creationId xmlns:p14="http://schemas.microsoft.com/office/powerpoint/2010/main" val="655389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1" y="174812"/>
            <a:ext cx="10576919" cy="1425388"/>
          </a:xfrm>
        </p:spPr>
        <p:txBody>
          <a:bodyPr/>
          <a:lstStyle>
            <a:lvl1pPr>
              <a:defRPr sz="4400" b="1">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855694"/>
            <a:ext cx="10972800" cy="4625788"/>
          </a:xfrm>
        </p:spPr>
        <p:txBody>
          <a:bodyPr/>
          <a:lstStyle>
            <a:lvl1pPr>
              <a:defRPr sz="26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2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7" name="Straight Connector 6"/>
          <p:cNvCxnSpPr/>
          <p:nvPr userDrawn="1"/>
        </p:nvCxnSpPr>
        <p:spPr>
          <a:xfrm>
            <a:off x="763542" y="1555377"/>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547642" y="1352177"/>
            <a:ext cx="328610"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17659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55377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3587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6732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651899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236005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15280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1" y="174812"/>
            <a:ext cx="10576919" cy="1425388"/>
          </a:xfrm>
        </p:spPr>
        <p:txBody>
          <a:bodyPr/>
          <a:lstStyle>
            <a:lvl1pPr>
              <a:defRPr sz="4400" b="1">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855694"/>
            <a:ext cx="10972800" cy="4625788"/>
          </a:xfrm>
        </p:spPr>
        <p:txBody>
          <a:bodyPr/>
          <a:lstStyle>
            <a:lvl1pPr>
              <a:defRPr sz="26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2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7" name="Straight Connector 6"/>
          <p:cNvCxnSpPr/>
          <p:nvPr userDrawn="1"/>
        </p:nvCxnSpPr>
        <p:spPr>
          <a:xfrm>
            <a:off x="763542" y="1555377"/>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547642" y="1352177"/>
            <a:ext cx="328610"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9397697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02172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930693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9305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586429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722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73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13434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25217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55076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85425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9390313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6451737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062" y="1897038"/>
            <a:ext cx="10363200" cy="2568296"/>
          </a:xfrm>
        </p:spPr>
        <p:txBody>
          <a:bodyPr/>
          <a:lstStyle/>
          <a:p>
            <a:pPr>
              <a:lnSpc>
                <a:spcPct val="150000"/>
              </a:lnSpc>
            </a:pPr>
            <a:r>
              <a:rPr lang="en-US" sz="6000">
                <a:effectLst>
                  <a:outerShdw blurRad="38100" dist="38100" dir="2700000" algn="tl">
                    <a:srgbClr val="000000">
                      <a:alpha val="43137"/>
                    </a:srgbClr>
                  </a:outerShdw>
                </a:effectLst>
              </a:rPr>
              <a:t>Chương </a:t>
            </a:r>
            <a:r>
              <a:rPr lang="en-US" sz="6000" b="1" smtClean="0">
                <a:effectLst>
                  <a:outerShdw blurRad="38100" dist="38100" dir="2700000" algn="tl">
                    <a:srgbClr val="000000">
                      <a:alpha val="43137"/>
                    </a:srgbClr>
                  </a:outerShdw>
                </a:effectLst>
              </a:rPr>
              <a:t>3</a:t>
            </a:r>
            <a:br>
              <a:rPr lang="en-US" sz="6000" b="1" smtClean="0">
                <a:effectLst>
                  <a:outerShdw blurRad="38100" dist="38100" dir="2700000" algn="tl">
                    <a:srgbClr val="000000">
                      <a:alpha val="43137"/>
                    </a:srgbClr>
                  </a:outerShdw>
                </a:effectLst>
              </a:rPr>
            </a:br>
            <a:r>
              <a:rPr lang="en-US" sz="6000" b="1" smtClean="0">
                <a:effectLst>
                  <a:outerShdw blurRad="38100" dist="38100" dir="2700000" algn="tl">
                    <a:srgbClr val="000000">
                      <a:alpha val="43137"/>
                    </a:srgbClr>
                  </a:outerShdw>
                </a:effectLst>
              </a:rPr>
              <a:t>GIỚI THIỆU JAVA</a:t>
            </a:r>
            <a:endParaRPr lang="en-US" sz="6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8647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Cấu trúc chương trình Java</a:t>
            </a:r>
            <a:endParaRPr lang="en-US" dirty="0"/>
          </a:p>
        </p:txBody>
      </p:sp>
      <p:sp>
        <p:nvSpPr>
          <p:cNvPr id="3" name="Content Placeholder 2"/>
          <p:cNvSpPr>
            <a:spLocks noGrp="1"/>
          </p:cNvSpPr>
          <p:nvPr>
            <p:ph idx="1"/>
          </p:nvPr>
        </p:nvSpPr>
        <p:spPr/>
        <p:txBody>
          <a:bodyPr/>
          <a:lstStyle/>
          <a:p>
            <a:r>
              <a:rPr lang="en-US" smtClean="0"/>
              <a:t>Để thực thi chương trình, bắt buộc phải có 1 lớp mà trong đó định nghĩa phương thức main</a:t>
            </a:r>
          </a:p>
          <a:p>
            <a:endParaRPr lang="en-US" dirty="0"/>
          </a:p>
        </p:txBody>
      </p:sp>
      <p:grpSp>
        <p:nvGrpSpPr>
          <p:cNvPr id="4" name="Group 3"/>
          <p:cNvGrpSpPr/>
          <p:nvPr/>
        </p:nvGrpSpPr>
        <p:grpSpPr>
          <a:xfrm>
            <a:off x="2724638" y="3064880"/>
            <a:ext cx="6199095" cy="2967038"/>
            <a:chOff x="2895354" y="3735319"/>
            <a:chExt cx="6199095" cy="2967038"/>
          </a:xfrm>
        </p:grpSpPr>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354" y="3735319"/>
              <a:ext cx="6199095"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2980133" y="4167399"/>
              <a:ext cx="5943600" cy="381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Tree>
    <p:extLst>
      <p:ext uri="{BB962C8B-B14F-4D97-AF65-F5344CB8AC3E}">
        <p14:creationId xmlns:p14="http://schemas.microsoft.com/office/powerpoint/2010/main" val="2154572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 Tổng quan lập trình Java </a:t>
            </a:r>
            <a:endParaRPr lang="en-US" dirty="0"/>
          </a:p>
        </p:txBody>
      </p:sp>
      <p:sp>
        <p:nvSpPr>
          <p:cNvPr id="3" name="Content Placeholder 2"/>
          <p:cNvSpPr>
            <a:spLocks noGrp="1"/>
          </p:cNvSpPr>
          <p:nvPr>
            <p:ph idx="1"/>
          </p:nvPr>
        </p:nvSpPr>
        <p:spPr/>
        <p:txBody>
          <a:bodyPr/>
          <a:lstStyle/>
          <a:p>
            <a:r>
              <a:rPr lang="en-US" smtClean="0"/>
              <a:t>Kiểu dữ liệu cơ bản </a:t>
            </a:r>
          </a:p>
          <a:p>
            <a:r>
              <a:rPr lang="en-US" smtClean="0"/>
              <a:t>Hằng, biến</a:t>
            </a:r>
          </a:p>
          <a:p>
            <a:r>
              <a:rPr lang="en-US" smtClean="0"/>
              <a:t>Toán tử, biểu thức</a:t>
            </a:r>
          </a:p>
          <a:p>
            <a:r>
              <a:rPr lang="en-US" smtClean="0"/>
              <a:t>Các cấu trúc lệnh trên Java (cấu trúc điều khiển, lặp)</a:t>
            </a:r>
          </a:p>
          <a:p>
            <a:endParaRPr lang="en-US" dirty="0"/>
          </a:p>
        </p:txBody>
      </p:sp>
    </p:spTree>
    <p:extLst>
      <p:ext uri="{BB962C8B-B14F-4D97-AF65-F5344CB8AC3E}">
        <p14:creationId xmlns:p14="http://schemas.microsoft.com/office/powerpoint/2010/main" val="2884727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3.3. Tổng quan lập trình Java</a:t>
            </a:r>
            <a:br>
              <a:rPr lang="en-US"/>
            </a:br>
            <a:r>
              <a:rPr lang="en-US"/>
              <a:t>Kiểu dữ liệu cơ bản </a:t>
            </a:r>
            <a:endParaRPr lang="en-US" smtClean="0"/>
          </a:p>
        </p:txBody>
      </p:sp>
      <p:sp>
        <p:nvSpPr>
          <p:cNvPr id="46083" name="Content Placeholder 39"/>
          <p:cNvSpPr>
            <a:spLocks noGrp="1"/>
          </p:cNvSpPr>
          <p:nvPr>
            <p:ph idx="1"/>
          </p:nvPr>
        </p:nvSpPr>
        <p:spPr/>
        <p:txBody>
          <a:bodyPr/>
          <a:lstStyle/>
          <a:p>
            <a:r>
              <a:rPr lang="en-US" smtClean="0"/>
              <a:t>Có 8 kiểu dữ liệu cơ sở:</a:t>
            </a:r>
          </a:p>
        </p:txBody>
      </p:sp>
      <p:grpSp>
        <p:nvGrpSpPr>
          <p:cNvPr id="46084" name="Group 4"/>
          <p:cNvGrpSpPr>
            <a:grpSpLocks/>
          </p:cNvGrpSpPr>
          <p:nvPr/>
        </p:nvGrpSpPr>
        <p:grpSpPr bwMode="auto">
          <a:xfrm>
            <a:off x="1078690" y="2081715"/>
            <a:ext cx="10566400" cy="4648200"/>
            <a:chOff x="1080" y="7211"/>
            <a:chExt cx="5900" cy="2918"/>
          </a:xfrm>
          <a:solidFill>
            <a:schemeClr val="accent1">
              <a:lumMod val="60000"/>
              <a:lumOff val="40000"/>
            </a:schemeClr>
          </a:solidFill>
        </p:grpSpPr>
        <p:sp>
          <p:nvSpPr>
            <p:cNvPr id="46086" name="Text Box 5"/>
            <p:cNvSpPr txBox="1">
              <a:spLocks noChangeArrowheads="1"/>
            </p:cNvSpPr>
            <p:nvPr/>
          </p:nvSpPr>
          <p:spPr bwMode="auto">
            <a:xfrm>
              <a:off x="3125" y="7211"/>
              <a:ext cx="1110" cy="300"/>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Kiểu cơ sở</a:t>
              </a:r>
              <a:endParaRPr lang="en-US" sz="2800">
                <a:latin typeface="Arial" pitchFamily="34" charset="0"/>
                <a:cs typeface="Arial" pitchFamily="34" charset="0"/>
              </a:endParaRPr>
            </a:p>
          </p:txBody>
        </p:sp>
        <p:sp>
          <p:nvSpPr>
            <p:cNvPr id="46087" name="Line 6"/>
            <p:cNvSpPr>
              <a:spLocks noChangeShapeType="1"/>
            </p:cNvSpPr>
            <p:nvPr/>
          </p:nvSpPr>
          <p:spPr bwMode="auto">
            <a:xfrm>
              <a:off x="1685" y="7690"/>
              <a:ext cx="3780" cy="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088" name="Line 7"/>
            <p:cNvSpPr>
              <a:spLocks noChangeShapeType="1"/>
            </p:cNvSpPr>
            <p:nvPr/>
          </p:nvSpPr>
          <p:spPr bwMode="auto">
            <a:xfrm>
              <a:off x="3665" y="7530"/>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089" name="Line 8"/>
            <p:cNvSpPr>
              <a:spLocks noChangeShapeType="1"/>
            </p:cNvSpPr>
            <p:nvPr/>
          </p:nvSpPr>
          <p:spPr bwMode="auto">
            <a:xfrm>
              <a:off x="1685" y="7711"/>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090" name="Line 9"/>
            <p:cNvSpPr>
              <a:spLocks noChangeShapeType="1"/>
            </p:cNvSpPr>
            <p:nvPr/>
          </p:nvSpPr>
          <p:spPr bwMode="auto">
            <a:xfrm>
              <a:off x="2945" y="7711"/>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091" name="Line 10"/>
            <p:cNvSpPr>
              <a:spLocks noChangeShapeType="1"/>
            </p:cNvSpPr>
            <p:nvPr/>
          </p:nvSpPr>
          <p:spPr bwMode="auto">
            <a:xfrm>
              <a:off x="5464" y="7711"/>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092" name="Text Box 11"/>
            <p:cNvSpPr txBox="1">
              <a:spLocks noChangeArrowheads="1"/>
            </p:cNvSpPr>
            <p:nvPr/>
          </p:nvSpPr>
          <p:spPr bwMode="auto">
            <a:xfrm>
              <a:off x="1080" y="7930"/>
              <a:ext cx="1265" cy="280"/>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smtClean="0">
                  <a:latin typeface="Arial" pitchFamily="34" charset="0"/>
                  <a:cs typeface="Arial" pitchFamily="34" charset="0"/>
                </a:rPr>
                <a:t>Kiểu luận </a:t>
              </a:r>
              <a:r>
                <a:rPr lang="en-US" sz="2800" b="0">
                  <a:latin typeface="Arial" pitchFamily="34" charset="0"/>
                  <a:cs typeface="Arial" pitchFamily="34" charset="0"/>
                </a:rPr>
                <a:t>lý</a:t>
              </a:r>
              <a:endParaRPr lang="en-US" sz="2800">
                <a:latin typeface="Arial" pitchFamily="34" charset="0"/>
                <a:cs typeface="Arial" pitchFamily="34" charset="0"/>
              </a:endParaRPr>
            </a:p>
          </p:txBody>
        </p:sp>
        <p:sp>
          <p:nvSpPr>
            <p:cNvPr id="46093" name="Text Box 12"/>
            <p:cNvSpPr txBox="1">
              <a:spLocks noChangeArrowheads="1"/>
            </p:cNvSpPr>
            <p:nvPr/>
          </p:nvSpPr>
          <p:spPr bwMode="auto">
            <a:xfrm>
              <a:off x="1145" y="8770"/>
              <a:ext cx="901" cy="271"/>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boolean</a:t>
              </a:r>
              <a:endParaRPr lang="en-US" sz="2800">
                <a:latin typeface="Arial" pitchFamily="34" charset="0"/>
                <a:cs typeface="Arial" pitchFamily="34" charset="0"/>
              </a:endParaRPr>
            </a:p>
          </p:txBody>
        </p:sp>
        <p:sp>
          <p:nvSpPr>
            <p:cNvPr id="46094" name="Line 13"/>
            <p:cNvSpPr>
              <a:spLocks noChangeShapeType="1"/>
            </p:cNvSpPr>
            <p:nvPr/>
          </p:nvSpPr>
          <p:spPr bwMode="auto">
            <a:xfrm>
              <a:off x="1672" y="8212"/>
              <a:ext cx="13" cy="558"/>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095" name="Text Box 14"/>
            <p:cNvSpPr txBox="1">
              <a:spLocks noChangeArrowheads="1"/>
            </p:cNvSpPr>
            <p:nvPr/>
          </p:nvSpPr>
          <p:spPr bwMode="auto">
            <a:xfrm>
              <a:off x="5104" y="7930"/>
              <a:ext cx="838" cy="264"/>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smtClean="0">
                  <a:latin typeface="Arial" pitchFamily="34" charset="0"/>
                  <a:cs typeface="Arial" pitchFamily="34" charset="0"/>
                </a:rPr>
                <a:t>Kiểu số</a:t>
              </a:r>
              <a:endParaRPr lang="en-US" sz="2800">
                <a:latin typeface="Arial" pitchFamily="34" charset="0"/>
                <a:cs typeface="Arial" pitchFamily="34" charset="0"/>
              </a:endParaRPr>
            </a:p>
          </p:txBody>
        </p:sp>
        <p:sp>
          <p:nvSpPr>
            <p:cNvPr id="46096" name="Text Box 15"/>
            <p:cNvSpPr txBox="1">
              <a:spLocks noChangeArrowheads="1"/>
            </p:cNvSpPr>
            <p:nvPr/>
          </p:nvSpPr>
          <p:spPr bwMode="auto">
            <a:xfrm>
              <a:off x="3961" y="8590"/>
              <a:ext cx="1260" cy="271"/>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smtClean="0">
                  <a:latin typeface="Arial" pitchFamily="34" charset="0"/>
                  <a:cs typeface="Arial" pitchFamily="34" charset="0"/>
                </a:rPr>
                <a:t>Kiểu nguyên</a:t>
              </a:r>
              <a:endParaRPr lang="en-US" sz="2800">
                <a:latin typeface="Arial" pitchFamily="34" charset="0"/>
                <a:cs typeface="Arial" pitchFamily="34" charset="0"/>
              </a:endParaRPr>
            </a:p>
          </p:txBody>
        </p:sp>
        <p:sp>
          <p:nvSpPr>
            <p:cNvPr id="46097" name="Text Box 16"/>
            <p:cNvSpPr txBox="1">
              <a:spLocks noChangeArrowheads="1"/>
            </p:cNvSpPr>
            <p:nvPr/>
          </p:nvSpPr>
          <p:spPr bwMode="auto">
            <a:xfrm>
              <a:off x="5618" y="8590"/>
              <a:ext cx="1213" cy="295"/>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smtClean="0">
                  <a:latin typeface="Arial" pitchFamily="34" charset="0"/>
                  <a:cs typeface="Arial" pitchFamily="34" charset="0"/>
                </a:rPr>
                <a:t>Kiểu thực</a:t>
              </a:r>
              <a:endParaRPr lang="en-US" sz="2800">
                <a:latin typeface="Arial" pitchFamily="34" charset="0"/>
                <a:cs typeface="Arial" pitchFamily="34" charset="0"/>
              </a:endParaRPr>
            </a:p>
          </p:txBody>
        </p:sp>
        <p:sp>
          <p:nvSpPr>
            <p:cNvPr id="46098" name="Text Box 17"/>
            <p:cNvSpPr txBox="1">
              <a:spLocks noChangeArrowheads="1"/>
            </p:cNvSpPr>
            <p:nvPr/>
          </p:nvSpPr>
          <p:spPr bwMode="auto">
            <a:xfrm>
              <a:off x="2418" y="7922"/>
              <a:ext cx="1131" cy="289"/>
            </a:xfrm>
            <a:prstGeom prst="rect">
              <a:avLst/>
            </a:prstGeom>
            <a:grp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smtClean="0">
                  <a:latin typeface="Arial" pitchFamily="34" charset="0"/>
                  <a:cs typeface="Arial" pitchFamily="34" charset="0"/>
                </a:rPr>
                <a:t>Kiểu ký </a:t>
              </a:r>
              <a:r>
                <a:rPr lang="en-US" sz="2800" b="0">
                  <a:latin typeface="Arial" pitchFamily="34" charset="0"/>
                  <a:cs typeface="Arial" pitchFamily="34" charset="0"/>
                </a:rPr>
                <a:t>tự</a:t>
              </a:r>
              <a:endParaRPr lang="en-US" sz="2800">
                <a:latin typeface="Arial" pitchFamily="34" charset="0"/>
                <a:cs typeface="Arial" pitchFamily="34" charset="0"/>
              </a:endParaRPr>
            </a:p>
          </p:txBody>
        </p:sp>
        <p:sp>
          <p:nvSpPr>
            <p:cNvPr id="46099" name="Line 18"/>
            <p:cNvSpPr>
              <a:spLocks noChangeShapeType="1"/>
            </p:cNvSpPr>
            <p:nvPr/>
          </p:nvSpPr>
          <p:spPr bwMode="auto">
            <a:xfrm>
              <a:off x="5464" y="8230"/>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00" name="Line 19"/>
            <p:cNvSpPr>
              <a:spLocks noChangeShapeType="1"/>
            </p:cNvSpPr>
            <p:nvPr/>
          </p:nvSpPr>
          <p:spPr bwMode="auto">
            <a:xfrm>
              <a:off x="4564" y="8410"/>
              <a:ext cx="1620" cy="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01" name="Line 20"/>
            <p:cNvSpPr>
              <a:spLocks noChangeShapeType="1"/>
            </p:cNvSpPr>
            <p:nvPr/>
          </p:nvSpPr>
          <p:spPr bwMode="auto">
            <a:xfrm>
              <a:off x="4564" y="8410"/>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02" name="Line 21"/>
            <p:cNvSpPr>
              <a:spLocks noChangeShapeType="1"/>
            </p:cNvSpPr>
            <p:nvPr/>
          </p:nvSpPr>
          <p:spPr bwMode="auto">
            <a:xfrm>
              <a:off x="6184" y="8410"/>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03" name="Text Box 22"/>
            <p:cNvSpPr txBox="1">
              <a:spLocks noChangeArrowheads="1"/>
            </p:cNvSpPr>
            <p:nvPr/>
          </p:nvSpPr>
          <p:spPr bwMode="auto">
            <a:xfrm>
              <a:off x="2405" y="8770"/>
              <a:ext cx="901" cy="271"/>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char</a:t>
              </a:r>
              <a:endParaRPr lang="en-US" sz="2800">
                <a:latin typeface="Arial" pitchFamily="34" charset="0"/>
                <a:cs typeface="Arial" pitchFamily="34" charset="0"/>
              </a:endParaRPr>
            </a:p>
          </p:txBody>
        </p:sp>
        <p:sp>
          <p:nvSpPr>
            <p:cNvPr id="46104" name="Line 23"/>
            <p:cNvSpPr>
              <a:spLocks noChangeShapeType="1"/>
            </p:cNvSpPr>
            <p:nvPr/>
          </p:nvSpPr>
          <p:spPr bwMode="auto">
            <a:xfrm>
              <a:off x="2945" y="8230"/>
              <a:ext cx="0" cy="54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05" name="Text Box 24"/>
            <p:cNvSpPr txBox="1">
              <a:spLocks noChangeArrowheads="1"/>
            </p:cNvSpPr>
            <p:nvPr/>
          </p:nvSpPr>
          <p:spPr bwMode="auto">
            <a:xfrm>
              <a:off x="2585" y="9850"/>
              <a:ext cx="548" cy="261"/>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byte</a:t>
              </a:r>
              <a:endParaRPr lang="en-US" sz="2800">
                <a:latin typeface="Arial" pitchFamily="34" charset="0"/>
                <a:cs typeface="Arial" pitchFamily="34" charset="0"/>
              </a:endParaRPr>
            </a:p>
          </p:txBody>
        </p:sp>
        <p:sp>
          <p:nvSpPr>
            <p:cNvPr id="46106" name="Text Box 25"/>
            <p:cNvSpPr txBox="1">
              <a:spLocks noChangeArrowheads="1"/>
            </p:cNvSpPr>
            <p:nvPr/>
          </p:nvSpPr>
          <p:spPr bwMode="auto">
            <a:xfrm>
              <a:off x="3305" y="9850"/>
              <a:ext cx="531" cy="266"/>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short</a:t>
              </a:r>
              <a:endParaRPr lang="en-US" sz="2800">
                <a:latin typeface="Arial" pitchFamily="34" charset="0"/>
                <a:cs typeface="Arial" pitchFamily="34" charset="0"/>
              </a:endParaRPr>
            </a:p>
          </p:txBody>
        </p:sp>
        <p:sp>
          <p:nvSpPr>
            <p:cNvPr id="46107" name="Text Box 26"/>
            <p:cNvSpPr txBox="1">
              <a:spLocks noChangeArrowheads="1"/>
            </p:cNvSpPr>
            <p:nvPr/>
          </p:nvSpPr>
          <p:spPr bwMode="auto">
            <a:xfrm>
              <a:off x="4025" y="9850"/>
              <a:ext cx="478" cy="266"/>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int</a:t>
              </a:r>
              <a:endParaRPr lang="en-US" sz="2800">
                <a:latin typeface="Arial" pitchFamily="34" charset="0"/>
                <a:cs typeface="Arial" pitchFamily="34" charset="0"/>
              </a:endParaRPr>
            </a:p>
          </p:txBody>
        </p:sp>
        <p:sp>
          <p:nvSpPr>
            <p:cNvPr id="46108" name="Text Box 27"/>
            <p:cNvSpPr txBox="1">
              <a:spLocks noChangeArrowheads="1"/>
            </p:cNvSpPr>
            <p:nvPr/>
          </p:nvSpPr>
          <p:spPr bwMode="auto">
            <a:xfrm>
              <a:off x="4658" y="9837"/>
              <a:ext cx="523" cy="279"/>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long</a:t>
              </a:r>
              <a:endParaRPr lang="en-US" sz="2800">
                <a:latin typeface="Arial" pitchFamily="34" charset="0"/>
                <a:cs typeface="Arial" pitchFamily="34" charset="0"/>
              </a:endParaRPr>
            </a:p>
          </p:txBody>
        </p:sp>
        <p:sp>
          <p:nvSpPr>
            <p:cNvPr id="46109" name="Line 28"/>
            <p:cNvSpPr>
              <a:spLocks noChangeShapeType="1"/>
            </p:cNvSpPr>
            <p:nvPr/>
          </p:nvSpPr>
          <p:spPr bwMode="auto">
            <a:xfrm>
              <a:off x="4552" y="8848"/>
              <a:ext cx="0" cy="72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10" name="Line 29"/>
            <p:cNvSpPr>
              <a:spLocks noChangeShapeType="1"/>
            </p:cNvSpPr>
            <p:nvPr/>
          </p:nvSpPr>
          <p:spPr bwMode="auto">
            <a:xfrm>
              <a:off x="2765" y="9592"/>
              <a:ext cx="2160" cy="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11" name="Line 30"/>
            <p:cNvSpPr>
              <a:spLocks noChangeShapeType="1"/>
            </p:cNvSpPr>
            <p:nvPr/>
          </p:nvSpPr>
          <p:spPr bwMode="auto">
            <a:xfrm>
              <a:off x="2772" y="9605"/>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12" name="Line 31"/>
            <p:cNvSpPr>
              <a:spLocks noChangeShapeType="1"/>
            </p:cNvSpPr>
            <p:nvPr/>
          </p:nvSpPr>
          <p:spPr bwMode="auto">
            <a:xfrm>
              <a:off x="3561" y="9605"/>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13" name="Line 32"/>
            <p:cNvSpPr>
              <a:spLocks noChangeShapeType="1"/>
            </p:cNvSpPr>
            <p:nvPr/>
          </p:nvSpPr>
          <p:spPr bwMode="auto">
            <a:xfrm>
              <a:off x="4307" y="9618"/>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14" name="Line 33"/>
            <p:cNvSpPr>
              <a:spLocks noChangeShapeType="1"/>
            </p:cNvSpPr>
            <p:nvPr/>
          </p:nvSpPr>
          <p:spPr bwMode="auto">
            <a:xfrm>
              <a:off x="4936" y="9618"/>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15" name="Line 34"/>
            <p:cNvSpPr>
              <a:spLocks noChangeShapeType="1"/>
            </p:cNvSpPr>
            <p:nvPr/>
          </p:nvSpPr>
          <p:spPr bwMode="auto">
            <a:xfrm>
              <a:off x="6186" y="8885"/>
              <a:ext cx="0" cy="72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16" name="Line 35"/>
            <p:cNvSpPr>
              <a:spLocks noChangeShapeType="1"/>
            </p:cNvSpPr>
            <p:nvPr/>
          </p:nvSpPr>
          <p:spPr bwMode="auto">
            <a:xfrm>
              <a:off x="5825" y="9592"/>
              <a:ext cx="900" cy="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17" name="Text Box 36"/>
            <p:cNvSpPr txBox="1">
              <a:spLocks noChangeArrowheads="1"/>
            </p:cNvSpPr>
            <p:nvPr/>
          </p:nvSpPr>
          <p:spPr bwMode="auto">
            <a:xfrm>
              <a:off x="5444" y="9863"/>
              <a:ext cx="701" cy="249"/>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float</a:t>
              </a:r>
              <a:endParaRPr lang="en-US" sz="2800">
                <a:latin typeface="Arial" pitchFamily="34" charset="0"/>
                <a:cs typeface="Arial" pitchFamily="34" charset="0"/>
              </a:endParaRPr>
            </a:p>
          </p:txBody>
        </p:sp>
        <p:sp>
          <p:nvSpPr>
            <p:cNvPr id="46118" name="Text Box 37"/>
            <p:cNvSpPr txBox="1">
              <a:spLocks noChangeArrowheads="1"/>
            </p:cNvSpPr>
            <p:nvPr/>
          </p:nvSpPr>
          <p:spPr bwMode="auto">
            <a:xfrm>
              <a:off x="6300" y="9850"/>
              <a:ext cx="680" cy="279"/>
            </a:xfrm>
            <a:prstGeom prst="rect">
              <a:avLst/>
            </a:prstGeom>
            <a:solidFill>
              <a:schemeClr val="accent3">
                <a:lumMod val="60000"/>
                <a:lumOff val="40000"/>
              </a:schemeClr>
            </a:solidFill>
            <a:ln w="9525">
              <a:solidFill>
                <a:schemeClr val="tx1"/>
              </a:solidFill>
              <a:miter lim="800000"/>
              <a:headEnd/>
              <a:tailEnd/>
            </a:ln>
          </p:spPr>
          <p:txBody>
            <a:bodyPr lIns="9144" tIns="9144" rIns="9144" bIns="9144"/>
            <a:lstStyle>
              <a:lvl1pPr>
                <a:defRPr sz="1600" b="1">
                  <a:solidFill>
                    <a:schemeClr val="tx1"/>
                  </a:solidFill>
                  <a:latin typeface="Helvetica" pitchFamily="34" charset="0"/>
                  <a:cs typeface="Times New Roman" pitchFamily="18" charset="0"/>
                </a:defRPr>
              </a:lvl1pPr>
              <a:lvl2pPr marL="742950" indent="-285750">
                <a:defRPr sz="1600" b="1">
                  <a:solidFill>
                    <a:schemeClr val="tx1"/>
                  </a:solidFill>
                  <a:latin typeface="Helvetica" pitchFamily="34" charset="0"/>
                  <a:cs typeface="Times New Roman" pitchFamily="18" charset="0"/>
                </a:defRPr>
              </a:lvl2pPr>
              <a:lvl3pPr marL="1143000" indent="-228600">
                <a:defRPr sz="1600" b="1">
                  <a:solidFill>
                    <a:schemeClr val="tx1"/>
                  </a:solidFill>
                  <a:latin typeface="Helvetica" pitchFamily="34" charset="0"/>
                  <a:cs typeface="Times New Roman" pitchFamily="18" charset="0"/>
                </a:defRPr>
              </a:lvl3pPr>
              <a:lvl4pPr marL="1600200" indent="-228600">
                <a:defRPr sz="1600" b="1">
                  <a:solidFill>
                    <a:schemeClr val="tx1"/>
                  </a:solidFill>
                  <a:latin typeface="Helvetica" pitchFamily="34" charset="0"/>
                  <a:cs typeface="Times New Roman" pitchFamily="18" charset="0"/>
                </a:defRPr>
              </a:lvl4pPr>
              <a:lvl5pPr marL="2057400" indent="-228600">
                <a:defRPr sz="1600" b="1">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b="1">
                  <a:solidFill>
                    <a:schemeClr val="tx1"/>
                  </a:solidFill>
                  <a:latin typeface="Helvetica" pitchFamily="34" charset="0"/>
                  <a:cs typeface="Times New Roman" pitchFamily="18" charset="0"/>
                </a:defRPr>
              </a:lvl9pPr>
            </a:lstStyle>
            <a:p>
              <a:pPr algn="ctr"/>
              <a:r>
                <a:rPr lang="en-US" sz="2800" b="0">
                  <a:latin typeface="Arial" pitchFamily="34" charset="0"/>
                  <a:cs typeface="Arial" pitchFamily="34" charset="0"/>
                </a:rPr>
                <a:t>double</a:t>
              </a:r>
              <a:endParaRPr lang="en-US" sz="2800">
                <a:latin typeface="Arial" pitchFamily="34" charset="0"/>
                <a:cs typeface="Arial" pitchFamily="34" charset="0"/>
              </a:endParaRPr>
            </a:p>
          </p:txBody>
        </p:sp>
        <p:sp>
          <p:nvSpPr>
            <p:cNvPr id="46119" name="Line 38"/>
            <p:cNvSpPr>
              <a:spLocks noChangeShapeType="1"/>
            </p:cNvSpPr>
            <p:nvPr/>
          </p:nvSpPr>
          <p:spPr bwMode="auto">
            <a:xfrm>
              <a:off x="5832" y="9605"/>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sp>
          <p:nvSpPr>
            <p:cNvPr id="46120" name="Line 39"/>
            <p:cNvSpPr>
              <a:spLocks noChangeShapeType="1"/>
            </p:cNvSpPr>
            <p:nvPr/>
          </p:nvSpPr>
          <p:spPr bwMode="auto">
            <a:xfrm>
              <a:off x="6721" y="9592"/>
              <a:ext cx="0" cy="180"/>
            </a:xfrm>
            <a:prstGeom prst="line">
              <a:avLst/>
            </a:prstGeom>
            <a:grpFill/>
            <a:ln w="9525">
              <a:solidFill>
                <a:schemeClr val="tx1"/>
              </a:solidFill>
              <a:round/>
              <a:headEnd/>
              <a:tailEnd/>
            </a:ln>
            <a:extLst/>
          </p:spPr>
          <p:txBody>
            <a:bodyPr/>
            <a:lstStyle/>
            <a:p>
              <a:endParaRPr lang="en-US" sz="2800">
                <a:latin typeface="Arial" pitchFamily="34" charset="0"/>
                <a:cs typeface="Arial" pitchFamily="34" charset="0"/>
              </a:endParaRPr>
            </a:p>
          </p:txBody>
        </p:sp>
      </p:grpSp>
    </p:spTree>
    <p:extLst>
      <p:ext uri="{BB962C8B-B14F-4D97-AF65-F5344CB8AC3E}">
        <p14:creationId xmlns:p14="http://schemas.microsoft.com/office/powerpoint/2010/main" val="242401289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defRPr/>
            </a:pPr>
            <a:r>
              <a:rPr lang="en-US"/>
              <a:t>3.3. Tổng quan lập trình Java</a:t>
            </a:r>
            <a:br>
              <a:rPr lang="en-US"/>
            </a:br>
            <a:r>
              <a:rPr lang="en-US"/>
              <a:t>Kiểu dữ liệu cơ bản </a:t>
            </a:r>
            <a:endParaRPr lang="en-US" b="0" smtClean="0"/>
          </a:p>
        </p:txBody>
      </p:sp>
      <p:sp>
        <p:nvSpPr>
          <p:cNvPr id="47107" name="Rectangle 57"/>
          <p:cNvSpPr>
            <a:spLocks noGrp="1" noChangeArrowheads="1"/>
          </p:cNvSpPr>
          <p:nvPr>
            <p:ph type="body" idx="1"/>
          </p:nvPr>
        </p:nvSpPr>
        <p:spPr/>
        <p:txBody>
          <a:bodyPr/>
          <a:lstStyle/>
          <a:p>
            <a:r>
              <a:rPr lang="en-US" smtClean="0"/>
              <a:t>Bảng giá trị của các kiểu cơ sở</a:t>
            </a:r>
          </a:p>
        </p:txBody>
      </p:sp>
      <p:graphicFrame>
        <p:nvGraphicFramePr>
          <p:cNvPr id="301112" name="Group 56"/>
          <p:cNvGraphicFramePr>
            <a:graphicFrameLocks noGrp="1"/>
          </p:cNvGraphicFramePr>
          <p:nvPr>
            <p:ph idx="4294967295"/>
            <p:extLst>
              <p:ext uri="{D42A27DB-BD31-4B8C-83A1-F6EECF244321}">
                <p14:modId xmlns:p14="http://schemas.microsoft.com/office/powerpoint/2010/main" val="3936217059"/>
              </p:ext>
            </p:extLst>
          </p:nvPr>
        </p:nvGraphicFramePr>
        <p:xfrm>
          <a:off x="672290" y="2428673"/>
          <a:ext cx="11273277" cy="4152900"/>
        </p:xfrm>
        <a:graphic>
          <a:graphicData uri="http://schemas.openxmlformats.org/drawingml/2006/table">
            <a:tbl>
              <a:tblPr/>
              <a:tblGrid>
                <a:gridCol w="1413360"/>
                <a:gridCol w="988784"/>
                <a:gridCol w="4143490"/>
                <a:gridCol w="4727643"/>
              </a:tblGrid>
              <a:tr h="338138">
                <a:tc>
                  <a:txBody>
                    <a:bodyPr/>
                    <a:lstStyle/>
                    <a:p>
                      <a:pPr marL="342900" marR="0" lvl="0" indent="-342900" algn="ctr"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Type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Bits</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Lowest Value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Highest Value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r h="374650">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smtClean="0">
                          <a:ln>
                            <a:noFill/>
                          </a:ln>
                          <a:solidFill>
                            <a:schemeClr val="tx1"/>
                          </a:solidFill>
                          <a:effectLst/>
                          <a:latin typeface="+mj-lt"/>
                          <a:ea typeface="Times New Roman" pitchFamily="18" charset="0"/>
                          <a:cs typeface="Courier New" pitchFamily="49" charset="0"/>
                        </a:rPr>
                        <a:t>boolean</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(n/a)</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Courier New" pitchFamily="49" charset="0"/>
                        </a:rPr>
                        <a:t>false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Courier New" pitchFamily="49" charset="0"/>
                        </a:rPr>
                        <a:t>true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r h="376238">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smtClean="0">
                          <a:ln>
                            <a:noFill/>
                          </a:ln>
                          <a:solidFill>
                            <a:schemeClr val="tx1"/>
                          </a:solidFill>
                          <a:effectLst/>
                          <a:latin typeface="+mj-lt"/>
                          <a:ea typeface="Times New Roman" pitchFamily="18" charset="0"/>
                          <a:cs typeface="Courier New" pitchFamily="49" charset="0"/>
                        </a:rPr>
                        <a:t>char</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16</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'\u0000' [0]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'\uffff' [2</a:t>
                      </a:r>
                      <a:r>
                        <a:rPr kumimoji="1" lang="en-US" sz="2200" b="0" i="0" u="none" strike="noStrike" cap="none" normalizeH="0" baseline="30000" smtClean="0">
                          <a:ln>
                            <a:noFill/>
                          </a:ln>
                          <a:solidFill>
                            <a:schemeClr val="tx1"/>
                          </a:solidFill>
                          <a:effectLst/>
                          <a:latin typeface="+mj-lt"/>
                          <a:ea typeface="Times New Roman" pitchFamily="18" charset="0"/>
                          <a:cs typeface="Arial" charset="0"/>
                        </a:rPr>
                        <a:t>16</a:t>
                      </a:r>
                      <a:r>
                        <a:rPr kumimoji="1" lang="en-US" sz="2200" b="0" i="0" u="none" strike="noStrike" cap="none" normalizeH="0" baseline="0" smtClean="0">
                          <a:ln>
                            <a:noFill/>
                          </a:ln>
                          <a:solidFill>
                            <a:schemeClr val="tx1"/>
                          </a:solidFill>
                          <a:effectLst/>
                          <a:latin typeface="+mj-lt"/>
                          <a:ea typeface="Times New Roman" pitchFamily="18" charset="0"/>
                          <a:cs typeface="Arial" charset="0"/>
                        </a:rPr>
                        <a:t>-1]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r h="376238">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smtClean="0">
                          <a:ln>
                            <a:noFill/>
                          </a:ln>
                          <a:solidFill>
                            <a:schemeClr val="tx1"/>
                          </a:solidFill>
                          <a:effectLst/>
                          <a:latin typeface="+mj-lt"/>
                          <a:ea typeface="Times New Roman" pitchFamily="18" charset="0"/>
                          <a:cs typeface="Courier New" pitchFamily="49" charset="0"/>
                        </a:rPr>
                        <a:t>byte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8</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-128 [-2</a:t>
                      </a:r>
                      <a:r>
                        <a:rPr kumimoji="1" lang="en-US" sz="2200" b="0" i="0" u="none" strike="noStrike" cap="none" normalizeH="0" baseline="30000" smtClean="0">
                          <a:ln>
                            <a:noFill/>
                          </a:ln>
                          <a:solidFill>
                            <a:schemeClr val="tx1"/>
                          </a:solidFill>
                          <a:effectLst/>
                          <a:latin typeface="+mj-lt"/>
                          <a:ea typeface="Times New Roman" pitchFamily="18" charset="0"/>
                          <a:cs typeface="Arial" charset="0"/>
                        </a:rPr>
                        <a:t>7</a:t>
                      </a:r>
                      <a:r>
                        <a:rPr kumimoji="1" lang="en-US" sz="2200" b="0" i="0" u="none" strike="noStrike" cap="none" normalizeH="0" baseline="0" smtClean="0">
                          <a:ln>
                            <a:noFill/>
                          </a:ln>
                          <a:solidFill>
                            <a:schemeClr val="tx1"/>
                          </a:solidFill>
                          <a:effectLst/>
                          <a:latin typeface="+mj-lt"/>
                          <a:ea typeface="Times New Roman" pitchFamily="18" charset="0"/>
                          <a:cs typeface="Arial" charset="0"/>
                        </a:rPr>
                        <a:t>]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+127 [2</a:t>
                      </a:r>
                      <a:r>
                        <a:rPr kumimoji="1" lang="en-US" sz="2200" b="0" i="0" u="none" strike="noStrike" cap="none" normalizeH="0" baseline="30000" smtClean="0">
                          <a:ln>
                            <a:noFill/>
                          </a:ln>
                          <a:solidFill>
                            <a:schemeClr val="tx1"/>
                          </a:solidFill>
                          <a:effectLst/>
                          <a:latin typeface="+mj-lt"/>
                          <a:ea typeface="Times New Roman" pitchFamily="18" charset="0"/>
                          <a:cs typeface="Arial" charset="0"/>
                        </a:rPr>
                        <a:t>7</a:t>
                      </a:r>
                      <a:r>
                        <a:rPr kumimoji="1" lang="en-US" sz="2200" b="0" i="0" u="none" strike="noStrike" cap="none" normalizeH="0" baseline="0" smtClean="0">
                          <a:ln>
                            <a:noFill/>
                          </a:ln>
                          <a:solidFill>
                            <a:schemeClr val="tx1"/>
                          </a:solidFill>
                          <a:effectLst/>
                          <a:latin typeface="+mj-lt"/>
                          <a:ea typeface="Times New Roman" pitchFamily="18" charset="0"/>
                          <a:cs typeface="Arial" charset="0"/>
                        </a:rPr>
                        <a:t>-1]</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r h="374650">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smtClean="0">
                          <a:ln>
                            <a:noFill/>
                          </a:ln>
                          <a:solidFill>
                            <a:schemeClr val="tx1"/>
                          </a:solidFill>
                          <a:effectLst/>
                          <a:latin typeface="+mj-lt"/>
                          <a:ea typeface="Times New Roman" pitchFamily="18" charset="0"/>
                          <a:cs typeface="Courier New" pitchFamily="49" charset="0"/>
                        </a:rPr>
                        <a:t>short</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16</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-32,768 [-2</a:t>
                      </a:r>
                      <a:r>
                        <a:rPr kumimoji="1" lang="en-US" sz="2200" b="0" i="0" u="none" strike="noStrike" cap="none" normalizeH="0" baseline="30000" smtClean="0">
                          <a:ln>
                            <a:noFill/>
                          </a:ln>
                          <a:solidFill>
                            <a:schemeClr val="tx1"/>
                          </a:solidFill>
                          <a:effectLst/>
                          <a:latin typeface="+mj-lt"/>
                          <a:ea typeface="Times New Roman" pitchFamily="18" charset="0"/>
                          <a:cs typeface="Arial" charset="0"/>
                        </a:rPr>
                        <a:t>15</a:t>
                      </a:r>
                      <a:r>
                        <a:rPr kumimoji="1" lang="en-US" sz="2200" b="0" i="0" u="none" strike="noStrike" cap="none" normalizeH="0" baseline="0" smtClean="0">
                          <a:ln>
                            <a:noFill/>
                          </a:ln>
                          <a:solidFill>
                            <a:schemeClr val="tx1"/>
                          </a:solidFill>
                          <a:effectLst/>
                          <a:latin typeface="+mj-lt"/>
                          <a:ea typeface="Times New Roman" pitchFamily="18" charset="0"/>
                          <a:cs typeface="Arial" charset="0"/>
                        </a:rPr>
                        <a:t>]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+32,767 [2</a:t>
                      </a:r>
                      <a:r>
                        <a:rPr kumimoji="1" lang="en-US" sz="2200" b="0" i="0" u="none" strike="noStrike" cap="none" normalizeH="0" baseline="30000" smtClean="0">
                          <a:ln>
                            <a:noFill/>
                          </a:ln>
                          <a:solidFill>
                            <a:schemeClr val="tx1"/>
                          </a:solidFill>
                          <a:effectLst/>
                          <a:latin typeface="+mj-lt"/>
                          <a:ea typeface="Times New Roman" pitchFamily="18" charset="0"/>
                          <a:cs typeface="Arial" charset="0"/>
                        </a:rPr>
                        <a:t>15</a:t>
                      </a:r>
                      <a:r>
                        <a:rPr kumimoji="1" lang="en-US" sz="2200" b="0" i="0" u="none" strike="noStrike" cap="none" normalizeH="0" baseline="0" smtClean="0">
                          <a:ln>
                            <a:noFill/>
                          </a:ln>
                          <a:solidFill>
                            <a:schemeClr val="tx1"/>
                          </a:solidFill>
                          <a:effectLst/>
                          <a:latin typeface="+mj-lt"/>
                          <a:ea typeface="Times New Roman" pitchFamily="18" charset="0"/>
                          <a:cs typeface="Arial" charset="0"/>
                        </a:rPr>
                        <a:t>-1]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r h="376238">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smtClean="0">
                          <a:ln>
                            <a:noFill/>
                          </a:ln>
                          <a:solidFill>
                            <a:schemeClr val="tx1"/>
                          </a:solidFill>
                          <a:effectLst/>
                          <a:latin typeface="+mj-lt"/>
                          <a:ea typeface="Times New Roman" pitchFamily="18" charset="0"/>
                          <a:cs typeface="Courier New" pitchFamily="49" charset="0"/>
                        </a:rPr>
                        <a:t>int</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32</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-2,147,483,648 [-2</a:t>
                      </a:r>
                      <a:r>
                        <a:rPr kumimoji="1" lang="en-US" sz="2200" b="0" i="0" u="none" strike="noStrike" cap="none" normalizeH="0" baseline="30000" smtClean="0">
                          <a:ln>
                            <a:noFill/>
                          </a:ln>
                          <a:solidFill>
                            <a:schemeClr val="tx1"/>
                          </a:solidFill>
                          <a:effectLst/>
                          <a:latin typeface="+mj-lt"/>
                          <a:ea typeface="Times New Roman" pitchFamily="18" charset="0"/>
                          <a:cs typeface="Arial" charset="0"/>
                        </a:rPr>
                        <a:t>31</a:t>
                      </a:r>
                      <a:r>
                        <a:rPr kumimoji="1" lang="en-US" sz="2200" b="0" i="0" u="none" strike="noStrike" cap="none" normalizeH="0" baseline="0" smtClean="0">
                          <a:ln>
                            <a:noFill/>
                          </a:ln>
                          <a:solidFill>
                            <a:schemeClr val="tx1"/>
                          </a:solidFill>
                          <a:effectLst/>
                          <a:latin typeface="+mj-lt"/>
                          <a:ea typeface="Times New Roman" pitchFamily="18" charset="0"/>
                          <a:cs typeface="Arial" charset="0"/>
                        </a:rPr>
                        <a:t>]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+2,147,483,647 [2</a:t>
                      </a:r>
                      <a:r>
                        <a:rPr kumimoji="1" lang="en-US" sz="2200" b="0" i="0" u="none" strike="noStrike" cap="none" normalizeH="0" baseline="30000" smtClean="0">
                          <a:ln>
                            <a:noFill/>
                          </a:ln>
                          <a:solidFill>
                            <a:schemeClr val="tx1"/>
                          </a:solidFill>
                          <a:effectLst/>
                          <a:latin typeface="+mj-lt"/>
                          <a:ea typeface="Times New Roman" pitchFamily="18" charset="0"/>
                          <a:cs typeface="Arial" charset="0"/>
                        </a:rPr>
                        <a:t>31</a:t>
                      </a:r>
                      <a:r>
                        <a:rPr kumimoji="1" lang="en-US" sz="2200" b="0" i="0" u="none" strike="noStrike" cap="none" normalizeH="0" baseline="0" smtClean="0">
                          <a:ln>
                            <a:noFill/>
                          </a:ln>
                          <a:solidFill>
                            <a:schemeClr val="tx1"/>
                          </a:solidFill>
                          <a:effectLst/>
                          <a:latin typeface="+mj-lt"/>
                          <a:ea typeface="Times New Roman" pitchFamily="18" charset="0"/>
                          <a:cs typeface="Arial" charset="0"/>
                        </a:rPr>
                        <a:t>-1]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r h="376238">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smtClean="0">
                          <a:ln>
                            <a:noFill/>
                          </a:ln>
                          <a:solidFill>
                            <a:schemeClr val="tx1"/>
                          </a:solidFill>
                          <a:effectLst/>
                          <a:latin typeface="+mj-lt"/>
                          <a:ea typeface="Times New Roman" pitchFamily="18" charset="0"/>
                          <a:cs typeface="Courier New" pitchFamily="49" charset="0"/>
                        </a:rPr>
                        <a:t>long</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64</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-9,223,372,036,854,775,808 [-2</a:t>
                      </a:r>
                      <a:r>
                        <a:rPr kumimoji="1" lang="en-US" sz="2200" b="0" i="0" u="none" strike="noStrike" cap="none" normalizeH="0" baseline="30000" smtClean="0">
                          <a:ln>
                            <a:noFill/>
                          </a:ln>
                          <a:solidFill>
                            <a:schemeClr val="tx1"/>
                          </a:solidFill>
                          <a:effectLst/>
                          <a:latin typeface="+mj-lt"/>
                          <a:ea typeface="Times New Roman" pitchFamily="18" charset="0"/>
                          <a:cs typeface="Arial" charset="0"/>
                        </a:rPr>
                        <a:t>63</a:t>
                      </a:r>
                      <a:r>
                        <a:rPr kumimoji="1" lang="en-US" sz="2200" b="0" i="0" u="none" strike="noStrike" cap="none" normalizeH="0" baseline="0" smtClean="0">
                          <a:ln>
                            <a:noFill/>
                          </a:ln>
                          <a:solidFill>
                            <a:schemeClr val="tx1"/>
                          </a:solidFill>
                          <a:effectLst/>
                          <a:latin typeface="+mj-lt"/>
                          <a:ea typeface="Times New Roman" pitchFamily="18" charset="0"/>
                          <a:cs typeface="Arial" charset="0"/>
                        </a:rPr>
                        <a:t>]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+9,223,372,036,854,775,807 [2</a:t>
                      </a:r>
                      <a:r>
                        <a:rPr kumimoji="1" lang="en-US" sz="2200" b="0" i="0" u="none" strike="noStrike" cap="none" normalizeH="0" baseline="30000" smtClean="0">
                          <a:ln>
                            <a:noFill/>
                          </a:ln>
                          <a:solidFill>
                            <a:schemeClr val="tx1"/>
                          </a:solidFill>
                          <a:effectLst/>
                          <a:latin typeface="+mj-lt"/>
                          <a:ea typeface="Times New Roman" pitchFamily="18" charset="0"/>
                          <a:cs typeface="Arial" charset="0"/>
                        </a:rPr>
                        <a:t>63</a:t>
                      </a:r>
                      <a:r>
                        <a:rPr kumimoji="1" lang="en-US" sz="2200" b="0" i="0" u="none" strike="noStrike" cap="none" normalizeH="0" baseline="0" smtClean="0">
                          <a:ln>
                            <a:noFill/>
                          </a:ln>
                          <a:solidFill>
                            <a:schemeClr val="tx1"/>
                          </a:solidFill>
                          <a:effectLst/>
                          <a:latin typeface="+mj-lt"/>
                          <a:ea typeface="Times New Roman" pitchFamily="18" charset="0"/>
                          <a:cs typeface="Arial" charset="0"/>
                        </a:rPr>
                        <a:t>-1]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r h="374650">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smtClean="0">
                          <a:ln>
                            <a:noFill/>
                          </a:ln>
                          <a:solidFill>
                            <a:schemeClr val="tx1"/>
                          </a:solidFill>
                          <a:effectLst/>
                          <a:latin typeface="+mj-lt"/>
                          <a:ea typeface="Times New Roman" pitchFamily="18" charset="0"/>
                          <a:cs typeface="Courier New" pitchFamily="49" charset="0"/>
                        </a:rPr>
                        <a:t>float</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32</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±1.40129846432481707e-45</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±3.40282346638528860e+38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r h="376238">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1" i="0" u="none" strike="noStrike" cap="none" normalizeH="0" baseline="0" smtClean="0">
                          <a:ln>
                            <a:noFill/>
                          </a:ln>
                          <a:solidFill>
                            <a:schemeClr val="tx1"/>
                          </a:solidFill>
                          <a:effectLst/>
                          <a:latin typeface="+mj-lt"/>
                          <a:ea typeface="Times New Roman" pitchFamily="18" charset="0"/>
                          <a:cs typeface="Courier New" pitchFamily="49" charset="0"/>
                        </a:rPr>
                        <a:t>double</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64</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±4.94065645841246544e-324</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Pct val="75000"/>
                        <a:buFontTx/>
                        <a:buNone/>
                        <a:tabLst/>
                      </a:pPr>
                      <a:r>
                        <a:rPr kumimoji="1" lang="en-US" sz="2200" b="0" i="0" u="none" strike="noStrike" cap="none" normalizeH="0" baseline="0" smtClean="0">
                          <a:ln>
                            <a:noFill/>
                          </a:ln>
                          <a:solidFill>
                            <a:schemeClr val="tx1"/>
                          </a:solidFill>
                          <a:effectLst/>
                          <a:latin typeface="+mj-lt"/>
                          <a:ea typeface="Times New Roman" pitchFamily="18" charset="0"/>
                          <a:cs typeface="Arial" charset="0"/>
                        </a:rPr>
                        <a:t>±1.79769313486231570e+308 </a:t>
                      </a:r>
                    </a:p>
                  </a:txBody>
                  <a:tcPr marL="120651" marR="120651"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bl>
          </a:graphicData>
        </a:graphic>
      </p:graphicFrame>
    </p:spTree>
    <p:extLst>
      <p:ext uri="{BB962C8B-B14F-4D97-AF65-F5344CB8AC3E}">
        <p14:creationId xmlns:p14="http://schemas.microsoft.com/office/powerpoint/2010/main" val="1975131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301112"/>
                                        </p:tgtEl>
                                        <p:attrNameLst>
                                          <p:attrName>style.visibility</p:attrName>
                                        </p:attrNameLst>
                                      </p:cBhvr>
                                      <p:to>
                                        <p:strVal val="visible"/>
                                      </p:to>
                                    </p:set>
                                    <p:animEffect transition="in" filter="strips(downRight)">
                                      <p:cBhvr>
                                        <p:cTn id="7" dur="500"/>
                                        <p:tgtEl>
                                          <p:spTgt spid="301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 Tổng quan lập trình Java</a:t>
            </a:r>
            <a:br>
              <a:rPr lang="en-US" smtClean="0"/>
            </a:br>
            <a:r>
              <a:rPr lang="en-US" smtClean="0"/>
              <a:t>Hằng, biến</a:t>
            </a:r>
            <a:endParaRPr lang="en-US" dirty="0"/>
          </a:p>
        </p:txBody>
      </p:sp>
      <p:sp>
        <p:nvSpPr>
          <p:cNvPr id="3" name="Content Placeholder 2"/>
          <p:cNvSpPr>
            <a:spLocks noGrp="1"/>
          </p:cNvSpPr>
          <p:nvPr>
            <p:ph idx="1"/>
          </p:nvPr>
        </p:nvSpPr>
        <p:spPr/>
        <p:txBody>
          <a:bodyPr/>
          <a:lstStyle/>
          <a:p>
            <a:r>
              <a:rPr lang="en-US" smtClean="0"/>
              <a:t>Cách đặt tên</a:t>
            </a:r>
          </a:p>
          <a:p>
            <a:pPr lvl="1"/>
            <a:r>
              <a:rPr lang="en-US" altLang="en-US" smtClean="0"/>
              <a:t>Bắt đầu bằng ký tự, ký tự gạch dưới (underscore  ‘_’ ) hay ký tự ‘$’</a:t>
            </a:r>
          </a:p>
          <a:p>
            <a:endParaRPr lang="en-US" altLang="en-US" smtClean="0"/>
          </a:p>
          <a:p>
            <a:pPr lvl="1"/>
            <a:r>
              <a:rPr lang="en-US" altLang="en-US" smtClean="0"/>
              <a:t>Sau đó là các ký tự ký số hay ‘_’, ‘$’ , không dùng các ký tự khác như: khoảng trống, ký hiệu phép toán</a:t>
            </a:r>
          </a:p>
          <a:p>
            <a:endParaRPr lang="en-US" altLang="en-US" smtClean="0"/>
          </a:p>
          <a:p>
            <a:pPr lvl="1"/>
            <a:r>
              <a:rPr lang="en-US" altLang="en-US" smtClean="0"/>
              <a:t>Tên có tính chất phân biệt chữ thường chữ hoa (case-sensitive)</a:t>
            </a:r>
          </a:p>
          <a:p>
            <a:endParaRPr lang="en-US" dirty="0"/>
          </a:p>
        </p:txBody>
      </p:sp>
    </p:spTree>
    <p:extLst>
      <p:ext uri="{BB962C8B-B14F-4D97-AF65-F5344CB8AC3E}">
        <p14:creationId xmlns:p14="http://schemas.microsoft.com/office/powerpoint/2010/main" val="4140445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 Tổng quan lập trình Java</a:t>
            </a:r>
            <a:br>
              <a:rPr lang="en-US" smtClean="0"/>
            </a:br>
            <a:r>
              <a:rPr lang="en-US" smtClean="0"/>
              <a:t>Hằng, biến</a:t>
            </a:r>
            <a:endParaRPr lang="en-US" dirty="0"/>
          </a:p>
        </p:txBody>
      </p:sp>
      <p:sp>
        <p:nvSpPr>
          <p:cNvPr id="3" name="Content Placeholder 2"/>
          <p:cNvSpPr>
            <a:spLocks noGrp="1"/>
          </p:cNvSpPr>
          <p:nvPr>
            <p:ph idx="1"/>
          </p:nvPr>
        </p:nvSpPr>
        <p:spPr/>
        <p:txBody>
          <a:bodyPr/>
          <a:lstStyle/>
          <a:p>
            <a:r>
              <a:rPr lang="en-US" smtClean="0"/>
              <a:t>Khai báo và sử dụng biến</a:t>
            </a:r>
          </a:p>
          <a:p>
            <a:pPr lvl="1"/>
            <a:r>
              <a:rPr lang="vi-VN" smtClean="0"/>
              <a:t>Biến là một giá trị có thể thay đổi khi chương trình thực thi</a:t>
            </a:r>
            <a:endParaRPr lang="en-US" smtClean="0"/>
          </a:p>
          <a:p>
            <a:pPr lvl="1"/>
            <a:r>
              <a:rPr lang="vi-VN" smtClean="0"/>
              <a:t>Khi biến được tạo sẽ xuất hiện một vùng nhớ để lưu trữ giá trị của biến</a:t>
            </a:r>
            <a:endParaRPr lang="en-US" smtClean="0"/>
          </a:p>
          <a:p>
            <a:pPr lvl="1"/>
            <a:r>
              <a:rPr lang="en-US" altLang="en-US" smtClean="0"/>
              <a:t>3 đặc điểm của biến: </a:t>
            </a:r>
            <a:r>
              <a:rPr lang="en-US" altLang="en-US" b="1" smtClean="0">
                <a:solidFill>
                  <a:srgbClr val="FF0000"/>
                </a:solidFill>
              </a:rPr>
              <a:t>tên biến, giá trị khởi tạo, tầm vực (scope)</a:t>
            </a:r>
          </a:p>
          <a:p>
            <a:pPr lvl="2"/>
            <a:r>
              <a:rPr lang="en-US" altLang="en-US" smtClean="0"/>
              <a:t>scope của biến: khối chương trình mà biến có ý nghĩa (tham khảo được)</a:t>
            </a:r>
          </a:p>
          <a:p>
            <a:pPr lvl="1"/>
            <a:r>
              <a:rPr lang="en-US" smtClean="0"/>
              <a:t>Một biến phải được khai báo trước khi sử dụng (tên biến và kiểu dữ liệu). Một biến có thể được khởi tạo giá trị khi khai báo biến</a:t>
            </a:r>
          </a:p>
          <a:p>
            <a:endParaRPr lang="en-US" smtClean="0"/>
          </a:p>
          <a:p>
            <a:endParaRPr lang="en-US" smtClean="0"/>
          </a:p>
          <a:p>
            <a:endParaRPr lang="en-US" smtClean="0"/>
          </a:p>
          <a:p>
            <a:endParaRPr lang="en-US" smtClean="0"/>
          </a:p>
          <a:p>
            <a:endParaRPr lang="en-US" smtClean="0"/>
          </a:p>
          <a:p>
            <a:endParaRPr lang="en-US" smtClean="0"/>
          </a:p>
          <a:p>
            <a:endParaRPr lang="en-US" dirty="0"/>
          </a:p>
        </p:txBody>
      </p:sp>
      <p:grpSp>
        <p:nvGrpSpPr>
          <p:cNvPr id="22" name="Group 21"/>
          <p:cNvGrpSpPr/>
          <p:nvPr/>
        </p:nvGrpSpPr>
        <p:grpSpPr>
          <a:xfrm>
            <a:off x="828152" y="5055578"/>
            <a:ext cx="6154162" cy="1661813"/>
            <a:chOff x="5947798" y="3678711"/>
            <a:chExt cx="6154162" cy="1661813"/>
          </a:xfrm>
        </p:grpSpPr>
        <p:sp>
          <p:nvSpPr>
            <p:cNvPr id="13" name="Text Box 4"/>
            <p:cNvSpPr txBox="1">
              <a:spLocks noChangeArrowheads="1"/>
            </p:cNvSpPr>
            <p:nvPr/>
          </p:nvSpPr>
          <p:spPr bwMode="auto">
            <a:xfrm>
              <a:off x="7493006" y="4404197"/>
              <a:ext cx="2028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US" b="1" dirty="0" err="1">
                  <a:latin typeface="Courier New" pitchFamily="49" charset="0"/>
                </a:rPr>
                <a:t>int</a:t>
              </a:r>
              <a:r>
                <a:rPr lang="en-US" b="1" dirty="0">
                  <a:latin typeface="Courier New" pitchFamily="49" charset="0"/>
                </a:rPr>
                <a:t> total;</a:t>
              </a:r>
            </a:p>
          </p:txBody>
        </p:sp>
        <p:sp>
          <p:nvSpPr>
            <p:cNvPr id="14" name="Text Box 5"/>
            <p:cNvSpPr txBox="1">
              <a:spLocks noChangeArrowheads="1"/>
            </p:cNvSpPr>
            <p:nvPr/>
          </p:nvSpPr>
          <p:spPr bwMode="auto">
            <a:xfrm>
              <a:off x="7493006" y="4878859"/>
              <a:ext cx="46089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US" b="1">
                  <a:latin typeface="Courier New" pitchFamily="49" charset="0"/>
                </a:rPr>
                <a:t>int count, temp, result;</a:t>
              </a:r>
            </a:p>
          </p:txBody>
        </p:sp>
        <p:grpSp>
          <p:nvGrpSpPr>
            <p:cNvPr id="15" name="Group 7"/>
            <p:cNvGrpSpPr>
              <a:grpSpLocks/>
            </p:cNvGrpSpPr>
            <p:nvPr/>
          </p:nvGrpSpPr>
          <p:grpSpPr bwMode="auto">
            <a:xfrm>
              <a:off x="5947798" y="3678711"/>
              <a:ext cx="1928816" cy="822326"/>
              <a:chOff x="369" y="1895"/>
              <a:chExt cx="1215" cy="518"/>
            </a:xfrm>
          </p:grpSpPr>
          <p:sp>
            <p:nvSpPr>
              <p:cNvPr id="16" name="Text Box 8"/>
              <p:cNvSpPr txBox="1">
                <a:spLocks noChangeArrowheads="1"/>
              </p:cNvSpPr>
              <p:nvPr/>
            </p:nvSpPr>
            <p:spPr bwMode="auto">
              <a:xfrm>
                <a:off x="369" y="1895"/>
                <a:ext cx="11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US" b="1" dirty="0" err="1" smtClean="0">
                    <a:solidFill>
                      <a:schemeClr val="hlink"/>
                    </a:solidFill>
                    <a:latin typeface="Arial Unicode MS" pitchFamily="34" charset="-128"/>
                  </a:rPr>
                  <a:t>Kiểu</a:t>
                </a:r>
                <a:r>
                  <a:rPr lang="en-US" b="1" dirty="0" smtClean="0">
                    <a:solidFill>
                      <a:schemeClr val="hlink"/>
                    </a:solidFill>
                    <a:latin typeface="Arial Unicode MS" pitchFamily="34" charset="-128"/>
                  </a:rPr>
                  <a:t> </a:t>
                </a:r>
                <a:r>
                  <a:rPr lang="en-US" b="1" dirty="0" err="1" smtClean="0">
                    <a:solidFill>
                      <a:schemeClr val="hlink"/>
                    </a:solidFill>
                    <a:latin typeface="Arial Unicode MS" pitchFamily="34" charset="-128"/>
                  </a:rPr>
                  <a:t>dữ</a:t>
                </a:r>
                <a:r>
                  <a:rPr lang="en-US" b="1" dirty="0" smtClean="0">
                    <a:solidFill>
                      <a:schemeClr val="hlink"/>
                    </a:solidFill>
                    <a:latin typeface="Arial Unicode MS" pitchFamily="34" charset="-128"/>
                  </a:rPr>
                  <a:t> </a:t>
                </a:r>
                <a:r>
                  <a:rPr lang="en-US" b="1" dirty="0" err="1" smtClean="0">
                    <a:solidFill>
                      <a:schemeClr val="hlink"/>
                    </a:solidFill>
                    <a:latin typeface="Arial Unicode MS" pitchFamily="34" charset="-128"/>
                  </a:rPr>
                  <a:t>liệu</a:t>
                </a:r>
                <a:endParaRPr lang="en-US" dirty="0">
                  <a:solidFill>
                    <a:schemeClr val="hlink"/>
                  </a:solidFill>
                  <a:latin typeface="Arial Unicode MS" pitchFamily="34" charset="-128"/>
                </a:endParaRPr>
              </a:p>
            </p:txBody>
          </p:sp>
          <p:sp>
            <p:nvSpPr>
              <p:cNvPr id="17" name="Line 9"/>
              <p:cNvSpPr>
                <a:spLocks noChangeShapeType="1"/>
              </p:cNvSpPr>
              <p:nvPr/>
            </p:nvSpPr>
            <p:spPr bwMode="auto">
              <a:xfrm>
                <a:off x="1440" y="2125"/>
                <a:ext cx="144" cy="288"/>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18" name="Group 10"/>
            <p:cNvGrpSpPr>
              <a:grpSpLocks/>
            </p:cNvGrpSpPr>
            <p:nvPr/>
          </p:nvGrpSpPr>
          <p:grpSpPr bwMode="auto">
            <a:xfrm>
              <a:off x="8968815" y="3678711"/>
              <a:ext cx="1460503" cy="822325"/>
              <a:chOff x="2284" y="1922"/>
              <a:chExt cx="920" cy="518"/>
            </a:xfrm>
          </p:grpSpPr>
          <p:sp>
            <p:nvSpPr>
              <p:cNvPr id="19" name="Text Box 11"/>
              <p:cNvSpPr txBox="1">
                <a:spLocks noChangeArrowheads="1"/>
              </p:cNvSpPr>
              <p:nvPr/>
            </p:nvSpPr>
            <p:spPr bwMode="auto">
              <a:xfrm>
                <a:off x="2332" y="1922"/>
                <a:ext cx="8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r>
                  <a:rPr lang="en-US" b="1" smtClean="0">
                    <a:solidFill>
                      <a:schemeClr val="hlink"/>
                    </a:solidFill>
                    <a:latin typeface="Arial Unicode MS" pitchFamily="34" charset="-128"/>
                  </a:rPr>
                  <a:t>Tên biến</a:t>
                </a:r>
                <a:endParaRPr lang="en-US">
                  <a:solidFill>
                    <a:schemeClr val="hlink"/>
                  </a:solidFill>
                  <a:latin typeface="Arial Unicode MS" pitchFamily="34" charset="-128"/>
                </a:endParaRPr>
              </a:p>
            </p:txBody>
          </p:sp>
          <p:sp>
            <p:nvSpPr>
              <p:cNvPr id="20" name="Line 12"/>
              <p:cNvSpPr>
                <a:spLocks noChangeShapeType="1"/>
              </p:cNvSpPr>
              <p:nvPr/>
            </p:nvSpPr>
            <p:spPr bwMode="auto">
              <a:xfrm flipH="1">
                <a:off x="2284" y="2152"/>
                <a:ext cx="96" cy="288"/>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nchor="ctr">
                <a:spAutoFit/>
              </a:bodyPr>
              <a:lstStyle/>
              <a:p>
                <a:endParaRPr lang="en-US"/>
              </a:p>
            </p:txBody>
          </p:sp>
        </p:grpSp>
      </p:grpSp>
      <p:sp>
        <p:nvSpPr>
          <p:cNvPr id="21" name="Text Box 6"/>
          <p:cNvSpPr txBox="1">
            <a:spLocks noChangeArrowheads="1"/>
          </p:cNvSpPr>
          <p:nvPr/>
        </p:nvSpPr>
        <p:spPr bwMode="auto">
          <a:xfrm>
            <a:off x="7176868" y="5464502"/>
            <a:ext cx="479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r>
              <a:rPr lang="en-US" b="1" dirty="0" err="1">
                <a:latin typeface="Courier New" pitchFamily="49" charset="0"/>
              </a:rPr>
              <a:t>int</a:t>
            </a:r>
            <a:r>
              <a:rPr lang="en-US" b="1" dirty="0">
                <a:latin typeface="Courier New" pitchFamily="49" charset="0"/>
              </a:rPr>
              <a:t> sum = 0;</a:t>
            </a:r>
          </a:p>
          <a:p>
            <a:r>
              <a:rPr lang="en-US" b="1" dirty="0" err="1">
                <a:latin typeface="Courier New" pitchFamily="49" charset="0"/>
              </a:rPr>
              <a:t>int</a:t>
            </a:r>
            <a:r>
              <a:rPr lang="en-US" b="1" dirty="0">
                <a:latin typeface="Courier New" pitchFamily="49" charset="0"/>
              </a:rPr>
              <a:t> base = 32, max = 149;</a:t>
            </a:r>
            <a:endParaRPr lang="en-US" dirty="0">
              <a:latin typeface="Times New Roman" pitchFamily="18" charset="0"/>
            </a:endParaRPr>
          </a:p>
        </p:txBody>
      </p:sp>
    </p:spTree>
    <p:extLst>
      <p:ext uri="{BB962C8B-B14F-4D97-AF65-F5344CB8AC3E}">
        <p14:creationId xmlns:p14="http://schemas.microsoft.com/office/powerpoint/2010/main" val="265693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 Tổng quan lập trình Java</a:t>
            </a:r>
            <a:br>
              <a:rPr lang="en-US" smtClean="0"/>
            </a:br>
            <a:r>
              <a:rPr lang="en-US" smtClean="0"/>
              <a:t>Hằng, biến</a:t>
            </a:r>
            <a:endParaRPr lang="en-US" dirty="0"/>
          </a:p>
        </p:txBody>
      </p:sp>
      <p:sp>
        <p:nvSpPr>
          <p:cNvPr id="3" name="Content Placeholder 2"/>
          <p:cNvSpPr>
            <a:spLocks noGrp="1"/>
          </p:cNvSpPr>
          <p:nvPr>
            <p:ph idx="1"/>
          </p:nvPr>
        </p:nvSpPr>
        <p:spPr/>
        <p:txBody>
          <a:bodyPr/>
          <a:lstStyle/>
          <a:p>
            <a:r>
              <a:rPr lang="en-US"/>
              <a:t>Khai báo và sử dụng hằng </a:t>
            </a:r>
            <a:r>
              <a:rPr lang="en-US" smtClean="0"/>
              <a:t>(constant)</a:t>
            </a:r>
          </a:p>
          <a:p>
            <a:pPr lvl="1"/>
            <a:r>
              <a:rPr lang="en-US" smtClean="0"/>
              <a:t>Một hằng tương tự như biến như giá trị của nó luôn luôn không đổi</a:t>
            </a:r>
          </a:p>
          <a:p>
            <a:pPr lvl="1"/>
            <a:r>
              <a:rPr lang="en-US" smtClean="0"/>
              <a:t>Trình biên dịch sẽ phát sinh lỗi nếu ta cố tình thay đổi giá trị của hằng</a:t>
            </a:r>
          </a:p>
          <a:p>
            <a:pPr lvl="1"/>
            <a:r>
              <a:rPr lang="en-US" smtClean="0"/>
              <a:t>Trong Java, ta dùng </a:t>
            </a:r>
            <a:r>
              <a:rPr lang="en-US" b="1" smtClean="0">
                <a:solidFill>
                  <a:srgbClr val="FF0000"/>
                </a:solidFill>
              </a:rPr>
              <a:t>final</a:t>
            </a:r>
            <a:r>
              <a:rPr lang="en-US" smtClean="0"/>
              <a:t> để khai báo hằng, ví dụ:</a:t>
            </a:r>
          </a:p>
          <a:p>
            <a:pPr marL="457200" lvl="1" indent="0">
              <a:buNone/>
            </a:pPr>
            <a:r>
              <a:rPr lang="en-US"/>
              <a:t>	</a:t>
            </a:r>
            <a:r>
              <a:rPr lang="en-US" smtClean="0"/>
              <a:t>	final int MIN_HEIGHT = 69;</a:t>
            </a:r>
          </a:p>
        </p:txBody>
      </p:sp>
    </p:spTree>
    <p:extLst>
      <p:ext uri="{BB962C8B-B14F-4D97-AF65-F5344CB8AC3E}">
        <p14:creationId xmlns:p14="http://schemas.microsoft.com/office/powerpoint/2010/main" val="2408740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 Tổng quan lập trình Java</a:t>
            </a:r>
            <a:br>
              <a:rPr lang="en-US" smtClean="0"/>
            </a:br>
            <a:r>
              <a:rPr lang="en-US" smtClean="0"/>
              <a:t>Toán tử, biểu thức</a:t>
            </a:r>
            <a:endParaRPr lang="en-US" dirty="0"/>
          </a:p>
        </p:txBody>
      </p:sp>
      <p:sp>
        <p:nvSpPr>
          <p:cNvPr id="3" name="Content Placeholder 2"/>
          <p:cNvSpPr>
            <a:spLocks noGrp="1"/>
          </p:cNvSpPr>
          <p:nvPr>
            <p:ph idx="1"/>
          </p:nvPr>
        </p:nvSpPr>
        <p:spPr/>
        <p:txBody>
          <a:bodyPr/>
          <a:lstStyle/>
          <a:p>
            <a:r>
              <a:rPr lang="en-US" smtClean="0"/>
              <a:t>Các toán tử số học:</a:t>
            </a:r>
          </a:p>
          <a:p>
            <a:endParaRPr lang="en-US" smtClean="0"/>
          </a:p>
          <a:p>
            <a:endParaRPr lang="en-US" smtClean="0"/>
          </a:p>
          <a:p>
            <a:endParaRPr lang="en-US" smtClean="0"/>
          </a:p>
          <a:p>
            <a:endParaRPr lang="en-US"/>
          </a:p>
          <a:p>
            <a:r>
              <a:rPr lang="en-US" smtClean="0"/>
              <a:t>Toán tử tăng/giảm</a:t>
            </a:r>
          </a:p>
          <a:p>
            <a:pPr lvl="1"/>
            <a:r>
              <a:rPr lang="en-US" smtClean="0"/>
              <a:t>Toán tử tăng (++)</a:t>
            </a:r>
          </a:p>
          <a:p>
            <a:pPr lvl="1"/>
            <a:r>
              <a:rPr lang="en-US" smtClean="0"/>
              <a:t>Toán tử giảm (--)</a:t>
            </a:r>
          </a:p>
          <a:p>
            <a:pPr lvl="1"/>
            <a:r>
              <a:rPr lang="en-US" smtClean="0"/>
              <a:t>Câu lệnh count++; tương đương với count = count + 1;</a:t>
            </a:r>
          </a:p>
        </p:txBody>
      </p:sp>
      <p:grpSp>
        <p:nvGrpSpPr>
          <p:cNvPr id="5" name="Group 7"/>
          <p:cNvGrpSpPr>
            <a:grpSpLocks/>
          </p:cNvGrpSpPr>
          <p:nvPr/>
        </p:nvGrpSpPr>
        <p:grpSpPr bwMode="auto">
          <a:xfrm>
            <a:off x="4146397" y="2255851"/>
            <a:ext cx="2652714" cy="1938535"/>
            <a:chOff x="2458" y="1910"/>
            <a:chExt cx="1671" cy="1152"/>
          </a:xfrm>
        </p:grpSpPr>
        <p:sp>
          <p:nvSpPr>
            <p:cNvPr id="6" name="Text Box 4"/>
            <p:cNvSpPr txBox="1">
              <a:spLocks noChangeArrowheads="1"/>
            </p:cNvSpPr>
            <p:nvPr/>
          </p:nvSpPr>
          <p:spPr bwMode="auto">
            <a:xfrm>
              <a:off x="2458" y="1910"/>
              <a:ext cx="1368"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r>
                <a:rPr lang="en-US" dirty="0" err="1" smtClean="0">
                  <a:solidFill>
                    <a:srgbClr val="002060"/>
                  </a:solidFill>
                  <a:latin typeface="Arial" pitchFamily="34" charset="0"/>
                  <a:cs typeface="Arial" pitchFamily="34" charset="0"/>
                </a:rPr>
                <a:t>Cộng</a:t>
              </a:r>
              <a:endParaRPr lang="en-US" dirty="0">
                <a:solidFill>
                  <a:srgbClr val="002060"/>
                </a:solidFill>
                <a:latin typeface="Arial" pitchFamily="34" charset="0"/>
                <a:cs typeface="Arial" pitchFamily="34" charset="0"/>
              </a:endParaRPr>
            </a:p>
            <a:p>
              <a:r>
                <a:rPr lang="en-US" dirty="0" err="1" smtClean="0">
                  <a:solidFill>
                    <a:srgbClr val="002060"/>
                  </a:solidFill>
                  <a:latin typeface="Arial" pitchFamily="34" charset="0"/>
                  <a:cs typeface="Arial" pitchFamily="34" charset="0"/>
                </a:rPr>
                <a:t>Trừ</a:t>
              </a:r>
              <a:endParaRPr lang="en-US" dirty="0">
                <a:solidFill>
                  <a:srgbClr val="002060"/>
                </a:solidFill>
                <a:latin typeface="Arial" pitchFamily="34" charset="0"/>
                <a:cs typeface="Arial" pitchFamily="34" charset="0"/>
              </a:endParaRPr>
            </a:p>
            <a:p>
              <a:r>
                <a:rPr lang="en-US" dirty="0" err="1" smtClean="0">
                  <a:solidFill>
                    <a:srgbClr val="002060"/>
                  </a:solidFill>
                  <a:latin typeface="Arial" pitchFamily="34" charset="0"/>
                  <a:cs typeface="Arial" pitchFamily="34" charset="0"/>
                </a:rPr>
                <a:t>Nhân</a:t>
              </a:r>
              <a:endParaRPr lang="en-US" dirty="0">
                <a:solidFill>
                  <a:srgbClr val="002060"/>
                </a:solidFill>
                <a:latin typeface="Arial" pitchFamily="34" charset="0"/>
                <a:cs typeface="Arial" pitchFamily="34" charset="0"/>
              </a:endParaRPr>
            </a:p>
            <a:p>
              <a:r>
                <a:rPr lang="en-US" dirty="0" smtClean="0">
                  <a:solidFill>
                    <a:srgbClr val="002060"/>
                  </a:solidFill>
                  <a:latin typeface="Arial" pitchFamily="34" charset="0"/>
                  <a:cs typeface="Arial" pitchFamily="34" charset="0"/>
                </a:rPr>
                <a:t>Chia</a:t>
              </a:r>
              <a:endParaRPr lang="en-US" dirty="0">
                <a:solidFill>
                  <a:srgbClr val="002060"/>
                </a:solidFill>
                <a:latin typeface="Arial" pitchFamily="34" charset="0"/>
                <a:cs typeface="Arial" pitchFamily="34" charset="0"/>
              </a:endParaRPr>
            </a:p>
            <a:p>
              <a:r>
                <a:rPr lang="en-US" dirty="0" smtClean="0">
                  <a:solidFill>
                    <a:srgbClr val="002060"/>
                  </a:solidFill>
                  <a:latin typeface="Arial" pitchFamily="34" charset="0"/>
                  <a:cs typeface="Arial" pitchFamily="34" charset="0"/>
                </a:rPr>
                <a:t>Chia </a:t>
              </a:r>
              <a:r>
                <a:rPr lang="en-US" dirty="0" err="1" smtClean="0">
                  <a:solidFill>
                    <a:srgbClr val="002060"/>
                  </a:solidFill>
                  <a:latin typeface="Arial" pitchFamily="34" charset="0"/>
                  <a:cs typeface="Arial" pitchFamily="34" charset="0"/>
                </a:rPr>
                <a:t>lấy</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số</a:t>
              </a:r>
              <a:r>
                <a:rPr lang="en-US" dirty="0" smtClean="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dư</a:t>
              </a:r>
              <a:endParaRPr lang="en-US" dirty="0">
                <a:solidFill>
                  <a:srgbClr val="002060"/>
                </a:solidFill>
                <a:latin typeface="Arial" pitchFamily="34" charset="0"/>
                <a:cs typeface="Arial" pitchFamily="34" charset="0"/>
              </a:endParaRPr>
            </a:p>
          </p:txBody>
        </p:sp>
        <p:sp>
          <p:nvSpPr>
            <p:cNvPr id="7" name="Text Box 6"/>
            <p:cNvSpPr txBox="1">
              <a:spLocks noChangeArrowheads="1"/>
            </p:cNvSpPr>
            <p:nvPr/>
          </p:nvSpPr>
          <p:spPr bwMode="auto">
            <a:xfrm>
              <a:off x="3840" y="1910"/>
              <a:ext cx="289"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r>
                <a:rPr lang="en-US">
                  <a:solidFill>
                    <a:srgbClr val="002060"/>
                  </a:solidFill>
                  <a:latin typeface="Arial" pitchFamily="34" charset="0"/>
                  <a:cs typeface="Arial" pitchFamily="34" charset="0"/>
                </a:rPr>
                <a:t>+</a:t>
              </a:r>
            </a:p>
            <a:p>
              <a:r>
                <a:rPr lang="en-US">
                  <a:solidFill>
                    <a:srgbClr val="002060"/>
                  </a:solidFill>
                  <a:latin typeface="Arial" pitchFamily="34" charset="0"/>
                  <a:cs typeface="Arial" pitchFamily="34" charset="0"/>
                </a:rPr>
                <a:t>-</a:t>
              </a:r>
            </a:p>
            <a:p>
              <a:r>
                <a:rPr lang="en-US">
                  <a:solidFill>
                    <a:srgbClr val="002060"/>
                  </a:solidFill>
                  <a:latin typeface="Arial" pitchFamily="34" charset="0"/>
                  <a:cs typeface="Arial" pitchFamily="34" charset="0"/>
                </a:rPr>
                <a:t>*</a:t>
              </a:r>
            </a:p>
            <a:p>
              <a:r>
                <a:rPr lang="en-US">
                  <a:solidFill>
                    <a:srgbClr val="002060"/>
                  </a:solidFill>
                  <a:latin typeface="Arial" pitchFamily="34" charset="0"/>
                  <a:cs typeface="Arial" pitchFamily="34" charset="0"/>
                </a:rPr>
                <a:t>/</a:t>
              </a:r>
            </a:p>
            <a:p>
              <a:r>
                <a:rPr lang="en-US">
                  <a:solidFill>
                    <a:srgbClr val="002060"/>
                  </a:solidFill>
                  <a:latin typeface="Arial" pitchFamily="34" charset="0"/>
                  <a:cs typeface="Arial" pitchFamily="34" charset="0"/>
                </a:rPr>
                <a:t>%</a:t>
              </a:r>
            </a:p>
          </p:txBody>
        </p:sp>
      </p:grpSp>
    </p:spTree>
    <p:extLst>
      <p:ext uri="{BB962C8B-B14F-4D97-AF65-F5344CB8AC3E}">
        <p14:creationId xmlns:p14="http://schemas.microsoft.com/office/powerpoint/2010/main" val="118839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 Tổng quan lập trình Java</a:t>
            </a:r>
            <a:br>
              <a:rPr lang="en-US" smtClean="0"/>
            </a:br>
            <a:r>
              <a:rPr lang="en-US" smtClean="0"/>
              <a:t>Toán tử, biểu thức</a:t>
            </a:r>
            <a:endParaRPr lang="en-US" dirty="0"/>
          </a:p>
        </p:txBody>
      </p:sp>
      <p:sp>
        <p:nvSpPr>
          <p:cNvPr id="3" name="Content Placeholder 2"/>
          <p:cNvSpPr>
            <a:spLocks noGrp="1"/>
          </p:cNvSpPr>
          <p:nvPr>
            <p:ph idx="1"/>
          </p:nvPr>
        </p:nvSpPr>
        <p:spPr/>
        <p:txBody>
          <a:bodyPr>
            <a:normAutofit lnSpcReduction="10000"/>
          </a:bodyPr>
          <a:lstStyle/>
          <a:p>
            <a:r>
              <a:rPr lang="en-US" smtClean="0"/>
              <a:t>Toán tử so sánh (quan hệ)</a:t>
            </a:r>
          </a:p>
          <a:p>
            <a:pPr marL="457200" lvl="1" indent="0">
              <a:buNone/>
            </a:pPr>
            <a:r>
              <a:rPr lang="en-US" smtClean="0"/>
              <a:t>==		bằng</a:t>
            </a:r>
          </a:p>
          <a:p>
            <a:pPr marL="457200" lvl="1" indent="0">
              <a:buNone/>
            </a:pPr>
            <a:r>
              <a:rPr lang="en-US" smtClean="0"/>
              <a:t>!=		không bằng</a:t>
            </a:r>
          </a:p>
          <a:p>
            <a:pPr marL="457200" lvl="1" indent="0">
              <a:buNone/>
            </a:pPr>
            <a:r>
              <a:rPr lang="en-US" smtClean="0"/>
              <a:t>&lt;		nhỏ hơn</a:t>
            </a:r>
          </a:p>
          <a:p>
            <a:pPr marL="457200" lvl="1" indent="0">
              <a:buNone/>
            </a:pPr>
            <a:r>
              <a:rPr lang="en-US" smtClean="0"/>
              <a:t>&gt;		lớn hơn</a:t>
            </a:r>
          </a:p>
          <a:p>
            <a:pPr marL="457200" lvl="1" indent="0">
              <a:buNone/>
            </a:pPr>
            <a:r>
              <a:rPr lang="en-US" smtClean="0"/>
              <a:t>&lt;=		nhỏ hơn hoặc bằng</a:t>
            </a:r>
          </a:p>
          <a:p>
            <a:pPr marL="457200" lvl="1" indent="0">
              <a:buNone/>
            </a:pPr>
            <a:r>
              <a:rPr lang="en-US" smtClean="0"/>
              <a:t>&gt;=		lớn hơn hoặc bằng</a:t>
            </a:r>
          </a:p>
          <a:p>
            <a:r>
              <a:rPr lang="en-US" smtClean="0"/>
              <a:t>Toán tử luận lý</a:t>
            </a:r>
          </a:p>
          <a:p>
            <a:pPr marL="457200" lvl="1" indent="0">
              <a:buNone/>
            </a:pPr>
            <a:r>
              <a:rPr lang="en-US" smtClean="0"/>
              <a:t>!	:	not</a:t>
            </a:r>
          </a:p>
          <a:p>
            <a:pPr marL="457200" lvl="1" indent="0">
              <a:buNone/>
            </a:pPr>
            <a:r>
              <a:rPr lang="en-US" smtClean="0"/>
              <a:t>&amp;&amp;	:	and</a:t>
            </a:r>
          </a:p>
          <a:p>
            <a:pPr marL="457200" lvl="1" indent="0">
              <a:buNone/>
            </a:pPr>
            <a:r>
              <a:rPr lang="en-US" smtClean="0"/>
              <a:t>||	: 	or</a:t>
            </a:r>
          </a:p>
        </p:txBody>
      </p:sp>
    </p:spTree>
    <p:extLst>
      <p:ext uri="{BB962C8B-B14F-4D97-AF65-F5344CB8AC3E}">
        <p14:creationId xmlns:p14="http://schemas.microsoft.com/office/powerpoint/2010/main" val="3776559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 Tổng quan lập trình Java</a:t>
            </a:r>
            <a:br>
              <a:rPr lang="en-US" smtClean="0"/>
            </a:br>
            <a:r>
              <a:rPr lang="en-US" smtClean="0"/>
              <a:t>Toán tử, biểu thức</a:t>
            </a:r>
            <a:endParaRPr lang="en-US" dirty="0"/>
          </a:p>
        </p:txBody>
      </p:sp>
      <p:sp>
        <p:nvSpPr>
          <p:cNvPr id="3" name="Content Placeholder 2"/>
          <p:cNvSpPr>
            <a:spLocks noGrp="1"/>
          </p:cNvSpPr>
          <p:nvPr>
            <p:ph idx="1"/>
          </p:nvPr>
        </p:nvSpPr>
        <p:spPr/>
        <p:txBody>
          <a:bodyPr/>
          <a:lstStyle/>
          <a:p>
            <a:r>
              <a:rPr lang="en-US" smtClean="0"/>
              <a:t>Toán tử điều kiện</a:t>
            </a:r>
          </a:p>
          <a:p>
            <a:pPr lvl="1"/>
            <a:r>
              <a:rPr lang="en-US" smtClean="0"/>
              <a:t>Cú pháp: </a:t>
            </a:r>
            <a:r>
              <a:rPr lang="en-US" b="1" smtClean="0">
                <a:solidFill>
                  <a:srgbClr val="FF0000"/>
                </a:solidFill>
              </a:rPr>
              <a:t>điều_kiện ? biểu_thức1 : biểu_thức2</a:t>
            </a:r>
          </a:p>
          <a:p>
            <a:pPr lvl="1"/>
            <a:r>
              <a:rPr lang="en-US" smtClean="0"/>
              <a:t>Nếu điều_kiện là </a:t>
            </a:r>
            <a:r>
              <a:rPr lang="en-US" i="1" smtClean="0"/>
              <a:t>true</a:t>
            </a:r>
            <a:r>
              <a:rPr lang="en-US" smtClean="0"/>
              <a:t>, </a:t>
            </a:r>
            <a:r>
              <a:rPr lang="en-US" i="1" smtClean="0"/>
              <a:t>biểu_thức1</a:t>
            </a:r>
            <a:r>
              <a:rPr lang="en-US" smtClean="0"/>
              <a:t> được thực thi;  Nếu là </a:t>
            </a:r>
            <a:r>
              <a:rPr lang="en-US" i="1" smtClean="0"/>
              <a:t>false</a:t>
            </a:r>
            <a:r>
              <a:rPr lang="en-US" smtClean="0"/>
              <a:t>, </a:t>
            </a:r>
            <a:r>
              <a:rPr lang="en-US" i="1" smtClean="0"/>
              <a:t>biểu_thức2</a:t>
            </a:r>
            <a:r>
              <a:rPr lang="en-US" smtClean="0"/>
              <a:t> được thực thi</a:t>
            </a:r>
          </a:p>
          <a:p>
            <a:endParaRPr lang="en-US" smtClean="0"/>
          </a:p>
          <a:p>
            <a:r>
              <a:rPr lang="en-US" smtClean="0"/>
              <a:t>Các biểu thức</a:t>
            </a:r>
          </a:p>
          <a:p>
            <a:pPr lvl="1"/>
            <a:r>
              <a:rPr lang="en-US" smtClean="0"/>
              <a:t>Một biểu thức là một sự kết hợp giữa các toán tử và các toán hạng</a:t>
            </a:r>
          </a:p>
          <a:p>
            <a:pPr lvl="1"/>
            <a:r>
              <a:rPr lang="en-US" smtClean="0"/>
              <a:t>Nếu trong biểu thức có chứa số thực thì kết quả trả về số thực</a:t>
            </a:r>
          </a:p>
          <a:p>
            <a:pPr lvl="1"/>
            <a:r>
              <a:rPr lang="en-US" smtClean="0"/>
              <a:t>Lưu ý độ ưu tiên của các toán tử trong 1 biểu thức</a:t>
            </a:r>
            <a:endParaRPr lang="en-US" dirty="0"/>
          </a:p>
        </p:txBody>
      </p:sp>
    </p:spTree>
    <p:extLst>
      <p:ext uri="{BB962C8B-B14F-4D97-AF65-F5344CB8AC3E}">
        <p14:creationId xmlns:p14="http://schemas.microsoft.com/office/powerpoint/2010/main" val="483203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a:t>
            </a:r>
            <a:endParaRPr lang="en-US"/>
          </a:p>
        </p:txBody>
      </p:sp>
      <p:sp>
        <p:nvSpPr>
          <p:cNvPr id="3" name="Content Placeholder 2"/>
          <p:cNvSpPr>
            <a:spLocks noGrp="1"/>
          </p:cNvSpPr>
          <p:nvPr>
            <p:ph idx="1"/>
          </p:nvPr>
        </p:nvSpPr>
        <p:spPr/>
        <p:txBody>
          <a:bodyPr/>
          <a:lstStyle/>
          <a:p>
            <a:r>
              <a:rPr lang="en-US" smtClean="0"/>
              <a:t>Trình bày được cách dịch chương trình Java</a:t>
            </a:r>
          </a:p>
          <a:p>
            <a:r>
              <a:rPr lang="en-US" smtClean="0"/>
              <a:t>Nêu được ý nghĩa từng thành phần trong cấu trúc chương trình Java</a:t>
            </a:r>
          </a:p>
          <a:p>
            <a:r>
              <a:rPr lang="en-US" smtClean="0"/>
              <a:t>Viết được chương trình Java theo đúng cú pháp</a:t>
            </a:r>
            <a:endParaRPr lang="en-US"/>
          </a:p>
        </p:txBody>
      </p:sp>
    </p:spTree>
    <p:extLst>
      <p:ext uri="{BB962C8B-B14F-4D97-AF65-F5344CB8AC3E}">
        <p14:creationId xmlns:p14="http://schemas.microsoft.com/office/powerpoint/2010/main" val="2871109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 Tổng quan lập trình Java</a:t>
            </a:r>
            <a:br>
              <a:rPr lang="en-US" smtClean="0"/>
            </a:br>
            <a:r>
              <a:rPr lang="en-US" smtClean="0"/>
              <a:t>Toán tử, biểu thức</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b="1" smtClean="0">
                <a:solidFill>
                  <a:srgbClr val="FF0000"/>
                </a:solidFill>
              </a:rPr>
              <a:t>instanceof</a:t>
            </a:r>
            <a:r>
              <a:rPr lang="en-US" altLang="en-US" smtClean="0"/>
              <a:t>: toán tử kiểm tra 1 đối tượng có thuộc 1 lớp nào đó </a:t>
            </a:r>
            <a:r>
              <a:rPr lang="en-US" altLang="en-US" smtClean="0">
                <a:sym typeface="Wingdings" panose="05000000000000000000" pitchFamily="2" charset="2"/>
              </a:rPr>
              <a:t> true | false</a:t>
            </a:r>
          </a:p>
          <a:p>
            <a:r>
              <a:rPr lang="en-US" altLang="en-US" smtClean="0"/>
              <a:t>Ví dụ:</a:t>
            </a:r>
          </a:p>
          <a:p>
            <a:pPr marL="457200" lvl="1" indent="0">
              <a:buNone/>
            </a:pPr>
            <a:r>
              <a:rPr lang="en-US" altLang="en-US" smtClean="0"/>
              <a:t>class InstanceOfDemo</a:t>
            </a:r>
          </a:p>
          <a:p>
            <a:pPr marL="457200" lvl="1" indent="0">
              <a:buNone/>
            </a:pPr>
            <a:r>
              <a:rPr lang="en-US" altLang="en-US" smtClean="0"/>
              <a:t>{ </a:t>
            </a:r>
          </a:p>
          <a:p>
            <a:pPr marL="457200" lvl="1" indent="0">
              <a:buNone/>
            </a:pPr>
            <a:r>
              <a:rPr lang="en-US" altLang="en-US" smtClean="0"/>
              <a:t>	public static void main (String args[])</a:t>
            </a:r>
          </a:p>
          <a:p>
            <a:pPr marL="457200" lvl="1" indent="0">
              <a:buNone/>
            </a:pPr>
            <a:r>
              <a:rPr lang="en-US" altLang="en-US" smtClean="0"/>
              <a:t>      {  </a:t>
            </a:r>
          </a:p>
          <a:p>
            <a:pPr marL="457200" lvl="1" indent="0">
              <a:buNone/>
            </a:pPr>
            <a:r>
              <a:rPr lang="en-US" altLang="en-US" smtClean="0"/>
              <a:t>		InstanceOfDemo t = new InstanceofDemo();</a:t>
            </a:r>
          </a:p>
          <a:p>
            <a:pPr marL="457200" lvl="1" indent="0">
              <a:buNone/>
            </a:pPr>
            <a:r>
              <a:rPr lang="en-US" altLang="en-US" smtClean="0"/>
              <a:t>      	if  ( t  </a:t>
            </a:r>
            <a:r>
              <a:rPr lang="en-US" altLang="en-US" b="1" smtClean="0">
                <a:solidFill>
                  <a:srgbClr val="FF0000"/>
                </a:solidFill>
              </a:rPr>
              <a:t>instanceof</a:t>
            </a:r>
            <a:r>
              <a:rPr lang="en-US" altLang="en-US" smtClean="0"/>
              <a:t>  InstanceOfDemo)</a:t>
            </a:r>
          </a:p>
          <a:p>
            <a:pPr marL="457200" lvl="1" indent="0">
              <a:buNone/>
            </a:pPr>
            <a:r>
              <a:rPr lang="en-US" altLang="en-US" smtClean="0"/>
              <a:t>         		System.out.println(“ Yes”);</a:t>
            </a:r>
          </a:p>
          <a:p>
            <a:pPr marL="457200" lvl="1" indent="0">
              <a:buNone/>
            </a:pPr>
            <a:r>
              <a:rPr lang="en-US" altLang="en-US" smtClean="0"/>
              <a:t>      	else</a:t>
            </a:r>
          </a:p>
          <a:p>
            <a:pPr marL="457200" lvl="1" indent="0">
              <a:buNone/>
            </a:pPr>
            <a:r>
              <a:rPr lang="en-US" altLang="en-US" smtClean="0"/>
              <a:t>         		System.out.println(“ NO”);</a:t>
            </a:r>
          </a:p>
          <a:p>
            <a:pPr marL="457200" lvl="1" indent="0">
              <a:buNone/>
            </a:pPr>
            <a:r>
              <a:rPr lang="en-US" altLang="en-US" smtClean="0"/>
              <a:t>      }</a:t>
            </a:r>
          </a:p>
          <a:p>
            <a:pPr marL="457200" lvl="1" indent="0">
              <a:buNone/>
            </a:pPr>
            <a:r>
              <a:rPr lang="en-US" altLang="en-US" smtClean="0"/>
              <a:t>}</a:t>
            </a:r>
            <a:endParaRPr lang="en-US" altLang="en-US" dirty="0"/>
          </a:p>
        </p:txBody>
      </p:sp>
    </p:spTree>
    <p:extLst>
      <p:ext uri="{BB962C8B-B14F-4D97-AF65-F5344CB8AC3E}">
        <p14:creationId xmlns:p14="http://schemas.microsoft.com/office/powerpoint/2010/main" val="603875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p:txBody>
          <a:bodyPr/>
          <a:lstStyle/>
          <a:p>
            <a:r>
              <a:rPr lang="en-US" smtClean="0"/>
              <a:t>3.3. Tổng quan lập trình Java</a:t>
            </a:r>
            <a:br>
              <a:rPr lang="en-US" smtClean="0"/>
            </a:br>
            <a:r>
              <a:rPr lang="en-US" smtClean="0"/>
              <a:t>Các cấu trúc lệnh trên Java</a:t>
            </a:r>
            <a:endParaRPr lang="en-US" dirty="0"/>
          </a:p>
        </p:txBody>
      </p:sp>
      <p:sp>
        <p:nvSpPr>
          <p:cNvPr id="3" name="Content Placeholder 2"/>
          <p:cNvSpPr>
            <a:spLocks noGrp="1"/>
          </p:cNvSpPr>
          <p:nvPr>
            <p:ph idx="1"/>
          </p:nvPr>
        </p:nvSpPr>
        <p:spPr/>
        <p:txBody>
          <a:bodyPr/>
          <a:lstStyle/>
          <a:p>
            <a:r>
              <a:rPr lang="en-US" smtClean="0"/>
              <a:t>Cấu trúc điều khiển – Rẽ nhánh</a:t>
            </a:r>
            <a:endParaRPr lang="en-US" dirty="0"/>
          </a:p>
        </p:txBody>
      </p:sp>
      <p:sp>
        <p:nvSpPr>
          <p:cNvPr id="6" name="Rectangle 3"/>
          <p:cNvSpPr txBox="1">
            <a:spLocks noChangeArrowheads="1"/>
          </p:cNvSpPr>
          <p:nvPr/>
        </p:nvSpPr>
        <p:spPr>
          <a:xfrm>
            <a:off x="1149863" y="2377648"/>
            <a:ext cx="4235819" cy="4431714"/>
          </a:xfrm>
          <a:prstGeom prst="rect">
            <a:avLst/>
          </a:prstGeom>
          <a:ln w="12700">
            <a:solidFill>
              <a:schemeClr val="tx1"/>
            </a:solidFill>
            <a:miter lim="800000"/>
            <a:headEnd/>
            <a:tailEnd/>
          </a:ln>
        </p:spPr>
        <p:txBody>
          <a:bodyPr vert="horz" lIns="91440" tIns="45720" rIns="91440" bIns="45720" rtlCol="0" anchor="t">
            <a:normAutofit/>
          </a:bodyPr>
          <a:lstStyle>
            <a:lvl1pPr marL="2857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en-US" dirty="0"/>
              <a:t> </a:t>
            </a:r>
            <a:r>
              <a:rPr lang="en-US" altLang="en-US" dirty="0" smtClean="0"/>
              <a:t> </a:t>
            </a:r>
            <a:r>
              <a:rPr lang="en-US" altLang="en-US" dirty="0" err="1" smtClean="0"/>
              <a:t>Cấu</a:t>
            </a:r>
            <a:r>
              <a:rPr lang="en-US" altLang="en-US" dirty="0" smtClean="0"/>
              <a:t> </a:t>
            </a:r>
            <a:r>
              <a:rPr lang="en-US" altLang="en-US" dirty="0" err="1" smtClean="0"/>
              <a:t>trúc</a:t>
            </a:r>
            <a:r>
              <a:rPr lang="en-US" altLang="en-US" dirty="0" smtClean="0"/>
              <a:t> if  </a:t>
            </a:r>
          </a:p>
          <a:p>
            <a:pPr>
              <a:buFontTx/>
              <a:buNone/>
            </a:pPr>
            <a:r>
              <a:rPr lang="en-US" altLang="en-US" dirty="0" smtClean="0"/>
              <a:t>  </a:t>
            </a:r>
            <a:r>
              <a:rPr lang="en-US" altLang="en-US" b="1" dirty="0" smtClean="0">
                <a:solidFill>
                  <a:srgbClr val="FF0000"/>
                </a:solidFill>
                <a:latin typeface="Courier New" panose="02070309020205020404" pitchFamily="49" charset="0"/>
                <a:cs typeface="Courier New" panose="02070309020205020404" pitchFamily="49" charset="0"/>
              </a:rPr>
              <a:t>if (Condition) </a:t>
            </a:r>
          </a:p>
          <a:p>
            <a:pPr>
              <a:buFontTx/>
              <a:buNone/>
            </a:pPr>
            <a:r>
              <a:rPr lang="en-US" altLang="en-US" b="1" dirty="0" smtClean="0">
                <a:solidFill>
                  <a:srgbClr val="FF0000"/>
                </a:solidFill>
                <a:latin typeface="Courier New" panose="02070309020205020404" pitchFamily="49" charset="0"/>
                <a:cs typeface="Courier New" panose="02070309020205020404" pitchFamily="49" charset="0"/>
              </a:rPr>
              <a:t> { </a:t>
            </a:r>
          </a:p>
          <a:p>
            <a:pPr>
              <a:buFontTx/>
              <a:buNone/>
            </a:pPr>
            <a:r>
              <a:rPr lang="en-US" altLang="en-US" b="1" dirty="0">
                <a:solidFill>
                  <a:srgbClr val="FF0000"/>
                </a:solidFill>
                <a:latin typeface="Courier New" panose="02070309020205020404" pitchFamily="49" charset="0"/>
                <a:cs typeface="Courier New" panose="02070309020205020404" pitchFamily="49" charset="0"/>
              </a:rPr>
              <a:t>	</a:t>
            </a:r>
            <a:r>
              <a:rPr lang="en-US" altLang="en-US" b="1" dirty="0" smtClean="0">
                <a:solidFill>
                  <a:srgbClr val="FF0000"/>
                </a:solidFill>
                <a:latin typeface="Courier New" panose="02070309020205020404" pitchFamily="49" charset="0"/>
                <a:cs typeface="Courier New" panose="02070309020205020404" pitchFamily="49" charset="0"/>
              </a:rPr>
              <a:t>		Statements;</a:t>
            </a:r>
          </a:p>
          <a:p>
            <a:pPr>
              <a:buFontTx/>
              <a:buNone/>
            </a:pPr>
            <a:r>
              <a:rPr lang="en-US" altLang="en-US" b="1" dirty="0" smtClean="0">
                <a:solidFill>
                  <a:srgbClr val="FF0000"/>
                </a:solidFill>
                <a:latin typeface="Courier New" panose="02070309020205020404" pitchFamily="49" charset="0"/>
                <a:cs typeface="Courier New" panose="02070309020205020404" pitchFamily="49" charset="0"/>
              </a:rPr>
              <a:t> }</a:t>
            </a:r>
          </a:p>
          <a:p>
            <a:pPr>
              <a:buFontTx/>
              <a:buNone/>
            </a:pPr>
            <a:r>
              <a:rPr lang="en-US" altLang="en-US" b="1" dirty="0" smtClean="0">
                <a:solidFill>
                  <a:srgbClr val="FF0000"/>
                </a:solidFill>
                <a:latin typeface="Courier New" panose="02070309020205020404" pitchFamily="49" charset="0"/>
                <a:cs typeface="Courier New" panose="02070309020205020404" pitchFamily="49" charset="0"/>
              </a:rPr>
              <a:t>	else </a:t>
            </a:r>
          </a:p>
          <a:p>
            <a:pPr>
              <a:buFontTx/>
              <a:buNone/>
            </a:pPr>
            <a:r>
              <a:rPr lang="en-US" altLang="en-US" b="1" dirty="0" smtClean="0">
                <a:solidFill>
                  <a:srgbClr val="FF0000"/>
                </a:solidFill>
                <a:latin typeface="Courier New" panose="02070309020205020404" pitchFamily="49" charset="0"/>
                <a:cs typeface="Courier New" panose="02070309020205020404" pitchFamily="49" charset="0"/>
              </a:rPr>
              <a:t> { </a:t>
            </a:r>
          </a:p>
          <a:p>
            <a:pPr>
              <a:buFontTx/>
              <a:buNone/>
            </a:pPr>
            <a:r>
              <a:rPr lang="en-US" altLang="en-US" b="1" dirty="0">
                <a:solidFill>
                  <a:srgbClr val="FF0000"/>
                </a:solidFill>
                <a:latin typeface="Courier New" panose="02070309020205020404" pitchFamily="49" charset="0"/>
                <a:cs typeface="Courier New" panose="02070309020205020404" pitchFamily="49" charset="0"/>
              </a:rPr>
              <a:t>	</a:t>
            </a:r>
            <a:r>
              <a:rPr lang="en-US" altLang="en-US" b="1" dirty="0" smtClean="0">
                <a:solidFill>
                  <a:srgbClr val="FF0000"/>
                </a:solidFill>
                <a:latin typeface="Courier New" panose="02070309020205020404" pitchFamily="49" charset="0"/>
                <a:cs typeface="Courier New" panose="02070309020205020404" pitchFamily="49" charset="0"/>
              </a:rPr>
              <a:t>		Statement;</a:t>
            </a:r>
          </a:p>
          <a:p>
            <a:pPr>
              <a:buFontTx/>
              <a:buNone/>
            </a:pPr>
            <a:r>
              <a:rPr lang="en-US" altLang="en-US" b="1" dirty="0" smtClean="0">
                <a:solidFill>
                  <a:srgbClr val="FF0000"/>
                </a:solidFill>
                <a:latin typeface="Courier New" panose="02070309020205020404" pitchFamily="49" charset="0"/>
                <a:cs typeface="Courier New" panose="02070309020205020404" pitchFamily="49" charset="0"/>
              </a:rPr>
              <a:t> }</a:t>
            </a:r>
          </a:p>
        </p:txBody>
      </p:sp>
      <p:sp>
        <p:nvSpPr>
          <p:cNvPr id="7" name="Rectangle 5"/>
          <p:cNvSpPr>
            <a:spLocks noChangeArrowheads="1"/>
          </p:cNvSpPr>
          <p:nvPr/>
        </p:nvSpPr>
        <p:spPr bwMode="auto">
          <a:xfrm>
            <a:off x="5479816" y="2377648"/>
            <a:ext cx="5876365" cy="443171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eaLnBrk="1" hangingPunct="1">
              <a:spcBef>
                <a:spcPct val="20000"/>
              </a:spcBef>
            </a:pPr>
            <a:r>
              <a:rPr lang="en-US" altLang="en-US" sz="2800" dirty="0" err="1" smtClean="0"/>
              <a:t>Cấu</a:t>
            </a:r>
            <a:r>
              <a:rPr lang="en-US" altLang="en-US" sz="2800" dirty="0" smtClean="0"/>
              <a:t> </a:t>
            </a:r>
            <a:r>
              <a:rPr lang="en-US" altLang="en-US" sz="2800" dirty="0" err="1" smtClean="0"/>
              <a:t>trúc</a:t>
            </a:r>
            <a:r>
              <a:rPr lang="en-US" altLang="en-US" sz="2800" dirty="0" smtClean="0"/>
              <a:t> </a:t>
            </a:r>
            <a:r>
              <a:rPr lang="en-US" altLang="en-US" sz="2800" dirty="0"/>
              <a:t>switch</a:t>
            </a:r>
          </a:p>
          <a:p>
            <a:pPr eaLnBrk="1" hangingPunct="1">
              <a:spcBef>
                <a:spcPct val="20000"/>
              </a:spcBef>
            </a:pPr>
            <a:r>
              <a:rPr lang="en-US" altLang="en-US" sz="2800" b="1" dirty="0">
                <a:solidFill>
                  <a:srgbClr val="FF0000"/>
                </a:solidFill>
                <a:latin typeface="Courier New" panose="02070309020205020404" pitchFamily="49" charset="0"/>
                <a:cs typeface="Courier New" panose="02070309020205020404" pitchFamily="49" charset="0"/>
              </a:rPr>
              <a:t>switch (Expression) </a:t>
            </a:r>
          </a:p>
          <a:p>
            <a:pPr eaLnBrk="1" hangingPunct="1">
              <a:spcBef>
                <a:spcPct val="20000"/>
              </a:spcBef>
            </a:pPr>
            <a:r>
              <a:rPr lang="en-US" altLang="en-US" sz="2800" b="1" dirty="0">
                <a:solidFill>
                  <a:srgbClr val="FF0000"/>
                </a:solidFill>
                <a:latin typeface="Courier New" panose="02070309020205020404" pitchFamily="49" charset="0"/>
                <a:cs typeface="Courier New" panose="02070309020205020404" pitchFamily="49" charset="0"/>
              </a:rPr>
              <a:t>{ case Cons1: Statements; </a:t>
            </a:r>
            <a:r>
              <a:rPr lang="en-US" altLang="en-US" sz="2800" b="1" dirty="0" smtClean="0">
                <a:solidFill>
                  <a:srgbClr val="FF0000"/>
                </a:solidFill>
                <a:latin typeface="Courier New" panose="02070309020205020404" pitchFamily="49" charset="0"/>
                <a:cs typeface="Courier New" panose="02070309020205020404" pitchFamily="49" charset="0"/>
              </a:rPr>
              <a:t>		break</a:t>
            </a:r>
            <a:r>
              <a:rPr lang="en-US" altLang="en-US" sz="2800" b="1" dirty="0">
                <a:solidFill>
                  <a:srgbClr val="FF0000"/>
                </a:solidFill>
                <a:latin typeface="Courier New" panose="02070309020205020404" pitchFamily="49" charset="0"/>
                <a:cs typeface="Courier New" panose="02070309020205020404" pitchFamily="49" charset="0"/>
              </a:rPr>
              <a:t>;</a:t>
            </a:r>
          </a:p>
          <a:p>
            <a:pPr eaLnBrk="1" hangingPunct="1">
              <a:spcBef>
                <a:spcPct val="20000"/>
              </a:spcBef>
            </a:pPr>
            <a:r>
              <a:rPr lang="en-US" altLang="en-US" sz="2800" b="1" dirty="0">
                <a:solidFill>
                  <a:srgbClr val="FF0000"/>
                </a:solidFill>
                <a:latin typeface="Courier New" panose="02070309020205020404" pitchFamily="49" charset="0"/>
                <a:cs typeface="Courier New" panose="02070309020205020404" pitchFamily="49" charset="0"/>
              </a:rPr>
              <a:t>  </a:t>
            </a:r>
            <a:r>
              <a:rPr lang="en-US" altLang="en-US" sz="2800" b="1" dirty="0" smtClean="0">
                <a:solidFill>
                  <a:srgbClr val="FF0000"/>
                </a:solidFill>
                <a:latin typeface="Courier New" panose="02070309020205020404" pitchFamily="49" charset="0"/>
                <a:cs typeface="Courier New" panose="02070309020205020404" pitchFamily="49" charset="0"/>
              </a:rPr>
              <a:t>case </a:t>
            </a:r>
            <a:r>
              <a:rPr lang="en-US" altLang="en-US" sz="2800" b="1" dirty="0">
                <a:solidFill>
                  <a:srgbClr val="FF0000"/>
                </a:solidFill>
                <a:latin typeface="Courier New" panose="02070309020205020404" pitchFamily="49" charset="0"/>
                <a:cs typeface="Courier New" panose="02070309020205020404" pitchFamily="49" charset="0"/>
              </a:rPr>
              <a:t>Cons2: Statements; </a:t>
            </a:r>
            <a:r>
              <a:rPr lang="en-US" altLang="en-US" sz="2800" b="1" dirty="0" smtClean="0">
                <a:solidFill>
                  <a:srgbClr val="FF0000"/>
                </a:solidFill>
                <a:latin typeface="Courier New" panose="02070309020205020404" pitchFamily="49" charset="0"/>
                <a:cs typeface="Courier New" panose="02070309020205020404" pitchFamily="49" charset="0"/>
              </a:rPr>
              <a:t>		break</a:t>
            </a:r>
            <a:r>
              <a:rPr lang="en-US" altLang="en-US" sz="2800" b="1" dirty="0">
                <a:solidFill>
                  <a:srgbClr val="FF0000"/>
                </a:solidFill>
                <a:latin typeface="Courier New" panose="02070309020205020404" pitchFamily="49" charset="0"/>
                <a:cs typeface="Courier New" panose="02070309020205020404" pitchFamily="49" charset="0"/>
              </a:rPr>
              <a:t>;</a:t>
            </a:r>
          </a:p>
          <a:p>
            <a:pPr eaLnBrk="1" hangingPunct="1">
              <a:spcBef>
                <a:spcPct val="20000"/>
              </a:spcBef>
            </a:pPr>
            <a:r>
              <a:rPr lang="en-US" altLang="en-US" sz="2800" b="1" dirty="0">
                <a:solidFill>
                  <a:srgbClr val="FF0000"/>
                </a:solidFill>
                <a:latin typeface="Courier New" panose="02070309020205020404" pitchFamily="49" charset="0"/>
                <a:cs typeface="Courier New" panose="02070309020205020404" pitchFamily="49" charset="0"/>
              </a:rPr>
              <a:t>  </a:t>
            </a:r>
            <a:r>
              <a:rPr lang="en-US" altLang="en-US" sz="2800" b="1" dirty="0" smtClean="0">
                <a:solidFill>
                  <a:srgbClr val="FF0000"/>
                </a:solidFill>
                <a:latin typeface="Courier New" panose="02070309020205020404" pitchFamily="49" charset="0"/>
                <a:cs typeface="Courier New" panose="02070309020205020404" pitchFamily="49" charset="0"/>
              </a:rPr>
              <a:t>. </a:t>
            </a:r>
            <a:r>
              <a:rPr lang="en-US" altLang="en-US" sz="2800" b="1" dirty="0">
                <a:solidFill>
                  <a:srgbClr val="FF0000"/>
                </a:solidFill>
                <a:latin typeface="Courier New" panose="02070309020205020404" pitchFamily="49" charset="0"/>
                <a:cs typeface="Courier New" panose="02070309020205020404" pitchFamily="49" charset="0"/>
              </a:rPr>
              <a:t>. .</a:t>
            </a:r>
          </a:p>
          <a:p>
            <a:pPr eaLnBrk="1" hangingPunct="1">
              <a:spcBef>
                <a:spcPct val="20000"/>
              </a:spcBef>
            </a:pPr>
            <a:r>
              <a:rPr lang="en-US" altLang="en-US" sz="2800" b="1" dirty="0">
                <a:solidFill>
                  <a:srgbClr val="FF0000"/>
                </a:solidFill>
                <a:latin typeface="Courier New" panose="02070309020205020404" pitchFamily="49" charset="0"/>
                <a:cs typeface="Courier New" panose="02070309020205020404" pitchFamily="49" charset="0"/>
              </a:rPr>
              <a:t>  </a:t>
            </a:r>
            <a:r>
              <a:rPr lang="en-US" altLang="en-US" sz="2800" b="1" dirty="0" smtClean="0">
                <a:solidFill>
                  <a:srgbClr val="FF0000"/>
                </a:solidFill>
                <a:latin typeface="Courier New" panose="02070309020205020404" pitchFamily="49" charset="0"/>
                <a:cs typeface="Courier New" panose="02070309020205020404" pitchFamily="49" charset="0"/>
              </a:rPr>
              <a:t>default </a:t>
            </a:r>
            <a:r>
              <a:rPr lang="en-US" altLang="en-US" sz="2800" b="1" dirty="0">
                <a:solidFill>
                  <a:srgbClr val="FF0000"/>
                </a:solidFill>
                <a:latin typeface="Courier New" panose="02070309020205020404" pitchFamily="49" charset="0"/>
                <a:cs typeface="Courier New" panose="02070309020205020404" pitchFamily="49" charset="0"/>
              </a:rPr>
              <a:t>: Statements;</a:t>
            </a:r>
          </a:p>
          <a:p>
            <a:pPr eaLnBrk="1" hangingPunct="1">
              <a:spcBef>
                <a:spcPct val="20000"/>
              </a:spcBef>
            </a:pPr>
            <a:r>
              <a:rPr lang="en-US" altLang="en-US" sz="2800" b="1" dirty="0">
                <a:solidFill>
                  <a:srgbClr val="FF0000"/>
                </a:solidFill>
                <a:latin typeface="Courier New" panose="02070309020205020404" pitchFamily="49" charset="0"/>
                <a:cs typeface="Courier New" panose="02070309020205020404" pitchFamily="49" charset="0"/>
              </a:rPr>
              <a:t> }</a:t>
            </a:r>
          </a:p>
          <a:p>
            <a:pPr eaLnBrk="1" hangingPunct="1">
              <a:spcBef>
                <a:spcPct val="20000"/>
              </a:spcBef>
            </a:pPr>
            <a:endParaRPr lang="en-US" altLang="en-US" sz="2800" dirty="0">
              <a:solidFill>
                <a:schemeClr val="accent2"/>
              </a:solidFill>
            </a:endParaRPr>
          </a:p>
        </p:txBody>
      </p:sp>
    </p:spTree>
    <p:extLst>
      <p:ext uri="{BB962C8B-B14F-4D97-AF65-F5344CB8AC3E}">
        <p14:creationId xmlns:p14="http://schemas.microsoft.com/office/powerpoint/2010/main" val="3280724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p:txBody>
          <a:bodyPr/>
          <a:lstStyle/>
          <a:p>
            <a:r>
              <a:rPr lang="en-US" smtClean="0"/>
              <a:t>3.3. Tổng quan lập trình Java</a:t>
            </a:r>
            <a:br>
              <a:rPr lang="en-US" smtClean="0"/>
            </a:br>
            <a:r>
              <a:rPr lang="en-US" smtClean="0"/>
              <a:t>Các cấu trúc lệnh trên Java</a:t>
            </a:r>
            <a:endParaRPr lang="en-US" dirty="0"/>
          </a:p>
        </p:txBody>
      </p:sp>
      <p:sp>
        <p:nvSpPr>
          <p:cNvPr id="3" name="Content Placeholder 2"/>
          <p:cNvSpPr>
            <a:spLocks noGrp="1"/>
          </p:cNvSpPr>
          <p:nvPr>
            <p:ph idx="1"/>
          </p:nvPr>
        </p:nvSpPr>
        <p:spPr/>
        <p:txBody>
          <a:bodyPr/>
          <a:lstStyle/>
          <a:p>
            <a:r>
              <a:rPr lang="en-US" smtClean="0"/>
              <a:t>Cấu trúc điều khiển – Rẽ nhánh</a:t>
            </a:r>
          </a:p>
          <a:p>
            <a:pPr lvl="1"/>
            <a:r>
              <a:rPr lang="en-US" smtClean="0"/>
              <a:t>Thường một lệnh </a:t>
            </a:r>
            <a:r>
              <a:rPr lang="en-US" b="1" smtClean="0"/>
              <a:t>break</a:t>
            </a:r>
            <a:r>
              <a:rPr lang="en-US" smtClean="0"/>
              <a:t> được dùng ở cuối danh sách lệnh của mỗi case. Một cấu trúc switch có thể có một </a:t>
            </a:r>
            <a:r>
              <a:rPr lang="en-US" b="1" smtClean="0"/>
              <a:t>case default</a:t>
            </a:r>
          </a:p>
          <a:p>
            <a:pPr lvl="1"/>
            <a:r>
              <a:rPr lang="en-US" smtClean="0"/>
              <a:t>Kết quả của </a:t>
            </a:r>
            <a:r>
              <a:rPr lang="en-US" altLang="en-US" b="1"/>
              <a:t>Expression</a:t>
            </a:r>
            <a:r>
              <a:rPr lang="en-US" smtClean="0"/>
              <a:t> trong switch phải là kiểu số nguyên (byte, short, int, long) hoặc char. Không thể là boolean hoặc số thực (float, double)</a:t>
            </a:r>
          </a:p>
          <a:p>
            <a:endParaRPr lang="en-US" dirty="0"/>
          </a:p>
        </p:txBody>
      </p:sp>
    </p:spTree>
    <p:extLst>
      <p:ext uri="{BB962C8B-B14F-4D97-AF65-F5344CB8AC3E}">
        <p14:creationId xmlns:p14="http://schemas.microsoft.com/office/powerpoint/2010/main" val="2617297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p:txBody>
          <a:bodyPr/>
          <a:lstStyle/>
          <a:p>
            <a:r>
              <a:rPr lang="en-US" smtClean="0"/>
              <a:t>3.3. Tổng quan lập trình Java</a:t>
            </a:r>
            <a:br>
              <a:rPr lang="en-US" smtClean="0"/>
            </a:br>
            <a:r>
              <a:rPr lang="en-US" smtClean="0"/>
              <a:t>Các cấu trúc lệnh trên Java</a:t>
            </a:r>
            <a:endParaRPr lang="en-US" dirty="0"/>
          </a:p>
        </p:txBody>
      </p:sp>
      <p:sp>
        <p:nvSpPr>
          <p:cNvPr id="3" name="Content Placeholder 2"/>
          <p:cNvSpPr>
            <a:spLocks noGrp="1"/>
          </p:cNvSpPr>
          <p:nvPr>
            <p:ph idx="1"/>
          </p:nvPr>
        </p:nvSpPr>
        <p:spPr/>
        <p:txBody>
          <a:bodyPr/>
          <a:lstStyle/>
          <a:p>
            <a:r>
              <a:rPr lang="en-US" smtClean="0"/>
              <a:t>Cấu trúc lặp</a:t>
            </a:r>
            <a:endParaRPr lang="en-US" dirty="0"/>
          </a:p>
        </p:txBody>
      </p:sp>
      <p:sp>
        <p:nvSpPr>
          <p:cNvPr id="6" name="Rectangle 3"/>
          <p:cNvSpPr txBox="1">
            <a:spLocks noChangeArrowheads="1"/>
          </p:cNvSpPr>
          <p:nvPr/>
        </p:nvSpPr>
        <p:spPr>
          <a:xfrm>
            <a:off x="1964695" y="2329645"/>
            <a:ext cx="3810000" cy="2074414"/>
          </a:xfrm>
          <a:prstGeom prst="rect">
            <a:avLst/>
          </a:prstGeom>
          <a:ln w="12700">
            <a:solidFill>
              <a:schemeClr val="tx1"/>
            </a:solidFill>
            <a:miter lim="800000"/>
            <a:headEnd/>
            <a:tailEnd/>
          </a:ln>
        </p:spPr>
        <p:txBody>
          <a:bodyPr vert="horz" lIns="91440" tIns="45720" rIns="91440" bIns="45720" rtlCol="0" anchor="t">
            <a:noAutofit/>
          </a:bodyPr>
          <a:lstStyle>
            <a:lvl1pPr marL="2857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Tx/>
              <a:buNone/>
            </a:pPr>
            <a:r>
              <a:rPr lang="en-US" altLang="en-US" b="1" smtClean="0">
                <a:solidFill>
                  <a:srgbClr val="FF0000"/>
                </a:solidFill>
                <a:latin typeface="Courier New" panose="02070309020205020404" pitchFamily="49" charset="0"/>
                <a:cs typeface="Courier New" panose="02070309020205020404" pitchFamily="49" charset="0"/>
              </a:rPr>
              <a:t>while condition</a:t>
            </a:r>
            <a:r>
              <a:rPr lang="en-US" altLang="en-US" b="1" dirty="0" smtClean="0">
                <a:solidFill>
                  <a:srgbClr val="FF0000"/>
                </a:solidFill>
                <a:latin typeface="Courier New" panose="02070309020205020404" pitchFamily="49" charset="0"/>
                <a:cs typeface="Courier New" panose="02070309020205020404" pitchFamily="49" charset="0"/>
              </a:rPr>
              <a:t>)</a:t>
            </a:r>
          </a:p>
          <a:p>
            <a:pPr>
              <a:buFontTx/>
              <a:buNone/>
            </a:pPr>
            <a:r>
              <a:rPr lang="en-US" altLang="en-US" b="1" dirty="0" smtClean="0">
                <a:solidFill>
                  <a:srgbClr val="FF0000"/>
                </a:solidFill>
                <a:latin typeface="Courier New" panose="02070309020205020404" pitchFamily="49" charset="0"/>
                <a:cs typeface="Courier New" panose="02070309020205020404" pitchFamily="49" charset="0"/>
              </a:rPr>
              <a:t>{ </a:t>
            </a:r>
          </a:p>
          <a:p>
            <a:pPr>
              <a:buFontTx/>
              <a:buNone/>
            </a:pPr>
            <a:r>
              <a:rPr lang="en-US" altLang="en-US" b="1" dirty="0" smtClean="0">
                <a:solidFill>
                  <a:srgbClr val="FF0000"/>
                </a:solidFill>
                <a:latin typeface="Courier New" panose="02070309020205020404" pitchFamily="49" charset="0"/>
                <a:cs typeface="Courier New" panose="02070309020205020404" pitchFamily="49" charset="0"/>
              </a:rPr>
              <a:t>     Statements;</a:t>
            </a:r>
          </a:p>
          <a:p>
            <a:pPr>
              <a:buFontTx/>
              <a:buNone/>
            </a:pPr>
            <a:r>
              <a:rPr lang="en-US" altLang="en-US" b="1" dirty="0" smtClean="0">
                <a:solidFill>
                  <a:srgbClr val="FF0000"/>
                </a:solidFill>
                <a:latin typeface="Courier New" panose="02070309020205020404" pitchFamily="49" charset="0"/>
                <a:cs typeface="Courier New" panose="02070309020205020404" pitchFamily="49" charset="0"/>
              </a:rPr>
              <a:t>}</a:t>
            </a:r>
          </a:p>
        </p:txBody>
      </p:sp>
      <p:sp>
        <p:nvSpPr>
          <p:cNvPr id="7" name="Text Box 5"/>
          <p:cNvSpPr txBox="1">
            <a:spLocks noChangeArrowheads="1"/>
          </p:cNvSpPr>
          <p:nvPr/>
        </p:nvSpPr>
        <p:spPr bwMode="auto">
          <a:xfrm>
            <a:off x="6032682" y="2329645"/>
            <a:ext cx="4673417" cy="207441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sz="2800" b="1" dirty="0">
                <a:solidFill>
                  <a:srgbClr val="FF0000"/>
                </a:solidFill>
                <a:latin typeface="Courier New" panose="02070309020205020404" pitchFamily="49" charset="0"/>
                <a:cs typeface="Courier New" panose="02070309020205020404" pitchFamily="49" charset="0"/>
              </a:rPr>
              <a:t>do </a:t>
            </a:r>
          </a:p>
          <a:p>
            <a:pPr eaLnBrk="1" hangingPunct="1">
              <a:spcBef>
                <a:spcPct val="20000"/>
              </a:spcBef>
            </a:pPr>
            <a:r>
              <a:rPr lang="en-US" altLang="en-US" sz="2800" b="1" dirty="0" smtClean="0">
                <a:solidFill>
                  <a:srgbClr val="FF0000"/>
                </a:solidFill>
                <a:latin typeface="Courier New" panose="02070309020205020404" pitchFamily="49" charset="0"/>
                <a:cs typeface="Courier New" panose="02070309020205020404" pitchFamily="49" charset="0"/>
              </a:rPr>
              <a:t>{ </a:t>
            </a:r>
            <a:endParaRPr lang="en-US" altLang="en-US" sz="2800" b="1" dirty="0">
              <a:solidFill>
                <a:srgbClr val="FF0000"/>
              </a:solidFill>
              <a:latin typeface="Courier New" panose="02070309020205020404" pitchFamily="49" charset="0"/>
              <a:cs typeface="Courier New" panose="02070309020205020404" pitchFamily="49" charset="0"/>
            </a:endParaRPr>
          </a:p>
          <a:p>
            <a:pPr eaLnBrk="1" hangingPunct="1">
              <a:spcBef>
                <a:spcPct val="20000"/>
              </a:spcBef>
            </a:pPr>
            <a:r>
              <a:rPr lang="en-US" altLang="en-US" sz="2800" b="1" dirty="0">
                <a:solidFill>
                  <a:srgbClr val="FF0000"/>
                </a:solidFill>
                <a:latin typeface="Courier New" panose="02070309020205020404" pitchFamily="49" charset="0"/>
                <a:cs typeface="Courier New" panose="02070309020205020404" pitchFamily="49" charset="0"/>
              </a:rPr>
              <a:t>      Statements;</a:t>
            </a:r>
          </a:p>
          <a:p>
            <a:pPr eaLnBrk="1" hangingPunct="1">
              <a:spcBef>
                <a:spcPct val="20000"/>
              </a:spcBef>
            </a:pPr>
            <a:r>
              <a:rPr lang="en-US" altLang="en-US" sz="2800" b="1" smtClean="0">
                <a:solidFill>
                  <a:srgbClr val="FF0000"/>
                </a:solidFill>
                <a:latin typeface="Courier New" panose="02070309020205020404" pitchFamily="49" charset="0"/>
                <a:cs typeface="Courier New" panose="02070309020205020404" pitchFamily="49" charset="0"/>
              </a:rPr>
              <a:t>}while </a:t>
            </a:r>
            <a:r>
              <a:rPr lang="en-US" altLang="en-US" sz="2800" b="1" dirty="0">
                <a:solidFill>
                  <a:srgbClr val="FF0000"/>
                </a:solidFill>
                <a:latin typeface="Courier New" panose="02070309020205020404" pitchFamily="49" charset="0"/>
                <a:cs typeface="Courier New" panose="02070309020205020404" pitchFamily="49" charset="0"/>
              </a:rPr>
              <a:t>(condition);</a:t>
            </a:r>
            <a:endParaRPr lang="en-US" altLang="en-US" sz="2800" dirty="0">
              <a:solidFill>
                <a:srgbClr val="FF0000"/>
              </a:solidFill>
              <a:latin typeface="Courier New" panose="02070309020205020404" pitchFamily="49" charset="0"/>
              <a:cs typeface="Courier New" panose="02070309020205020404" pitchFamily="49" charset="0"/>
            </a:endParaRPr>
          </a:p>
        </p:txBody>
      </p:sp>
      <p:sp>
        <p:nvSpPr>
          <p:cNvPr id="8" name="Text Box 6"/>
          <p:cNvSpPr txBox="1">
            <a:spLocks noChangeArrowheads="1"/>
          </p:cNvSpPr>
          <p:nvPr/>
        </p:nvSpPr>
        <p:spPr bwMode="auto">
          <a:xfrm>
            <a:off x="1964694" y="4567336"/>
            <a:ext cx="8741405" cy="207441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r>
              <a:rPr lang="en-US" altLang="en-US" sz="2800" b="1" dirty="0">
                <a:solidFill>
                  <a:srgbClr val="FF0000"/>
                </a:solidFill>
                <a:latin typeface="Courier New" panose="02070309020205020404" pitchFamily="49" charset="0"/>
                <a:cs typeface="Courier New" panose="02070309020205020404" pitchFamily="49" charset="0"/>
              </a:rPr>
              <a:t>for ( </a:t>
            </a:r>
            <a:r>
              <a:rPr lang="en-US" altLang="en-US" sz="2800" b="1" dirty="0" err="1">
                <a:solidFill>
                  <a:srgbClr val="FF0000"/>
                </a:solidFill>
                <a:latin typeface="Courier New" panose="02070309020205020404" pitchFamily="49" charset="0"/>
                <a:cs typeface="Courier New" panose="02070309020205020404" pitchFamily="49" charset="0"/>
              </a:rPr>
              <a:t>varInit</a:t>
            </a:r>
            <a:r>
              <a:rPr lang="en-US" altLang="en-US" sz="2800" b="1" dirty="0">
                <a:solidFill>
                  <a:srgbClr val="FF0000"/>
                </a:solidFill>
                <a:latin typeface="Courier New" panose="02070309020205020404" pitchFamily="49" charset="0"/>
                <a:cs typeface="Courier New" panose="02070309020205020404" pitchFamily="49" charset="0"/>
              </a:rPr>
              <a:t> ; Condition ; Statements)</a:t>
            </a:r>
          </a:p>
          <a:p>
            <a:pPr eaLnBrk="1" hangingPunct="1">
              <a:spcBef>
                <a:spcPct val="20000"/>
              </a:spcBef>
            </a:pPr>
            <a:r>
              <a:rPr lang="en-US" altLang="en-US" sz="2800" b="1" dirty="0" smtClean="0">
                <a:solidFill>
                  <a:srgbClr val="FF0000"/>
                </a:solidFill>
                <a:latin typeface="Courier New" panose="02070309020205020404" pitchFamily="49" charset="0"/>
                <a:cs typeface="Courier New" panose="02070309020205020404" pitchFamily="49" charset="0"/>
              </a:rPr>
              <a:t>{ </a:t>
            </a:r>
            <a:endParaRPr lang="en-US" altLang="en-US" sz="2800" b="1" dirty="0">
              <a:solidFill>
                <a:srgbClr val="FF0000"/>
              </a:solidFill>
              <a:latin typeface="Courier New" panose="02070309020205020404" pitchFamily="49" charset="0"/>
              <a:cs typeface="Courier New" panose="02070309020205020404" pitchFamily="49" charset="0"/>
            </a:endParaRPr>
          </a:p>
          <a:p>
            <a:pPr eaLnBrk="1" hangingPunct="1">
              <a:spcBef>
                <a:spcPct val="20000"/>
              </a:spcBef>
            </a:pPr>
            <a:r>
              <a:rPr lang="en-US" altLang="en-US" sz="2800" b="1" dirty="0">
                <a:solidFill>
                  <a:srgbClr val="FF0000"/>
                </a:solidFill>
                <a:latin typeface="Courier New" panose="02070309020205020404" pitchFamily="49" charset="0"/>
                <a:cs typeface="Courier New" panose="02070309020205020404" pitchFamily="49" charset="0"/>
              </a:rPr>
              <a:t>	Statements1;</a:t>
            </a:r>
          </a:p>
          <a:p>
            <a:pPr eaLnBrk="1" hangingPunct="1">
              <a:spcBef>
                <a:spcPct val="20000"/>
              </a:spcBef>
            </a:pPr>
            <a:r>
              <a:rPr lang="en-US" altLang="en-US" sz="2800" b="1" dirty="0" smtClean="0">
                <a:solidFill>
                  <a:srgbClr val="FF0000"/>
                </a:solidFill>
                <a:latin typeface="Courier New" panose="02070309020205020404" pitchFamily="49" charset="0"/>
                <a:cs typeface="Courier New" panose="02070309020205020404" pitchFamily="49" charset="0"/>
              </a:rPr>
              <a:t>}</a:t>
            </a:r>
            <a:endParaRPr lang="en-US" altLang="en-US" sz="28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73271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r>
              <a:rPr lang="en-US" smtClean="0"/>
              <a:t>3.4. Sử dụng một số lớp có sẵn</a:t>
            </a:r>
            <a:br>
              <a:rPr lang="en-US" smtClean="0"/>
            </a:br>
            <a:r>
              <a:rPr lang="en-US" smtClean="0"/>
              <a:t>Lớp Scanner</a:t>
            </a:r>
          </a:p>
        </p:txBody>
      </p:sp>
      <p:sp>
        <p:nvSpPr>
          <p:cNvPr id="50181" name="Rectangle 3"/>
          <p:cNvSpPr>
            <a:spLocks noGrp="1" noChangeArrowheads="1"/>
          </p:cNvSpPr>
          <p:nvPr>
            <p:ph type="body" idx="1"/>
          </p:nvPr>
        </p:nvSpPr>
        <p:spPr/>
        <p:txBody>
          <a:bodyPr/>
          <a:lstStyle/>
          <a:p>
            <a:r>
              <a:rPr lang="en-US" smtClean="0"/>
              <a:t>Nằm trong gói java.util</a:t>
            </a:r>
          </a:p>
          <a:p>
            <a:r>
              <a:rPr lang="en-US" smtClean="0"/>
              <a:t>Đọc </a:t>
            </a:r>
            <a:r>
              <a:rPr lang="en-US" smtClean="0"/>
              <a:t>dữ liệu từ bàn phím</a:t>
            </a:r>
          </a:p>
          <a:p>
            <a:r>
              <a:rPr lang="en-US" smtClean="0"/>
              <a:t>Tạo đối tượng để đọc từ bàn phím:</a:t>
            </a:r>
          </a:p>
          <a:p>
            <a:pPr lvl="1"/>
            <a:r>
              <a:rPr lang="en-US" smtClean="0">
                <a:solidFill>
                  <a:srgbClr val="FF0000"/>
                </a:solidFill>
              </a:rPr>
              <a:t>Scanner scan = new Scanner (System.in);</a:t>
            </a:r>
          </a:p>
          <a:p>
            <a:r>
              <a:rPr lang="en-US" smtClean="0"/>
              <a:t>Dùng các phương thức của Scanner chúng ta có thể nhập dữ liệu từ bàn phím, như:</a:t>
            </a:r>
          </a:p>
          <a:p>
            <a:pPr lvl="1"/>
            <a:r>
              <a:rPr lang="en-US" smtClean="0">
                <a:solidFill>
                  <a:srgbClr val="FF0000"/>
                </a:solidFill>
              </a:rPr>
              <a:t>string answer = scan.</a:t>
            </a:r>
            <a:r>
              <a:rPr lang="en-US" b="1" smtClean="0">
                <a:solidFill>
                  <a:srgbClr val="FF0000"/>
                </a:solidFill>
              </a:rPr>
              <a:t>nextLine</a:t>
            </a:r>
            <a:r>
              <a:rPr lang="en-US" smtClean="0">
                <a:solidFill>
                  <a:srgbClr val="FF0000"/>
                </a:solidFill>
              </a:rPr>
              <a:t>();  	</a:t>
            </a:r>
            <a:r>
              <a:rPr lang="en-US" smtClean="0">
                <a:solidFill>
                  <a:srgbClr val="FF0000"/>
                </a:solidFill>
                <a:sym typeface="Wingdings" pitchFamily="2" charset="2"/>
              </a:rPr>
              <a:t> </a:t>
            </a:r>
            <a:r>
              <a:rPr lang="en-US"/>
              <a:t>Nhập một dòng ký tự</a:t>
            </a:r>
            <a:endParaRPr lang="en-US" smtClean="0">
              <a:solidFill>
                <a:srgbClr val="FF0000"/>
              </a:solidFill>
            </a:endParaRPr>
          </a:p>
          <a:p>
            <a:pPr lvl="1"/>
            <a:r>
              <a:rPr lang="en-US">
                <a:solidFill>
                  <a:srgbClr val="FF0000"/>
                </a:solidFill>
              </a:rPr>
              <a:t>int a = scan.</a:t>
            </a:r>
            <a:r>
              <a:rPr lang="en-US" b="1">
                <a:solidFill>
                  <a:srgbClr val="FF0000"/>
                </a:solidFill>
              </a:rPr>
              <a:t>nextInt</a:t>
            </a:r>
            <a:r>
              <a:rPr lang="en-US" smtClean="0">
                <a:solidFill>
                  <a:srgbClr val="FF0000"/>
                </a:solidFill>
              </a:rPr>
              <a:t>();  		</a:t>
            </a:r>
            <a:r>
              <a:rPr lang="en-US" smtClean="0">
                <a:solidFill>
                  <a:srgbClr val="FF0000"/>
                </a:solidFill>
                <a:sym typeface="Wingdings" pitchFamily="2" charset="2"/>
              </a:rPr>
              <a:t> </a:t>
            </a:r>
            <a:r>
              <a:rPr lang="en-US" smtClean="0"/>
              <a:t>Nhập một số nguyên</a:t>
            </a:r>
          </a:p>
          <a:p>
            <a:pPr lvl="1"/>
            <a:r>
              <a:rPr lang="en-US" smtClean="0">
                <a:solidFill>
                  <a:srgbClr val="FF0000"/>
                </a:solidFill>
              </a:rPr>
              <a:t>double </a:t>
            </a:r>
            <a:r>
              <a:rPr lang="en-US">
                <a:solidFill>
                  <a:srgbClr val="FF0000"/>
                </a:solidFill>
              </a:rPr>
              <a:t>d = scan</a:t>
            </a:r>
            <a:r>
              <a:rPr lang="en-US" smtClean="0">
                <a:solidFill>
                  <a:srgbClr val="FF0000"/>
                </a:solidFill>
              </a:rPr>
              <a:t>.</a:t>
            </a:r>
            <a:r>
              <a:rPr lang="en-US" b="1" smtClean="0">
                <a:solidFill>
                  <a:srgbClr val="FF0000"/>
                </a:solidFill>
              </a:rPr>
              <a:t>nextDouble</a:t>
            </a:r>
            <a:r>
              <a:rPr lang="en-US" smtClean="0">
                <a:solidFill>
                  <a:srgbClr val="FF0000"/>
                </a:solidFill>
              </a:rPr>
              <a:t>(); 	</a:t>
            </a:r>
            <a:r>
              <a:rPr lang="en-US" smtClean="0">
                <a:solidFill>
                  <a:srgbClr val="FF0000"/>
                </a:solidFill>
                <a:sym typeface="Wingdings" pitchFamily="2" charset="2"/>
              </a:rPr>
              <a:t> </a:t>
            </a:r>
            <a:r>
              <a:rPr lang="en-US"/>
              <a:t>Nhập một số </a:t>
            </a:r>
            <a:r>
              <a:rPr lang="en-US" smtClean="0"/>
              <a:t>thực</a:t>
            </a:r>
            <a:endParaRPr lang="en-US"/>
          </a:p>
          <a:p>
            <a:pPr lvl="1"/>
            <a:endParaRPr lang="en-US" smtClean="0">
              <a:solidFill>
                <a:srgbClr val="FF0000"/>
              </a:solidFill>
            </a:endParaRPr>
          </a:p>
        </p:txBody>
      </p:sp>
    </p:spTree>
    <p:extLst>
      <p:ext uri="{BB962C8B-B14F-4D97-AF65-F5344CB8AC3E}">
        <p14:creationId xmlns:p14="http://schemas.microsoft.com/office/powerpoint/2010/main" val="729074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3.4. Sử dụng một số lớp có sẵn</a:t>
            </a:r>
            <a:br>
              <a:rPr lang="en-US"/>
            </a:br>
            <a:r>
              <a:rPr lang="en-US"/>
              <a:t>Lớp </a:t>
            </a:r>
            <a:r>
              <a:rPr lang="en-US" smtClean="0"/>
              <a:t>Scanner (ví dụ)</a:t>
            </a:r>
          </a:p>
        </p:txBody>
      </p:sp>
      <p:sp>
        <p:nvSpPr>
          <p:cNvPr id="29699" name="Content Placeholder 2"/>
          <p:cNvSpPr>
            <a:spLocks noGrp="1"/>
          </p:cNvSpPr>
          <p:nvPr>
            <p:ph idx="1"/>
          </p:nvPr>
        </p:nvSpPr>
        <p:spPr/>
        <p:txBody>
          <a:bodyPr>
            <a:normAutofit lnSpcReduction="10000"/>
          </a:bodyPr>
          <a:lstStyle/>
          <a:p>
            <a:pPr>
              <a:spcBef>
                <a:spcPct val="0"/>
              </a:spcBef>
              <a:buFontTx/>
              <a:buNone/>
            </a:pPr>
            <a:r>
              <a:rPr lang="en-US" sz="2000" smtClean="0">
                <a:solidFill>
                  <a:srgbClr val="FF0000"/>
                </a:solidFill>
              </a:rPr>
              <a:t>import java.util.*;</a:t>
            </a:r>
          </a:p>
          <a:p>
            <a:pPr>
              <a:spcBef>
                <a:spcPct val="0"/>
              </a:spcBef>
              <a:buFontTx/>
              <a:buNone/>
            </a:pPr>
            <a:r>
              <a:rPr lang="en-US" sz="2000" smtClean="0"/>
              <a:t>public class Cong2so {   </a:t>
            </a:r>
          </a:p>
          <a:p>
            <a:pPr>
              <a:spcBef>
                <a:spcPct val="0"/>
              </a:spcBef>
              <a:buFontTx/>
              <a:buNone/>
            </a:pPr>
            <a:r>
              <a:rPr lang="en-US" sz="2000" smtClean="0"/>
              <a:t>   public static void main (String[] args)   {</a:t>
            </a:r>
          </a:p>
          <a:p>
            <a:pPr>
              <a:spcBef>
                <a:spcPct val="0"/>
              </a:spcBef>
              <a:buFontTx/>
              <a:buNone/>
            </a:pPr>
            <a:r>
              <a:rPr lang="en-US" sz="2000" smtClean="0"/>
              <a:t>	</a:t>
            </a:r>
            <a:r>
              <a:rPr lang="en-US" sz="2000" smtClean="0">
                <a:solidFill>
                  <a:srgbClr val="FF0000"/>
                </a:solidFill>
              </a:rPr>
              <a:t>Scanner nhap = new Scanner(System.in);</a:t>
            </a:r>
          </a:p>
          <a:p>
            <a:pPr>
              <a:spcBef>
                <a:spcPct val="0"/>
              </a:spcBef>
              <a:buFontTx/>
              <a:buNone/>
            </a:pPr>
            <a:r>
              <a:rPr lang="en-US" sz="2000" smtClean="0"/>
              <a:t>    	int x,y;</a:t>
            </a:r>
          </a:p>
          <a:p>
            <a:pPr>
              <a:spcBef>
                <a:spcPct val="0"/>
              </a:spcBef>
              <a:buFontTx/>
              <a:buNone/>
            </a:pPr>
            <a:r>
              <a:rPr lang="en-US" sz="2000" smtClean="0"/>
              <a:t>    </a:t>
            </a:r>
          </a:p>
          <a:p>
            <a:pPr>
              <a:spcBef>
                <a:spcPct val="0"/>
              </a:spcBef>
              <a:buFontTx/>
              <a:buNone/>
            </a:pPr>
            <a:r>
              <a:rPr lang="en-US" sz="2000" smtClean="0"/>
              <a:t>   	System.out.print("Nhap so thu nhat: ");   	</a:t>
            </a:r>
          </a:p>
          <a:p>
            <a:pPr>
              <a:spcBef>
                <a:spcPct val="0"/>
              </a:spcBef>
              <a:buFontTx/>
              <a:buNone/>
            </a:pPr>
            <a:r>
              <a:rPr lang="en-US" sz="2000" smtClean="0"/>
              <a:t>   	x = </a:t>
            </a:r>
            <a:r>
              <a:rPr lang="en-US" sz="2000" smtClean="0">
                <a:solidFill>
                  <a:srgbClr val="FF0000"/>
                </a:solidFill>
              </a:rPr>
              <a:t>nhap.nextInt</a:t>
            </a:r>
            <a:r>
              <a:rPr lang="en-US" sz="2000" smtClean="0"/>
              <a:t>();</a:t>
            </a:r>
          </a:p>
          <a:p>
            <a:pPr>
              <a:spcBef>
                <a:spcPct val="0"/>
              </a:spcBef>
              <a:buFontTx/>
              <a:buNone/>
            </a:pPr>
            <a:r>
              <a:rPr lang="en-US" sz="2000" smtClean="0"/>
              <a:t>   	</a:t>
            </a:r>
          </a:p>
          <a:p>
            <a:pPr>
              <a:spcBef>
                <a:spcPct val="0"/>
              </a:spcBef>
              <a:buFontTx/>
              <a:buNone/>
            </a:pPr>
            <a:r>
              <a:rPr lang="en-US" sz="2000" smtClean="0"/>
              <a:t>   	System.out.print("Nhap so thu hai: ");   	</a:t>
            </a:r>
          </a:p>
          <a:p>
            <a:pPr>
              <a:spcBef>
                <a:spcPct val="0"/>
              </a:spcBef>
              <a:buFontTx/>
              <a:buNone/>
            </a:pPr>
            <a:r>
              <a:rPr lang="en-US" sz="2000" smtClean="0"/>
              <a:t>   	y = </a:t>
            </a:r>
            <a:r>
              <a:rPr lang="en-US" sz="2000" smtClean="0">
                <a:solidFill>
                  <a:srgbClr val="FF0000"/>
                </a:solidFill>
              </a:rPr>
              <a:t>nhap.nextInt</a:t>
            </a:r>
            <a:r>
              <a:rPr lang="en-US" sz="2000" smtClean="0"/>
              <a:t>();</a:t>
            </a:r>
          </a:p>
          <a:p>
            <a:pPr>
              <a:spcBef>
                <a:spcPct val="0"/>
              </a:spcBef>
              <a:buFontTx/>
              <a:buNone/>
            </a:pPr>
            <a:r>
              <a:rPr lang="en-US" sz="2000" smtClean="0"/>
              <a:t>   	</a:t>
            </a:r>
          </a:p>
          <a:p>
            <a:pPr>
              <a:spcBef>
                <a:spcPct val="0"/>
              </a:spcBef>
              <a:buFontTx/>
              <a:buNone/>
            </a:pPr>
            <a:r>
              <a:rPr lang="en-US" sz="2000" smtClean="0"/>
              <a:t>   	int tong=x+y;</a:t>
            </a:r>
          </a:p>
          <a:p>
            <a:pPr>
              <a:spcBef>
                <a:spcPct val="0"/>
              </a:spcBef>
              <a:buFontTx/>
              <a:buNone/>
            </a:pPr>
            <a:r>
              <a:rPr lang="en-US" sz="2000" smtClean="0"/>
              <a:t>    	System.out.println ("The sum is: "+ tong);  </a:t>
            </a:r>
          </a:p>
          <a:p>
            <a:pPr>
              <a:spcBef>
                <a:spcPct val="0"/>
              </a:spcBef>
              <a:buFontTx/>
              <a:buNone/>
            </a:pPr>
            <a:r>
              <a:rPr lang="en-US" sz="2000" smtClean="0"/>
              <a:t>   }</a:t>
            </a:r>
          </a:p>
          <a:p>
            <a:pPr>
              <a:spcBef>
                <a:spcPct val="0"/>
              </a:spcBef>
              <a:buFontTx/>
              <a:buNone/>
            </a:pPr>
            <a:r>
              <a:rPr lang="en-US" sz="2000" smtClean="0"/>
              <a:t>}</a:t>
            </a:r>
          </a:p>
        </p:txBody>
      </p:sp>
      <p:sp>
        <p:nvSpPr>
          <p:cNvPr id="2" name="Slide Number Placeholder 1"/>
          <p:cNvSpPr>
            <a:spLocks noGrp="1"/>
          </p:cNvSpPr>
          <p:nvPr>
            <p:ph type="sldNum" sz="quarter" idx="4294967295"/>
          </p:nvPr>
        </p:nvSpPr>
        <p:spPr>
          <a:xfrm>
            <a:off x="9448800" y="6324600"/>
            <a:ext cx="2540000" cy="381000"/>
          </a:xfrm>
          <a:prstGeom prst="rect">
            <a:avLst/>
          </a:prstGeom>
        </p:spPr>
        <p:txBody>
          <a:bodyPr/>
          <a:lstStyle/>
          <a:p>
            <a:pPr>
              <a:defRPr/>
            </a:pPr>
            <a:r>
              <a:rPr lang="en-US"/>
              <a:t>Slide </a:t>
            </a:r>
            <a:fld id="{A5E86E36-7702-4178-AA09-1221B2F903A0}" type="slidenum">
              <a:rPr lang="en-US"/>
              <a:pPr>
                <a:defRPr/>
              </a:pPr>
              <a:t>25</a:t>
            </a:fld>
            <a:endParaRPr lang="en-US"/>
          </a:p>
        </p:txBody>
      </p:sp>
    </p:spTree>
    <p:extLst>
      <p:ext uri="{BB962C8B-B14F-4D97-AF65-F5344CB8AC3E}">
        <p14:creationId xmlns:p14="http://schemas.microsoft.com/office/powerpoint/2010/main" val="1774280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3.4. Sử dụng một số lớp có sẵn </a:t>
            </a:r>
            <a:br>
              <a:rPr lang="en-US" smtClean="0"/>
            </a:br>
            <a:r>
              <a:rPr lang="en-US" smtClean="0"/>
              <a:t>Lớp Random</a:t>
            </a:r>
            <a:endParaRPr lang="en-US"/>
          </a:p>
        </p:txBody>
      </p:sp>
      <p:sp>
        <p:nvSpPr>
          <p:cNvPr id="3" name="Content Placeholder 2"/>
          <p:cNvSpPr>
            <a:spLocks noGrp="1"/>
          </p:cNvSpPr>
          <p:nvPr>
            <p:ph idx="1"/>
          </p:nvPr>
        </p:nvSpPr>
        <p:spPr/>
        <p:txBody>
          <a:bodyPr/>
          <a:lstStyle/>
          <a:p>
            <a:r>
              <a:rPr lang="en-US" smtClean="0"/>
              <a:t>Lớp Random nằm trong gói </a:t>
            </a:r>
            <a:r>
              <a:rPr lang="en-US" smtClean="0">
                <a:solidFill>
                  <a:srgbClr val="FF0000"/>
                </a:solidFill>
              </a:rPr>
              <a:t>java.util</a:t>
            </a:r>
          </a:p>
          <a:p>
            <a:r>
              <a:rPr lang="en-US" smtClean="0"/>
              <a:t>Dùng để phát sinh các số ngẫu nhiên</a:t>
            </a:r>
          </a:p>
          <a:p>
            <a:r>
              <a:rPr lang="en-US" smtClean="0"/>
              <a:t>Tạo đối tượng:</a:t>
            </a:r>
          </a:p>
          <a:p>
            <a:pPr lvl="1"/>
            <a:r>
              <a:rPr lang="en-US" smtClean="0">
                <a:solidFill>
                  <a:srgbClr val="FF0000"/>
                </a:solidFill>
              </a:rPr>
              <a:t>Random rd = new Random();</a:t>
            </a:r>
          </a:p>
          <a:p>
            <a:r>
              <a:rPr lang="en-US" smtClean="0"/>
              <a:t>Phát sinh số ngẫu nhiên có miền giá trị thuộc [0,</a:t>
            </a:r>
            <a:r>
              <a:rPr lang="en-US" smtClean="0">
                <a:sym typeface="Wingdings" pitchFamily="2" charset="2"/>
              </a:rPr>
              <a:t> </a:t>
            </a:r>
            <a:r>
              <a:rPr lang="en-US" smtClean="0"/>
              <a:t>n-1]</a:t>
            </a:r>
          </a:p>
          <a:p>
            <a:pPr lvl="1"/>
            <a:r>
              <a:rPr lang="en-US" smtClean="0">
                <a:solidFill>
                  <a:srgbClr val="FF0000"/>
                </a:solidFill>
              </a:rPr>
              <a:t>int a = rd.nextInt(n);</a:t>
            </a:r>
          </a:p>
          <a:p>
            <a:r>
              <a:rPr lang="en-US"/>
              <a:t>Phát sinh số ngẫu nhiên có miền giá trị </a:t>
            </a:r>
            <a:r>
              <a:rPr lang="en-US" smtClean="0"/>
              <a:t>thuộc [0.0, 1.0)</a:t>
            </a:r>
            <a:endParaRPr lang="en-US"/>
          </a:p>
          <a:p>
            <a:pPr lvl="1"/>
            <a:r>
              <a:rPr lang="en-US" smtClean="0">
                <a:solidFill>
                  <a:srgbClr val="FF0000"/>
                </a:solidFill>
              </a:rPr>
              <a:t>float a </a:t>
            </a:r>
            <a:r>
              <a:rPr lang="en-US">
                <a:solidFill>
                  <a:srgbClr val="FF0000"/>
                </a:solidFill>
              </a:rPr>
              <a:t>= </a:t>
            </a:r>
            <a:r>
              <a:rPr lang="en-US" smtClean="0">
                <a:solidFill>
                  <a:srgbClr val="FF0000"/>
                </a:solidFill>
              </a:rPr>
              <a:t>rd.nextFloat();</a:t>
            </a:r>
            <a:endParaRPr lang="en-US">
              <a:solidFill>
                <a:srgbClr val="FF0000"/>
              </a:solidFill>
            </a:endParaRPr>
          </a:p>
          <a:p>
            <a:pPr lvl="1"/>
            <a:endParaRPr lang="en-US">
              <a:solidFill>
                <a:srgbClr val="FF0000"/>
              </a:solidFill>
            </a:endParaRPr>
          </a:p>
        </p:txBody>
      </p:sp>
      <p:sp>
        <p:nvSpPr>
          <p:cNvPr id="4" name="Slide Number Placeholder 3"/>
          <p:cNvSpPr>
            <a:spLocks noGrp="1"/>
          </p:cNvSpPr>
          <p:nvPr>
            <p:ph type="sldNum" sz="quarter" idx="4294967295"/>
          </p:nvPr>
        </p:nvSpPr>
        <p:spPr>
          <a:xfrm>
            <a:off x="9347200" y="6356350"/>
            <a:ext cx="2844800" cy="365125"/>
          </a:xfrm>
          <a:prstGeom prst="rect">
            <a:avLst/>
          </a:prstGeom>
        </p:spPr>
        <p:txBody>
          <a:bodyPr/>
          <a:lstStyle/>
          <a:p>
            <a:fld id="{6704CA4A-85A0-4DF2-A533-BD7CB5495B21}" type="slidenum">
              <a:rPr lang="en-US" smtClean="0"/>
              <a:t>26</a:t>
            </a:fld>
            <a:endParaRPr lang="en-US"/>
          </a:p>
        </p:txBody>
      </p:sp>
    </p:spTree>
    <p:extLst>
      <p:ext uri="{BB962C8B-B14F-4D97-AF65-F5344CB8AC3E}">
        <p14:creationId xmlns:p14="http://schemas.microsoft.com/office/powerpoint/2010/main" val="2785261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3.4. Sử dụng một số lớp có sẵn </a:t>
            </a:r>
            <a:br>
              <a:rPr lang="en-US" smtClean="0"/>
            </a:br>
            <a:r>
              <a:rPr lang="en-US" smtClean="0"/>
              <a:t>Lớp Math</a:t>
            </a:r>
            <a:endParaRPr lang="en-US"/>
          </a:p>
        </p:txBody>
      </p:sp>
      <p:sp>
        <p:nvSpPr>
          <p:cNvPr id="3" name="Content Placeholder 2"/>
          <p:cNvSpPr>
            <a:spLocks noGrp="1"/>
          </p:cNvSpPr>
          <p:nvPr>
            <p:ph idx="1"/>
          </p:nvPr>
        </p:nvSpPr>
        <p:spPr/>
        <p:txBody>
          <a:bodyPr>
            <a:normAutofit/>
          </a:bodyPr>
          <a:lstStyle/>
          <a:p>
            <a:r>
              <a:rPr lang="en-US" smtClean="0"/>
              <a:t>Lớp Math nằm trong gói </a:t>
            </a:r>
            <a:r>
              <a:rPr lang="en-US" smtClean="0">
                <a:solidFill>
                  <a:srgbClr val="FF0000"/>
                </a:solidFill>
              </a:rPr>
              <a:t>java.lang</a:t>
            </a:r>
          </a:p>
          <a:p>
            <a:r>
              <a:rPr lang="en-US" smtClean="0"/>
              <a:t>Chứa các phương thức có chức năng tính toán về toán học:</a:t>
            </a:r>
          </a:p>
          <a:p>
            <a:pPr lvl="1"/>
            <a:r>
              <a:rPr lang="en-US" smtClean="0"/>
              <a:t>pow: </a:t>
            </a:r>
            <a:r>
              <a:rPr lang="en-US"/>
              <a:t>Lũy </a:t>
            </a:r>
            <a:r>
              <a:rPr lang="en-US" smtClean="0"/>
              <a:t>thừa</a:t>
            </a:r>
            <a:endParaRPr lang="en-US"/>
          </a:p>
          <a:p>
            <a:pPr lvl="1"/>
            <a:r>
              <a:rPr lang="en-US" smtClean="0"/>
              <a:t>sqrt: Căn</a:t>
            </a:r>
          </a:p>
          <a:p>
            <a:pPr lvl="1"/>
            <a:r>
              <a:rPr lang="en-US" smtClean="0"/>
              <a:t>abs: Trị tuyệt đối</a:t>
            </a:r>
          </a:p>
          <a:p>
            <a:pPr lvl="1"/>
            <a:r>
              <a:rPr lang="en-US" smtClean="0"/>
              <a:t>…</a:t>
            </a:r>
          </a:p>
          <a:p>
            <a:r>
              <a:rPr lang="en-US" smtClean="0"/>
              <a:t>Các phương thức trong lớp Math là những phương thức tĩnh (static methods). Vì vậy, ta gọi trực tiếp thông qua tên lớp mà không cần tạo đối tượng</a:t>
            </a:r>
          </a:p>
          <a:p>
            <a:pPr lvl="1"/>
            <a:r>
              <a:rPr lang="en-US" smtClean="0">
                <a:solidFill>
                  <a:srgbClr val="FF0000"/>
                </a:solidFill>
              </a:rPr>
              <a:t>value = Math.sqrt(25.0);</a:t>
            </a:r>
          </a:p>
          <a:p>
            <a:endParaRPr lang="en-US"/>
          </a:p>
        </p:txBody>
      </p:sp>
      <p:sp>
        <p:nvSpPr>
          <p:cNvPr id="4" name="Slide Number Placeholder 3"/>
          <p:cNvSpPr>
            <a:spLocks noGrp="1"/>
          </p:cNvSpPr>
          <p:nvPr>
            <p:ph type="sldNum" sz="quarter" idx="4294967295"/>
          </p:nvPr>
        </p:nvSpPr>
        <p:spPr>
          <a:xfrm>
            <a:off x="9347200" y="6356350"/>
            <a:ext cx="2844800" cy="365125"/>
          </a:xfrm>
          <a:prstGeom prst="rect">
            <a:avLst/>
          </a:prstGeom>
        </p:spPr>
        <p:txBody>
          <a:bodyPr/>
          <a:lstStyle/>
          <a:p>
            <a:fld id="{6704CA4A-85A0-4DF2-A533-BD7CB5495B21}" type="slidenum">
              <a:rPr lang="en-US" smtClean="0"/>
              <a:t>27</a:t>
            </a:fld>
            <a:endParaRPr lang="en-US"/>
          </a:p>
        </p:txBody>
      </p:sp>
    </p:spTree>
    <p:extLst>
      <p:ext uri="{BB962C8B-B14F-4D97-AF65-F5344CB8AC3E}">
        <p14:creationId xmlns:p14="http://schemas.microsoft.com/office/powerpoint/2010/main" val="1940576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3.4. Sử dụng một số lớp có sẵn </a:t>
            </a:r>
            <a:br>
              <a:rPr lang="en-US"/>
            </a:br>
            <a:r>
              <a:rPr lang="en-US"/>
              <a:t>Định </a:t>
            </a:r>
            <a:r>
              <a:rPr lang="en-US" smtClean="0"/>
              <a:t>dạng kết quả xuất ra màn hình</a:t>
            </a:r>
            <a:endParaRPr lang="en-US"/>
          </a:p>
        </p:txBody>
      </p:sp>
      <p:sp>
        <p:nvSpPr>
          <p:cNvPr id="3" name="Content Placeholder 2"/>
          <p:cNvSpPr>
            <a:spLocks noGrp="1"/>
          </p:cNvSpPr>
          <p:nvPr>
            <p:ph idx="1"/>
          </p:nvPr>
        </p:nvSpPr>
        <p:spPr/>
        <p:txBody>
          <a:bodyPr/>
          <a:lstStyle/>
          <a:p>
            <a:pPr>
              <a:spcBef>
                <a:spcPct val="70000"/>
              </a:spcBef>
            </a:pPr>
            <a:r>
              <a:rPr lang="en-US" smtClean="0"/>
              <a:t>Lớp </a:t>
            </a:r>
            <a:r>
              <a:rPr lang="en-US" smtClean="0">
                <a:latin typeface="Courier New" pitchFamily="49" charset="0"/>
              </a:rPr>
              <a:t>NumberFormat</a:t>
            </a:r>
            <a:r>
              <a:rPr lang="en-US" smtClean="0"/>
              <a:t> cho phép định dạng giá trị theo kiểu tiền tệ hoặc phần trăm</a:t>
            </a:r>
          </a:p>
          <a:p>
            <a:pPr>
              <a:spcBef>
                <a:spcPct val="70000"/>
              </a:spcBef>
            </a:pPr>
            <a:r>
              <a:rPr lang="en-US" smtClean="0"/>
              <a:t>Lớp </a:t>
            </a:r>
            <a:r>
              <a:rPr lang="en-US">
                <a:latin typeface="Courier New" pitchFamily="49" charset="0"/>
              </a:rPr>
              <a:t>DecimalFormat</a:t>
            </a:r>
            <a:r>
              <a:rPr lang="en-US"/>
              <a:t> cho phép định </a:t>
            </a:r>
            <a:r>
              <a:rPr lang="en-US" smtClean="0"/>
              <a:t>dạng giá trị theo mẫu định dạng cho trước</a:t>
            </a:r>
          </a:p>
          <a:p>
            <a:pPr>
              <a:spcBef>
                <a:spcPct val="70000"/>
              </a:spcBef>
            </a:pPr>
            <a:r>
              <a:rPr lang="en-US" smtClean="0"/>
              <a:t>Cả 2 nằm trong gói </a:t>
            </a:r>
            <a:r>
              <a:rPr lang="en-US" smtClean="0">
                <a:latin typeface="Courier New" pitchFamily="49" charset="0"/>
              </a:rPr>
              <a:t>java.text</a:t>
            </a:r>
            <a:endParaRPr lang="en-US"/>
          </a:p>
          <a:p>
            <a:endParaRPr lang="en-US"/>
          </a:p>
        </p:txBody>
      </p:sp>
      <p:sp>
        <p:nvSpPr>
          <p:cNvPr id="4" name="Slide Number Placeholder 3"/>
          <p:cNvSpPr>
            <a:spLocks noGrp="1"/>
          </p:cNvSpPr>
          <p:nvPr>
            <p:ph type="sldNum" sz="quarter" idx="4294967295"/>
          </p:nvPr>
        </p:nvSpPr>
        <p:spPr>
          <a:xfrm>
            <a:off x="8737600" y="6356351"/>
            <a:ext cx="2844800" cy="365125"/>
          </a:xfrm>
          <a:prstGeom prst="rect">
            <a:avLst/>
          </a:prstGeom>
        </p:spPr>
        <p:txBody>
          <a:bodyPr/>
          <a:lstStyle/>
          <a:p>
            <a:fld id="{6704CA4A-85A0-4DF2-A533-BD7CB5495B21}" type="slidenum">
              <a:rPr lang="en-US" smtClean="0"/>
              <a:t>28</a:t>
            </a:fld>
            <a:endParaRPr lang="en-US"/>
          </a:p>
        </p:txBody>
      </p:sp>
    </p:spTree>
    <p:extLst>
      <p:ext uri="{BB962C8B-B14F-4D97-AF65-F5344CB8AC3E}">
        <p14:creationId xmlns:p14="http://schemas.microsoft.com/office/powerpoint/2010/main" val="2247080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title"/>
          </p:nvPr>
        </p:nvSpPr>
        <p:spPr/>
        <p:txBody>
          <a:bodyPr/>
          <a:lstStyle/>
          <a:p>
            <a:r>
              <a:rPr lang="en-US"/>
              <a:t>3.4. Sử dụng một số lớp có sẵn </a:t>
            </a:r>
            <a:br>
              <a:rPr lang="en-US"/>
            </a:br>
            <a:r>
              <a:rPr lang="en-US"/>
              <a:t>Định dạng kết quả xuất ra màn hình</a:t>
            </a:r>
            <a:endParaRPr lang="en-US" b="0" smtClean="0"/>
          </a:p>
        </p:txBody>
      </p:sp>
      <p:sp>
        <p:nvSpPr>
          <p:cNvPr id="36869" name="Rectangle 8"/>
          <p:cNvSpPr>
            <a:spLocks noGrp="1" noChangeArrowheads="1"/>
          </p:cNvSpPr>
          <p:nvPr>
            <p:ph type="body" idx="1"/>
          </p:nvPr>
        </p:nvSpPr>
        <p:spPr>
          <a:xfrm>
            <a:off x="863600" y="1600200"/>
            <a:ext cx="10566400" cy="5257800"/>
          </a:xfrm>
          <a:solidFill>
            <a:schemeClr val="bg1"/>
          </a:solidFill>
        </p:spPr>
        <p:txBody>
          <a:bodyPr/>
          <a:lstStyle/>
          <a:p>
            <a:pPr eaLnBrk="1" hangingPunct="1">
              <a:spcBef>
                <a:spcPct val="0"/>
              </a:spcBef>
              <a:buFontTx/>
              <a:buNone/>
            </a:pPr>
            <a:r>
              <a:rPr lang="en-US" sz="1400" smtClean="0">
                <a:solidFill>
                  <a:srgbClr val="0000FF"/>
                </a:solidFill>
              </a:rPr>
              <a:t>import</a:t>
            </a:r>
            <a:r>
              <a:rPr lang="en-US" sz="1400" smtClean="0"/>
              <a:t> java.text.NumberFormat;</a:t>
            </a:r>
          </a:p>
          <a:p>
            <a:pPr eaLnBrk="1" hangingPunct="1">
              <a:spcBef>
                <a:spcPct val="0"/>
              </a:spcBef>
              <a:buFontTx/>
              <a:buNone/>
            </a:pPr>
            <a:r>
              <a:rPr lang="en-US" sz="1400" smtClean="0">
                <a:solidFill>
                  <a:srgbClr val="0000FF"/>
                </a:solidFill>
              </a:rPr>
              <a:t>import</a:t>
            </a:r>
            <a:r>
              <a:rPr lang="en-US" sz="1400" smtClean="0"/>
              <a:t> java.util.*;</a:t>
            </a:r>
          </a:p>
          <a:p>
            <a:pPr eaLnBrk="1" hangingPunct="1">
              <a:spcBef>
                <a:spcPct val="0"/>
              </a:spcBef>
              <a:buFontTx/>
              <a:buNone/>
            </a:pPr>
            <a:r>
              <a:rPr lang="en-US" sz="1400" smtClean="0">
                <a:solidFill>
                  <a:srgbClr val="0000FF"/>
                </a:solidFill>
              </a:rPr>
              <a:t>public</a:t>
            </a:r>
            <a:r>
              <a:rPr lang="en-US" sz="1400" smtClean="0"/>
              <a:t> </a:t>
            </a:r>
            <a:r>
              <a:rPr lang="en-US" sz="1400" smtClean="0">
                <a:solidFill>
                  <a:srgbClr val="0000FF"/>
                </a:solidFill>
              </a:rPr>
              <a:t>class</a:t>
            </a:r>
            <a:r>
              <a:rPr lang="en-US" sz="1400" smtClean="0"/>
              <a:t> Price {</a:t>
            </a:r>
          </a:p>
          <a:p>
            <a:pPr eaLnBrk="1" hangingPunct="1">
              <a:spcBef>
                <a:spcPct val="0"/>
              </a:spcBef>
              <a:buFontTx/>
              <a:buNone/>
            </a:pPr>
            <a:r>
              <a:rPr lang="en-US" sz="1400" smtClean="0"/>
              <a:t>	</a:t>
            </a:r>
            <a:r>
              <a:rPr lang="en-US" sz="1400" smtClean="0">
                <a:solidFill>
                  <a:srgbClr val="0000FF"/>
                </a:solidFill>
              </a:rPr>
              <a:t>public</a:t>
            </a:r>
            <a:r>
              <a:rPr lang="en-US" sz="1400" smtClean="0"/>
              <a:t> </a:t>
            </a:r>
            <a:r>
              <a:rPr lang="en-US" sz="1400" smtClean="0">
                <a:solidFill>
                  <a:srgbClr val="0000FF"/>
                </a:solidFill>
              </a:rPr>
              <a:t>static</a:t>
            </a:r>
            <a:r>
              <a:rPr lang="en-US" sz="1400" smtClean="0"/>
              <a:t> </a:t>
            </a:r>
            <a:r>
              <a:rPr lang="en-US" sz="1400" smtClean="0">
                <a:solidFill>
                  <a:srgbClr val="0000FF"/>
                </a:solidFill>
              </a:rPr>
              <a:t>void</a:t>
            </a:r>
            <a:r>
              <a:rPr lang="en-US" sz="1400" smtClean="0"/>
              <a:t> main (</a:t>
            </a:r>
            <a:r>
              <a:rPr lang="en-US" sz="1400" smtClean="0">
                <a:solidFill>
                  <a:srgbClr val="0000FF"/>
                </a:solidFill>
              </a:rPr>
              <a:t>String[]</a:t>
            </a:r>
            <a:r>
              <a:rPr lang="en-US" sz="1400" smtClean="0"/>
              <a:t> args)  {</a:t>
            </a:r>
          </a:p>
          <a:p>
            <a:pPr eaLnBrk="1" hangingPunct="1">
              <a:spcBef>
                <a:spcPct val="0"/>
              </a:spcBef>
              <a:buFontTx/>
              <a:buNone/>
            </a:pPr>
            <a:r>
              <a:rPr lang="en-US" sz="1400" smtClean="0"/>
              <a:t>	       </a:t>
            </a:r>
            <a:r>
              <a:rPr lang="en-US" sz="1400" smtClean="0">
                <a:solidFill>
                  <a:srgbClr val="0000FF"/>
                </a:solidFill>
              </a:rPr>
              <a:t>final</a:t>
            </a:r>
            <a:r>
              <a:rPr lang="en-US" sz="1400" smtClean="0"/>
              <a:t> </a:t>
            </a:r>
            <a:r>
              <a:rPr lang="en-US" sz="1400" smtClean="0">
                <a:solidFill>
                  <a:srgbClr val="0000FF"/>
                </a:solidFill>
              </a:rPr>
              <a:t>double</a:t>
            </a:r>
            <a:r>
              <a:rPr lang="en-US" sz="1400" smtClean="0"/>
              <a:t> TAX_RATE = 0.06; 	</a:t>
            </a:r>
            <a:r>
              <a:rPr lang="en-US" sz="1400" smtClean="0">
                <a:solidFill>
                  <a:srgbClr val="008000"/>
                </a:solidFill>
              </a:rPr>
              <a:t>// 6% sales tax</a:t>
            </a:r>
          </a:p>
          <a:p>
            <a:pPr eaLnBrk="1" hangingPunct="1">
              <a:spcBef>
                <a:spcPct val="0"/>
              </a:spcBef>
              <a:buFontTx/>
              <a:buNone/>
            </a:pPr>
            <a:r>
              <a:rPr lang="en-US" sz="1400" smtClean="0"/>
              <a:t>	       </a:t>
            </a:r>
            <a:r>
              <a:rPr lang="en-US" sz="1400" smtClean="0">
                <a:solidFill>
                  <a:srgbClr val="0000FF"/>
                </a:solidFill>
              </a:rPr>
              <a:t>int</a:t>
            </a:r>
            <a:r>
              <a:rPr lang="en-US" sz="1400" smtClean="0"/>
              <a:t> quantity;</a:t>
            </a:r>
          </a:p>
          <a:p>
            <a:pPr eaLnBrk="1" hangingPunct="1">
              <a:spcBef>
                <a:spcPct val="0"/>
              </a:spcBef>
              <a:buFontTx/>
              <a:buNone/>
            </a:pPr>
            <a:r>
              <a:rPr lang="en-US" sz="1400" smtClean="0"/>
              <a:t>	       </a:t>
            </a:r>
            <a:r>
              <a:rPr lang="en-US" sz="1400" smtClean="0">
                <a:solidFill>
                  <a:srgbClr val="0000FF"/>
                </a:solidFill>
              </a:rPr>
              <a:t>double</a:t>
            </a:r>
            <a:r>
              <a:rPr lang="en-US" sz="1400" smtClean="0"/>
              <a:t> subtotal, tax, totalCost, unitPrice;</a:t>
            </a:r>
          </a:p>
          <a:p>
            <a:pPr eaLnBrk="1" hangingPunct="1">
              <a:spcBef>
                <a:spcPct val="0"/>
              </a:spcBef>
              <a:buFontTx/>
              <a:buNone/>
            </a:pPr>
            <a:r>
              <a:rPr lang="en-US" sz="1400" smtClean="0"/>
              <a:t>	       </a:t>
            </a:r>
            <a:r>
              <a:rPr lang="en-US" sz="1400" smtClean="0">
                <a:solidFill>
                  <a:srgbClr val="0000FF"/>
                </a:solidFill>
              </a:rPr>
              <a:t>Scanner</a:t>
            </a:r>
            <a:r>
              <a:rPr lang="en-US" sz="1400" smtClean="0"/>
              <a:t> scan = </a:t>
            </a:r>
            <a:r>
              <a:rPr lang="en-US" sz="1400" smtClean="0">
                <a:solidFill>
                  <a:srgbClr val="0000FF"/>
                </a:solidFill>
              </a:rPr>
              <a:t>new</a:t>
            </a:r>
            <a:r>
              <a:rPr lang="en-US" sz="1400" smtClean="0"/>
              <a:t> </a:t>
            </a:r>
            <a:r>
              <a:rPr lang="en-US" sz="1400" smtClean="0">
                <a:solidFill>
                  <a:srgbClr val="0000FF"/>
                </a:solidFill>
              </a:rPr>
              <a:t>Scanner</a:t>
            </a:r>
            <a:r>
              <a:rPr lang="en-US" sz="1400" smtClean="0"/>
              <a:t>(System.in);		</a:t>
            </a:r>
          </a:p>
          <a:p>
            <a:pPr eaLnBrk="1" hangingPunct="1">
              <a:spcBef>
                <a:spcPct val="0"/>
              </a:spcBef>
              <a:buFontTx/>
              <a:buNone/>
            </a:pPr>
            <a:r>
              <a:rPr lang="en-US" sz="1400" smtClean="0"/>
              <a:t>	       System.out.print ("So luong: ");</a:t>
            </a:r>
          </a:p>
          <a:p>
            <a:pPr eaLnBrk="1" hangingPunct="1">
              <a:spcBef>
                <a:spcPct val="0"/>
              </a:spcBef>
              <a:buFontTx/>
              <a:buNone/>
            </a:pPr>
            <a:r>
              <a:rPr lang="en-US" sz="1400" smtClean="0"/>
              <a:t>	       quantity = scan.nextInt();</a:t>
            </a:r>
          </a:p>
          <a:p>
            <a:pPr eaLnBrk="1" hangingPunct="1">
              <a:spcBef>
                <a:spcPct val="0"/>
              </a:spcBef>
              <a:buFontTx/>
              <a:buNone/>
            </a:pPr>
            <a:r>
              <a:rPr lang="en-US" sz="1400" smtClean="0"/>
              <a:t>	       System.out.print ("Don gia: ");</a:t>
            </a:r>
          </a:p>
          <a:p>
            <a:pPr eaLnBrk="1" hangingPunct="1">
              <a:spcBef>
                <a:spcPct val="0"/>
              </a:spcBef>
              <a:buFontTx/>
              <a:buNone/>
            </a:pPr>
            <a:r>
              <a:rPr lang="en-US" sz="1400" smtClean="0"/>
              <a:t>	       unitPrice = scan.nextDouble();</a:t>
            </a:r>
          </a:p>
          <a:p>
            <a:pPr eaLnBrk="1" hangingPunct="1">
              <a:spcBef>
                <a:spcPct val="0"/>
              </a:spcBef>
              <a:buFontTx/>
              <a:buNone/>
            </a:pPr>
            <a:endParaRPr lang="en-US" sz="1400" smtClean="0"/>
          </a:p>
          <a:p>
            <a:pPr eaLnBrk="1" hangingPunct="1">
              <a:spcBef>
                <a:spcPct val="0"/>
              </a:spcBef>
              <a:buFontTx/>
              <a:buNone/>
            </a:pPr>
            <a:r>
              <a:rPr lang="en-US" sz="1400" smtClean="0"/>
              <a:t>	       subtotal = quantity * unitPrice;</a:t>
            </a:r>
          </a:p>
          <a:p>
            <a:pPr eaLnBrk="1" hangingPunct="1">
              <a:spcBef>
                <a:spcPct val="0"/>
              </a:spcBef>
              <a:buFontTx/>
              <a:buNone/>
            </a:pPr>
            <a:r>
              <a:rPr lang="en-US" sz="1400" smtClean="0"/>
              <a:t>	       tax = subtotal * TAX_RATE;</a:t>
            </a:r>
          </a:p>
          <a:p>
            <a:pPr eaLnBrk="1" hangingPunct="1">
              <a:spcBef>
                <a:spcPct val="0"/>
              </a:spcBef>
              <a:buFontTx/>
              <a:buNone/>
            </a:pPr>
            <a:r>
              <a:rPr lang="en-US" sz="1400" smtClean="0"/>
              <a:t>	       totalCost = subtotal + tax;		</a:t>
            </a:r>
          </a:p>
          <a:p>
            <a:pPr eaLnBrk="1" hangingPunct="1">
              <a:spcBef>
                <a:spcPct val="0"/>
              </a:spcBef>
              <a:buFontTx/>
              <a:buNone/>
            </a:pPr>
            <a:r>
              <a:rPr lang="en-US" sz="1400" smtClean="0"/>
              <a:t>	       </a:t>
            </a:r>
            <a:r>
              <a:rPr lang="en-US" sz="1400" smtClean="0">
                <a:solidFill>
                  <a:srgbClr val="008000"/>
                </a:solidFill>
              </a:rPr>
              <a:t>// Print output with appropriate formatting</a:t>
            </a:r>
          </a:p>
          <a:p>
            <a:pPr eaLnBrk="1" hangingPunct="1">
              <a:spcBef>
                <a:spcPct val="0"/>
              </a:spcBef>
              <a:buFontTx/>
              <a:buNone/>
            </a:pPr>
            <a:r>
              <a:rPr lang="en-US" sz="1400" smtClean="0"/>
              <a:t>	      </a:t>
            </a:r>
            <a:r>
              <a:rPr lang="en-US" sz="1400" b="1" smtClean="0">
                <a:solidFill>
                  <a:srgbClr val="FF0000"/>
                </a:solidFill>
              </a:rPr>
              <a:t>NumberFormat money = NumberFormat.getCurrencyInstance();</a:t>
            </a:r>
          </a:p>
          <a:p>
            <a:pPr eaLnBrk="1" hangingPunct="1">
              <a:spcBef>
                <a:spcPct val="0"/>
              </a:spcBef>
              <a:buFontTx/>
              <a:buNone/>
            </a:pPr>
            <a:r>
              <a:rPr lang="en-US" sz="1400" b="1" smtClean="0">
                <a:solidFill>
                  <a:srgbClr val="FF0000"/>
                </a:solidFill>
              </a:rPr>
              <a:t>	      NumberFormat percent = NumberFormat.getPercentInstance();</a:t>
            </a:r>
          </a:p>
          <a:p>
            <a:pPr eaLnBrk="1" hangingPunct="1">
              <a:spcBef>
                <a:spcPct val="0"/>
              </a:spcBef>
              <a:buFontTx/>
              <a:buNone/>
            </a:pPr>
            <a:r>
              <a:rPr lang="en-US" sz="1400" smtClean="0"/>
              <a:t>	      System.out.println ("Thanh tien: " + </a:t>
            </a:r>
            <a:r>
              <a:rPr lang="en-US" sz="1400" smtClean="0">
                <a:solidFill>
                  <a:srgbClr val="FF0000"/>
                </a:solidFill>
              </a:rPr>
              <a:t>money.</a:t>
            </a:r>
            <a:r>
              <a:rPr lang="en-US" sz="1400" b="1" smtClean="0">
                <a:solidFill>
                  <a:srgbClr val="FF0000"/>
                </a:solidFill>
              </a:rPr>
              <a:t>format</a:t>
            </a:r>
            <a:r>
              <a:rPr lang="en-US" sz="1400" smtClean="0"/>
              <a:t>(subtotal));</a:t>
            </a:r>
          </a:p>
          <a:p>
            <a:pPr eaLnBrk="1" hangingPunct="1">
              <a:spcBef>
                <a:spcPct val="0"/>
              </a:spcBef>
              <a:buFontTx/>
              <a:buNone/>
            </a:pPr>
            <a:r>
              <a:rPr lang="en-US" sz="1400" smtClean="0"/>
              <a:t>	      System.out.println ("Thue: " + </a:t>
            </a:r>
            <a:r>
              <a:rPr lang="en-US" sz="1400" smtClean="0">
                <a:solidFill>
                  <a:srgbClr val="FF0000"/>
                </a:solidFill>
              </a:rPr>
              <a:t>money.</a:t>
            </a:r>
            <a:r>
              <a:rPr lang="en-US" sz="1400" b="1" smtClean="0">
                <a:solidFill>
                  <a:srgbClr val="FF0000"/>
                </a:solidFill>
              </a:rPr>
              <a:t>format</a:t>
            </a:r>
            <a:r>
              <a:rPr lang="en-US" sz="1400" smtClean="0"/>
              <a:t>(tax) + " at " + </a:t>
            </a:r>
            <a:r>
              <a:rPr lang="en-US" sz="1400" smtClean="0">
                <a:solidFill>
                  <a:srgbClr val="FF0000"/>
                </a:solidFill>
              </a:rPr>
              <a:t>percent.</a:t>
            </a:r>
            <a:r>
              <a:rPr lang="en-US" sz="1400" b="1" smtClean="0">
                <a:solidFill>
                  <a:srgbClr val="FF0000"/>
                </a:solidFill>
              </a:rPr>
              <a:t>format</a:t>
            </a:r>
            <a:r>
              <a:rPr lang="en-US" sz="1400" smtClean="0"/>
              <a:t>(TAX_RATE));</a:t>
            </a:r>
          </a:p>
          <a:p>
            <a:pPr eaLnBrk="1" hangingPunct="1">
              <a:spcBef>
                <a:spcPct val="0"/>
              </a:spcBef>
              <a:buFontTx/>
              <a:buNone/>
            </a:pPr>
            <a:r>
              <a:rPr lang="en-US" sz="1400" smtClean="0"/>
              <a:t>	      System.out.println ("Tong tien: " + </a:t>
            </a:r>
            <a:r>
              <a:rPr lang="en-US" sz="1400" smtClean="0">
                <a:solidFill>
                  <a:srgbClr val="FF0000"/>
                </a:solidFill>
              </a:rPr>
              <a:t>money.</a:t>
            </a:r>
            <a:r>
              <a:rPr lang="en-US" sz="1400" b="1" smtClean="0">
                <a:solidFill>
                  <a:srgbClr val="FF0000"/>
                </a:solidFill>
              </a:rPr>
              <a:t>format</a:t>
            </a:r>
            <a:r>
              <a:rPr lang="en-US" sz="1400" smtClean="0"/>
              <a:t>(totalCost));</a:t>
            </a:r>
          </a:p>
          <a:p>
            <a:pPr eaLnBrk="1" hangingPunct="1">
              <a:spcBef>
                <a:spcPct val="0"/>
              </a:spcBef>
              <a:buFontTx/>
              <a:buNone/>
            </a:pPr>
            <a:r>
              <a:rPr lang="en-US" sz="1400" smtClean="0"/>
              <a:t>	}</a:t>
            </a:r>
          </a:p>
          <a:p>
            <a:pPr eaLnBrk="1" hangingPunct="1">
              <a:spcBef>
                <a:spcPct val="0"/>
              </a:spcBef>
              <a:buFontTx/>
              <a:buNone/>
            </a:pPr>
            <a:r>
              <a:rPr lang="en-US" sz="1400" smtClean="0"/>
              <a:t>}</a:t>
            </a:r>
          </a:p>
        </p:txBody>
      </p:sp>
      <p:sp>
        <p:nvSpPr>
          <p:cNvPr id="104457" name="Rectangle 9"/>
          <p:cNvSpPr>
            <a:spLocks noChangeArrowheads="1"/>
          </p:cNvSpPr>
          <p:nvPr/>
        </p:nvSpPr>
        <p:spPr bwMode="auto">
          <a:xfrm>
            <a:off x="7213600" y="2590800"/>
            <a:ext cx="3962400" cy="1676400"/>
          </a:xfrm>
          <a:prstGeom prst="rect">
            <a:avLst/>
          </a:prstGeom>
          <a:solidFill>
            <a:schemeClr val="accent1"/>
          </a:solidFill>
          <a:ln w="9525">
            <a:solidFill>
              <a:schemeClr val="tx1"/>
            </a:solidFill>
            <a:miter lim="800000"/>
            <a:headEnd/>
            <a:tailEnd/>
          </a:ln>
        </p:spPr>
        <p:txBody>
          <a:bodyPr wrap="none" lIns="182880" anchor="ctr"/>
          <a:lstStyle/>
          <a:p>
            <a:pPr eaLnBrk="0" hangingPunct="0">
              <a:spcBef>
                <a:spcPct val="35000"/>
              </a:spcBef>
            </a:pPr>
            <a:r>
              <a:rPr lang="en-US" sz="1600" b="1">
                <a:latin typeface="Arial" pitchFamily="34" charset="0"/>
              </a:rPr>
              <a:t>So luong: 5</a:t>
            </a:r>
          </a:p>
          <a:p>
            <a:pPr eaLnBrk="0" hangingPunct="0">
              <a:spcBef>
                <a:spcPct val="35000"/>
              </a:spcBef>
            </a:pPr>
            <a:r>
              <a:rPr lang="en-US" sz="1600" b="1">
                <a:latin typeface="Arial" pitchFamily="34" charset="0"/>
              </a:rPr>
              <a:t>Don gia: 3.87</a:t>
            </a:r>
          </a:p>
          <a:p>
            <a:pPr eaLnBrk="0" hangingPunct="0">
              <a:spcBef>
                <a:spcPct val="35000"/>
              </a:spcBef>
            </a:pPr>
            <a:r>
              <a:rPr lang="en-US" sz="1600" b="1">
                <a:latin typeface="Arial" pitchFamily="34" charset="0"/>
              </a:rPr>
              <a:t>Thanh tien: $19.35</a:t>
            </a:r>
          </a:p>
          <a:p>
            <a:pPr eaLnBrk="0" hangingPunct="0">
              <a:spcBef>
                <a:spcPct val="35000"/>
              </a:spcBef>
            </a:pPr>
            <a:r>
              <a:rPr lang="en-US" sz="1600" b="1">
                <a:latin typeface="Arial" pitchFamily="34" charset="0"/>
              </a:rPr>
              <a:t>Thue: $1.16 at 6%</a:t>
            </a:r>
          </a:p>
          <a:p>
            <a:pPr eaLnBrk="0" hangingPunct="0">
              <a:spcBef>
                <a:spcPct val="35000"/>
              </a:spcBef>
            </a:pPr>
            <a:r>
              <a:rPr lang="en-US" sz="1600" b="1">
                <a:latin typeface="Arial" pitchFamily="34" charset="0"/>
              </a:rPr>
              <a:t>Tong tien: $20.51</a:t>
            </a:r>
          </a:p>
        </p:txBody>
      </p:sp>
    </p:spTree>
    <p:extLst>
      <p:ext uri="{BB962C8B-B14F-4D97-AF65-F5344CB8AC3E}">
        <p14:creationId xmlns:p14="http://schemas.microsoft.com/office/powerpoint/2010/main" val="524023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7">
                                            <p:txEl>
                                              <p:pRg st="2" end="2"/>
                                            </p:txEl>
                                          </p:spTgt>
                                        </p:tgtEl>
                                        <p:attrNameLst>
                                          <p:attrName>style.visibility</p:attrName>
                                        </p:attrNameLst>
                                      </p:cBhvr>
                                      <p:to>
                                        <p:strVal val="visible"/>
                                      </p:to>
                                    </p:set>
                                    <p:animEffect transition="in" filter="blinds(horizontal)">
                                      <p:cBhvr>
                                        <p:cTn id="7" dur="500"/>
                                        <p:tgtEl>
                                          <p:spTgt spid="10445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869">
                                            <p:txEl>
                                              <p:pRg st="17" end="17"/>
                                            </p:txEl>
                                          </p:spTgt>
                                        </p:tgtEl>
                                        <p:attrNameLst>
                                          <p:attrName>style.visibility</p:attrName>
                                        </p:attrNameLst>
                                      </p:cBhvr>
                                      <p:to>
                                        <p:strVal val="visible"/>
                                      </p:to>
                                    </p:set>
                                    <p:animEffect transition="in" filter="blinds(horizontal)">
                                      <p:cBhvr>
                                        <p:cTn id="12" dur="500"/>
                                        <p:tgtEl>
                                          <p:spTgt spid="36869">
                                            <p:txEl>
                                              <p:pRg st="17" end="1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6869">
                                            <p:txEl>
                                              <p:pRg st="19" end="19"/>
                                            </p:txEl>
                                          </p:spTgt>
                                        </p:tgtEl>
                                        <p:attrNameLst>
                                          <p:attrName>style.visibility</p:attrName>
                                        </p:attrNameLst>
                                      </p:cBhvr>
                                      <p:to>
                                        <p:strVal val="visible"/>
                                      </p:to>
                                    </p:set>
                                    <p:animEffect transition="in" filter="blinds(horizontal)">
                                      <p:cBhvr>
                                        <p:cTn id="15" dur="500"/>
                                        <p:tgtEl>
                                          <p:spTgt spid="36869">
                                            <p:txEl>
                                              <p:pRg st="19" end="1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04457">
                                            <p:txEl>
                                              <p:pRg st="3" end="3"/>
                                            </p:txEl>
                                          </p:spTgt>
                                        </p:tgtEl>
                                        <p:attrNameLst>
                                          <p:attrName>style.visibility</p:attrName>
                                        </p:attrNameLst>
                                      </p:cBhvr>
                                      <p:to>
                                        <p:strVal val="visible"/>
                                      </p:to>
                                    </p:set>
                                    <p:animEffect transition="in" filter="blinds(horizontal)">
                                      <p:cBhvr>
                                        <p:cTn id="20" dur="500"/>
                                        <p:tgtEl>
                                          <p:spTgt spid="10445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6869">
                                            <p:txEl>
                                              <p:pRg st="18" end="18"/>
                                            </p:txEl>
                                          </p:spTgt>
                                        </p:tgtEl>
                                        <p:attrNameLst>
                                          <p:attrName>style.visibility</p:attrName>
                                        </p:attrNameLst>
                                      </p:cBhvr>
                                      <p:to>
                                        <p:strVal val="visible"/>
                                      </p:to>
                                    </p:set>
                                    <p:animEffect transition="in" filter="blinds(horizontal)">
                                      <p:cBhvr>
                                        <p:cTn id="25" dur="500"/>
                                        <p:tgtEl>
                                          <p:spTgt spid="36869">
                                            <p:txEl>
                                              <p:pRg st="18" end="18"/>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6869">
                                            <p:txEl>
                                              <p:pRg st="20" end="20"/>
                                            </p:txEl>
                                          </p:spTgt>
                                        </p:tgtEl>
                                        <p:attrNameLst>
                                          <p:attrName>style.visibility</p:attrName>
                                        </p:attrNameLst>
                                      </p:cBhvr>
                                      <p:to>
                                        <p:strVal val="visible"/>
                                      </p:to>
                                    </p:set>
                                    <p:animEffect transition="in" filter="blinds(horizontal)">
                                      <p:cBhvr>
                                        <p:cTn id="30" dur="500"/>
                                        <p:tgtEl>
                                          <p:spTgt spid="36869">
                                            <p:txEl>
                                              <p:pRg st="20" end="2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04457">
                                            <p:txEl>
                                              <p:pRg st="4" end="4"/>
                                            </p:txEl>
                                          </p:spTgt>
                                        </p:tgtEl>
                                        <p:attrNameLst>
                                          <p:attrName>style.visibility</p:attrName>
                                        </p:attrNameLst>
                                      </p:cBhvr>
                                      <p:to>
                                        <p:strVal val="visible"/>
                                      </p:to>
                                    </p:set>
                                    <p:animEffect transition="in" filter="blinds(horizontal)">
                                      <p:cBhvr>
                                        <p:cTn id="35" dur="500"/>
                                        <p:tgtEl>
                                          <p:spTgt spid="104457">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6869">
                                            <p:txEl>
                                              <p:pRg st="21" end="21"/>
                                            </p:txEl>
                                          </p:spTgt>
                                        </p:tgtEl>
                                        <p:attrNameLst>
                                          <p:attrName>style.visibility</p:attrName>
                                        </p:attrNameLst>
                                      </p:cBhvr>
                                      <p:to>
                                        <p:strVal val="visible"/>
                                      </p:to>
                                    </p:set>
                                    <p:animEffect transition="in" filter="blinds(horizontal)">
                                      <p:cBhvr>
                                        <p:cTn id="40" dur="500"/>
                                        <p:tgtEl>
                                          <p:spTgt spid="36869">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buNone/>
            </a:pPr>
            <a:r>
              <a:rPr lang="en-US"/>
              <a:t>3.1. Giới thiệu </a:t>
            </a:r>
            <a:r>
              <a:rPr lang="en-US" smtClean="0"/>
              <a:t>Java</a:t>
            </a:r>
            <a:endParaRPr lang="en-US" dirty="0"/>
          </a:p>
          <a:p>
            <a:pPr marL="0" indent="0">
              <a:buNone/>
            </a:pPr>
            <a:r>
              <a:rPr lang="en-US" smtClean="0"/>
              <a:t>3.2. Cấu trúc chương trình Java</a:t>
            </a:r>
          </a:p>
          <a:p>
            <a:pPr marL="0" indent="0">
              <a:buNone/>
            </a:pPr>
            <a:r>
              <a:rPr lang="en-US" smtClean="0"/>
              <a:t>3.3. </a:t>
            </a:r>
            <a:r>
              <a:rPr lang="en-US" dirty="0" err="1" smtClean="0"/>
              <a:t>Tổng</a:t>
            </a:r>
            <a:r>
              <a:rPr lang="en-US" dirty="0" smtClean="0"/>
              <a:t> </a:t>
            </a:r>
            <a:r>
              <a:rPr lang="en-US" dirty="0" err="1" smtClean="0"/>
              <a:t>quan</a:t>
            </a:r>
            <a:r>
              <a:rPr lang="en-US" dirty="0" smtClean="0"/>
              <a:t> </a:t>
            </a:r>
            <a:r>
              <a:rPr lang="en-US" dirty="0" err="1" smtClean="0"/>
              <a:t>lập</a:t>
            </a:r>
            <a:r>
              <a:rPr lang="en-US" dirty="0" smtClean="0"/>
              <a:t> </a:t>
            </a:r>
            <a:r>
              <a:rPr lang="en-US" dirty="0" err="1" smtClean="0"/>
              <a:t>trình</a:t>
            </a:r>
            <a:r>
              <a:rPr lang="en-US" dirty="0" smtClean="0"/>
              <a:t> Java </a:t>
            </a:r>
            <a:endParaRPr lang="en-US" dirty="0"/>
          </a:p>
          <a:p>
            <a:pPr marL="457200" lvl="1" indent="0">
              <a:buNone/>
            </a:pPr>
            <a:r>
              <a:rPr lang="en-US" dirty="0"/>
              <a:t>3.3.1.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bản</a:t>
            </a:r>
            <a:r>
              <a:rPr lang="en-US" dirty="0"/>
              <a:t> </a:t>
            </a:r>
          </a:p>
          <a:p>
            <a:pPr marL="457200" lvl="1" indent="0">
              <a:buNone/>
            </a:pPr>
            <a:r>
              <a:rPr lang="en-US" dirty="0"/>
              <a:t>3.3.2. </a:t>
            </a:r>
            <a:r>
              <a:rPr lang="en-US" dirty="0" err="1"/>
              <a:t>Hằng</a:t>
            </a:r>
            <a:r>
              <a:rPr lang="en-US" dirty="0"/>
              <a:t>, </a:t>
            </a:r>
            <a:r>
              <a:rPr lang="en-US" dirty="0" err="1"/>
              <a:t>biến</a:t>
            </a:r>
            <a:endParaRPr lang="en-US" dirty="0"/>
          </a:p>
          <a:p>
            <a:pPr marL="457200" lvl="1" indent="0">
              <a:buNone/>
            </a:pPr>
            <a:r>
              <a:rPr lang="en-US" dirty="0"/>
              <a:t>3.3.3. </a:t>
            </a:r>
            <a:r>
              <a:rPr lang="en-US" dirty="0" err="1"/>
              <a:t>Toán</a:t>
            </a:r>
            <a:r>
              <a:rPr lang="en-US" dirty="0"/>
              <a:t> </a:t>
            </a:r>
            <a:r>
              <a:rPr lang="en-US" dirty="0" err="1"/>
              <a:t>tử</a:t>
            </a:r>
            <a:r>
              <a:rPr lang="en-US" dirty="0"/>
              <a:t>, </a:t>
            </a:r>
            <a:r>
              <a:rPr lang="en-US" dirty="0" err="1" smtClean="0"/>
              <a:t>biểu</a:t>
            </a:r>
            <a:r>
              <a:rPr lang="en-US" dirty="0" smtClean="0"/>
              <a:t> </a:t>
            </a:r>
            <a:r>
              <a:rPr lang="en-US" dirty="0" err="1"/>
              <a:t>thức</a:t>
            </a:r>
            <a:endParaRPr lang="en-US" dirty="0"/>
          </a:p>
          <a:p>
            <a:pPr marL="457200" lvl="1" indent="0">
              <a:buNone/>
            </a:pPr>
            <a:r>
              <a:rPr lang="en-US" dirty="0"/>
              <a:t>3.3.4. </a:t>
            </a:r>
            <a:r>
              <a:rPr lang="en-US" dirty="0" err="1"/>
              <a:t>Các</a:t>
            </a:r>
            <a:r>
              <a:rPr lang="en-US" dirty="0"/>
              <a:t> </a:t>
            </a:r>
            <a:r>
              <a:rPr lang="en-US" dirty="0" err="1"/>
              <a:t>cấu</a:t>
            </a:r>
            <a:r>
              <a:rPr lang="en-US" dirty="0"/>
              <a:t> </a:t>
            </a:r>
            <a:r>
              <a:rPr lang="en-US" dirty="0" err="1"/>
              <a:t>trúc</a:t>
            </a:r>
            <a:r>
              <a:rPr lang="en-US" dirty="0"/>
              <a:t> </a:t>
            </a:r>
            <a:r>
              <a:rPr lang="en-US" dirty="0" err="1"/>
              <a:t>lệnh</a:t>
            </a:r>
            <a:r>
              <a:rPr lang="en-US" dirty="0"/>
              <a:t> </a:t>
            </a:r>
            <a:r>
              <a:rPr lang="en-US" dirty="0" err="1"/>
              <a:t>trên</a:t>
            </a:r>
            <a:r>
              <a:rPr lang="en-US" dirty="0"/>
              <a:t> Java (</a:t>
            </a:r>
            <a:r>
              <a:rPr lang="en-US" dirty="0" err="1"/>
              <a:t>cấu</a:t>
            </a:r>
            <a:r>
              <a:rPr lang="en-US" dirty="0"/>
              <a:t> </a:t>
            </a:r>
            <a:r>
              <a:rPr lang="en-US" dirty="0" err="1"/>
              <a:t>trúc</a:t>
            </a:r>
            <a:r>
              <a:rPr lang="en-US" dirty="0"/>
              <a:t> </a:t>
            </a:r>
            <a:r>
              <a:rPr lang="en-US" dirty="0" err="1"/>
              <a:t>điều</a:t>
            </a:r>
            <a:r>
              <a:rPr lang="en-US" dirty="0"/>
              <a:t> </a:t>
            </a:r>
            <a:r>
              <a:rPr lang="en-US" dirty="0" err="1"/>
              <a:t>khiển</a:t>
            </a:r>
            <a:r>
              <a:rPr lang="en-US" dirty="0"/>
              <a:t>, </a:t>
            </a:r>
            <a:r>
              <a:rPr lang="en-US" err="1"/>
              <a:t>lặp</a:t>
            </a:r>
            <a:r>
              <a:rPr lang="en-US" smtClean="0"/>
              <a:t>)</a:t>
            </a:r>
          </a:p>
          <a:p>
            <a:pPr marL="0" lvl="1" indent="0">
              <a:buNone/>
            </a:pPr>
            <a:r>
              <a:rPr lang="en-US" smtClean="0"/>
              <a:t>3.4.  Sử dụng một số lớp có sẵn</a:t>
            </a:r>
            <a:endParaRPr lang="en-US" dirty="0"/>
          </a:p>
          <a:p>
            <a:pPr marL="0" indent="0">
              <a:buNone/>
            </a:pPr>
            <a:endParaRPr lang="en-US" dirty="0"/>
          </a:p>
        </p:txBody>
      </p:sp>
    </p:spTree>
    <p:extLst>
      <p:ext uri="{BB962C8B-B14F-4D97-AF65-F5344CB8AC3E}">
        <p14:creationId xmlns:p14="http://schemas.microsoft.com/office/powerpoint/2010/main" val="3897682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3.4. Sử dụng một số lớp có sẵn </a:t>
            </a:r>
            <a:br>
              <a:rPr lang="en-US" smtClean="0"/>
            </a:br>
            <a:r>
              <a:rPr lang="en-US" smtClean="0"/>
              <a:t>Định dạng kết quả xuất ra màn hình</a:t>
            </a:r>
          </a:p>
        </p:txBody>
      </p:sp>
      <p:sp>
        <p:nvSpPr>
          <p:cNvPr id="13" name="Rectangle 3"/>
          <p:cNvSpPr txBox="1">
            <a:spLocks noChangeArrowheads="1"/>
          </p:cNvSpPr>
          <p:nvPr/>
        </p:nvSpPr>
        <p:spPr>
          <a:xfrm>
            <a:off x="762000" y="1798544"/>
            <a:ext cx="10972800" cy="4625788"/>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Courier New" pitchFamily="49" charset="0"/>
              <a:buChar char="o"/>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90000"/>
              </a:lnSpc>
              <a:buFontTx/>
              <a:buNone/>
            </a:pPr>
            <a:r>
              <a:rPr lang="en-US" sz="1600" smtClean="0">
                <a:solidFill>
                  <a:srgbClr val="0000FF"/>
                </a:solidFill>
              </a:rPr>
              <a:t>import</a:t>
            </a:r>
            <a:r>
              <a:rPr lang="en-US" sz="1600" smtClean="0"/>
              <a:t> java.text.DecimalFormat;</a:t>
            </a:r>
          </a:p>
          <a:p>
            <a:pPr>
              <a:lnSpc>
                <a:spcPct val="90000"/>
              </a:lnSpc>
              <a:buFontTx/>
              <a:buNone/>
            </a:pPr>
            <a:r>
              <a:rPr lang="en-US" sz="1600" smtClean="0">
                <a:solidFill>
                  <a:srgbClr val="0000FF"/>
                </a:solidFill>
              </a:rPr>
              <a:t>import</a:t>
            </a:r>
            <a:r>
              <a:rPr lang="en-US" sz="1600" smtClean="0"/>
              <a:t> java.util.*;</a:t>
            </a:r>
          </a:p>
          <a:p>
            <a:pPr>
              <a:lnSpc>
                <a:spcPct val="90000"/>
              </a:lnSpc>
              <a:buFontTx/>
              <a:buNone/>
            </a:pPr>
            <a:r>
              <a:rPr lang="en-US" sz="1600" smtClean="0">
                <a:solidFill>
                  <a:srgbClr val="0000FF"/>
                </a:solidFill>
              </a:rPr>
              <a:t>public</a:t>
            </a:r>
            <a:r>
              <a:rPr lang="en-US" sz="1600" smtClean="0"/>
              <a:t> </a:t>
            </a:r>
            <a:r>
              <a:rPr lang="en-US" sz="1600" smtClean="0">
                <a:solidFill>
                  <a:srgbClr val="0000FF"/>
                </a:solidFill>
              </a:rPr>
              <a:t>class</a:t>
            </a:r>
            <a:r>
              <a:rPr lang="en-US" sz="1600" smtClean="0"/>
              <a:t> CircleStats {</a:t>
            </a:r>
          </a:p>
          <a:p>
            <a:pPr>
              <a:lnSpc>
                <a:spcPct val="90000"/>
              </a:lnSpc>
              <a:buFontTx/>
              <a:buNone/>
            </a:pPr>
            <a:r>
              <a:rPr lang="en-US" sz="1600" smtClean="0"/>
              <a:t>	</a:t>
            </a:r>
            <a:r>
              <a:rPr lang="en-US" sz="1600" smtClean="0">
                <a:solidFill>
                  <a:srgbClr val="0000FF"/>
                </a:solidFill>
              </a:rPr>
              <a:t>public</a:t>
            </a:r>
            <a:r>
              <a:rPr lang="en-US" sz="1600" smtClean="0"/>
              <a:t> </a:t>
            </a:r>
            <a:r>
              <a:rPr lang="en-US" sz="1600" smtClean="0">
                <a:solidFill>
                  <a:srgbClr val="0000FF"/>
                </a:solidFill>
              </a:rPr>
              <a:t>static</a:t>
            </a:r>
            <a:r>
              <a:rPr lang="en-US" sz="1600" smtClean="0"/>
              <a:t> </a:t>
            </a:r>
            <a:r>
              <a:rPr lang="en-US" sz="1600" smtClean="0">
                <a:solidFill>
                  <a:srgbClr val="0000FF"/>
                </a:solidFill>
              </a:rPr>
              <a:t>void</a:t>
            </a:r>
            <a:r>
              <a:rPr lang="en-US" sz="1600" smtClean="0"/>
              <a:t> main (</a:t>
            </a:r>
            <a:r>
              <a:rPr lang="en-US" sz="1600" smtClean="0">
                <a:solidFill>
                  <a:srgbClr val="0000FF"/>
                </a:solidFill>
              </a:rPr>
              <a:t>String[]</a:t>
            </a:r>
            <a:r>
              <a:rPr lang="en-US" sz="1600" smtClean="0"/>
              <a:t> args)  {</a:t>
            </a:r>
          </a:p>
          <a:p>
            <a:pPr>
              <a:lnSpc>
                <a:spcPct val="90000"/>
              </a:lnSpc>
              <a:buFontTx/>
              <a:buNone/>
            </a:pPr>
            <a:r>
              <a:rPr lang="en-US" sz="1600" smtClean="0"/>
              <a:t>		</a:t>
            </a:r>
            <a:r>
              <a:rPr lang="en-US" sz="1600" smtClean="0">
                <a:solidFill>
                  <a:srgbClr val="0000FF"/>
                </a:solidFill>
              </a:rPr>
              <a:t>int</a:t>
            </a:r>
            <a:r>
              <a:rPr lang="en-US" sz="1600" smtClean="0"/>
              <a:t> radius;</a:t>
            </a:r>
          </a:p>
          <a:p>
            <a:pPr>
              <a:lnSpc>
                <a:spcPct val="90000"/>
              </a:lnSpc>
              <a:buFontTx/>
              <a:buNone/>
            </a:pPr>
            <a:r>
              <a:rPr lang="en-US" sz="1600" smtClean="0"/>
              <a:t>		</a:t>
            </a:r>
            <a:r>
              <a:rPr lang="en-US" sz="1600" smtClean="0">
                <a:solidFill>
                  <a:srgbClr val="0000FF"/>
                </a:solidFill>
              </a:rPr>
              <a:t>double</a:t>
            </a:r>
            <a:r>
              <a:rPr lang="en-US" sz="1600" smtClean="0"/>
              <a:t> area, circumference;</a:t>
            </a:r>
          </a:p>
          <a:p>
            <a:pPr>
              <a:lnSpc>
                <a:spcPct val="90000"/>
              </a:lnSpc>
              <a:buFontTx/>
              <a:buNone/>
            </a:pPr>
            <a:r>
              <a:rPr lang="en-US" sz="1600" smtClean="0"/>
              <a:t>		</a:t>
            </a:r>
            <a:r>
              <a:rPr lang="en-US" sz="1600" smtClean="0">
                <a:solidFill>
                  <a:srgbClr val="0000FF"/>
                </a:solidFill>
              </a:rPr>
              <a:t>Scanner</a:t>
            </a:r>
            <a:r>
              <a:rPr lang="en-US" sz="1600" smtClean="0"/>
              <a:t> scan = </a:t>
            </a:r>
            <a:r>
              <a:rPr lang="en-US" sz="1600" smtClean="0">
                <a:solidFill>
                  <a:srgbClr val="0000FF"/>
                </a:solidFill>
              </a:rPr>
              <a:t>new</a:t>
            </a:r>
            <a:r>
              <a:rPr lang="en-US" sz="1600" smtClean="0"/>
              <a:t> </a:t>
            </a:r>
            <a:r>
              <a:rPr lang="en-US" sz="1600" smtClean="0">
                <a:solidFill>
                  <a:srgbClr val="0000FF"/>
                </a:solidFill>
              </a:rPr>
              <a:t>Scanner</a:t>
            </a:r>
            <a:r>
              <a:rPr lang="en-US" sz="1600" smtClean="0"/>
              <a:t>(System.in);</a:t>
            </a:r>
          </a:p>
          <a:p>
            <a:pPr>
              <a:lnSpc>
                <a:spcPct val="90000"/>
              </a:lnSpc>
              <a:buFontTx/>
              <a:buNone/>
            </a:pPr>
            <a:r>
              <a:rPr lang="en-US" sz="1600" smtClean="0"/>
              <a:t>		System.out.print ("Enter the circle's radius: ");</a:t>
            </a:r>
          </a:p>
          <a:p>
            <a:pPr>
              <a:lnSpc>
                <a:spcPct val="90000"/>
              </a:lnSpc>
              <a:buFontTx/>
              <a:buNone/>
            </a:pPr>
            <a:r>
              <a:rPr lang="en-US" sz="1600" smtClean="0"/>
              <a:t>		radius = scan.nextInt();</a:t>
            </a:r>
          </a:p>
          <a:p>
            <a:pPr>
              <a:lnSpc>
                <a:spcPct val="90000"/>
              </a:lnSpc>
              <a:buFontTx/>
              <a:buNone/>
            </a:pPr>
            <a:endParaRPr lang="en-US" sz="1600" smtClean="0"/>
          </a:p>
          <a:p>
            <a:pPr>
              <a:lnSpc>
                <a:spcPct val="90000"/>
              </a:lnSpc>
              <a:buFontTx/>
              <a:buNone/>
            </a:pPr>
            <a:r>
              <a:rPr lang="en-US" sz="1600" smtClean="0"/>
              <a:t>		area = </a:t>
            </a:r>
            <a:r>
              <a:rPr lang="en-US" sz="1600" smtClean="0">
                <a:solidFill>
                  <a:srgbClr val="0000FF"/>
                </a:solidFill>
              </a:rPr>
              <a:t>Math</a:t>
            </a:r>
            <a:r>
              <a:rPr lang="en-US" sz="1600" smtClean="0"/>
              <a:t>.PI * </a:t>
            </a:r>
            <a:r>
              <a:rPr lang="en-US" sz="1600" smtClean="0">
                <a:solidFill>
                  <a:srgbClr val="0000FF"/>
                </a:solidFill>
              </a:rPr>
              <a:t>Math</a:t>
            </a:r>
            <a:r>
              <a:rPr lang="en-US" sz="1600" smtClean="0"/>
              <a:t>.pow(radius, 2);</a:t>
            </a:r>
          </a:p>
          <a:p>
            <a:pPr>
              <a:lnSpc>
                <a:spcPct val="90000"/>
              </a:lnSpc>
              <a:buFontTx/>
              <a:buNone/>
            </a:pPr>
            <a:r>
              <a:rPr lang="en-US" sz="1600" smtClean="0"/>
              <a:t>		circumference = 2 * </a:t>
            </a:r>
            <a:r>
              <a:rPr lang="en-US" sz="1600" smtClean="0">
                <a:solidFill>
                  <a:srgbClr val="0000FF"/>
                </a:solidFill>
              </a:rPr>
              <a:t>Math</a:t>
            </a:r>
            <a:r>
              <a:rPr lang="en-US" sz="1600" smtClean="0"/>
              <a:t>.PI * radius;</a:t>
            </a:r>
          </a:p>
          <a:p>
            <a:pPr>
              <a:lnSpc>
                <a:spcPct val="90000"/>
              </a:lnSpc>
              <a:buFontTx/>
              <a:buNone/>
            </a:pPr>
            <a:r>
              <a:rPr lang="en-US" sz="1600" smtClean="0"/>
              <a:t>		</a:t>
            </a:r>
          </a:p>
          <a:p>
            <a:pPr>
              <a:lnSpc>
                <a:spcPct val="90000"/>
              </a:lnSpc>
              <a:buFontTx/>
              <a:buNone/>
            </a:pPr>
            <a:r>
              <a:rPr lang="en-US" sz="1600" smtClean="0"/>
              <a:t>		</a:t>
            </a:r>
            <a:r>
              <a:rPr lang="en-US" sz="1600" smtClean="0">
                <a:solidFill>
                  <a:srgbClr val="008000"/>
                </a:solidFill>
              </a:rPr>
              <a:t>// Round the output to three decimal places</a:t>
            </a:r>
          </a:p>
          <a:p>
            <a:pPr>
              <a:lnSpc>
                <a:spcPct val="90000"/>
              </a:lnSpc>
              <a:buFontTx/>
              <a:buNone/>
            </a:pPr>
            <a:r>
              <a:rPr lang="en-US" sz="1600" smtClean="0"/>
              <a:t>		</a:t>
            </a:r>
            <a:r>
              <a:rPr lang="en-US" sz="1600" b="1" smtClean="0">
                <a:solidFill>
                  <a:srgbClr val="FF0000"/>
                </a:solidFill>
              </a:rPr>
              <a:t>DecimalFormat fmt = new DecimalFormat ("0.###");</a:t>
            </a:r>
          </a:p>
          <a:p>
            <a:pPr>
              <a:lnSpc>
                <a:spcPct val="90000"/>
              </a:lnSpc>
              <a:buFontTx/>
              <a:buNone/>
            </a:pPr>
            <a:r>
              <a:rPr lang="en-US" sz="1600" smtClean="0"/>
              <a:t>		System.out.println ("The circle's area: "  +  </a:t>
            </a:r>
            <a:r>
              <a:rPr lang="en-US" sz="1600" smtClean="0">
                <a:solidFill>
                  <a:srgbClr val="FF0000"/>
                </a:solidFill>
              </a:rPr>
              <a:t>fmt.</a:t>
            </a:r>
            <a:r>
              <a:rPr lang="en-US" sz="1600" b="1" smtClean="0">
                <a:solidFill>
                  <a:srgbClr val="FF0000"/>
                </a:solidFill>
              </a:rPr>
              <a:t>format</a:t>
            </a:r>
            <a:r>
              <a:rPr lang="en-US" sz="1600" smtClean="0"/>
              <a:t>(area));</a:t>
            </a:r>
          </a:p>
          <a:p>
            <a:pPr>
              <a:lnSpc>
                <a:spcPct val="90000"/>
              </a:lnSpc>
              <a:buFontTx/>
              <a:buNone/>
            </a:pPr>
            <a:r>
              <a:rPr lang="en-US" sz="1600" smtClean="0"/>
              <a:t>		System.out.println ("The circle's circumference: " +  </a:t>
            </a:r>
            <a:r>
              <a:rPr lang="en-US" sz="1600" smtClean="0">
                <a:solidFill>
                  <a:srgbClr val="FF0000"/>
                </a:solidFill>
              </a:rPr>
              <a:t>fmt.</a:t>
            </a:r>
            <a:r>
              <a:rPr lang="en-US" sz="1600" b="1" smtClean="0">
                <a:solidFill>
                  <a:srgbClr val="FF0000"/>
                </a:solidFill>
              </a:rPr>
              <a:t>format</a:t>
            </a:r>
            <a:r>
              <a:rPr lang="en-US" sz="1600" smtClean="0"/>
              <a:t>(circumference));</a:t>
            </a:r>
          </a:p>
          <a:p>
            <a:pPr>
              <a:lnSpc>
                <a:spcPct val="90000"/>
              </a:lnSpc>
              <a:buFontTx/>
              <a:buNone/>
            </a:pPr>
            <a:r>
              <a:rPr lang="en-US" sz="1600" smtClean="0"/>
              <a:t>	}</a:t>
            </a:r>
          </a:p>
          <a:p>
            <a:pPr>
              <a:lnSpc>
                <a:spcPct val="90000"/>
              </a:lnSpc>
              <a:buFontTx/>
              <a:buNone/>
            </a:pPr>
            <a:r>
              <a:rPr lang="en-US" sz="1600" smtClean="0"/>
              <a:t>}</a:t>
            </a:r>
          </a:p>
        </p:txBody>
      </p:sp>
      <p:sp>
        <p:nvSpPr>
          <p:cNvPr id="107524" name="Rectangle 4"/>
          <p:cNvSpPr>
            <a:spLocks noChangeArrowheads="1"/>
          </p:cNvSpPr>
          <p:nvPr/>
        </p:nvSpPr>
        <p:spPr bwMode="auto">
          <a:xfrm>
            <a:off x="6756400" y="2171700"/>
            <a:ext cx="4978400" cy="1143000"/>
          </a:xfrm>
          <a:prstGeom prst="rect">
            <a:avLst/>
          </a:prstGeom>
          <a:solidFill>
            <a:schemeClr val="accent1"/>
          </a:solidFill>
          <a:ln w="9525">
            <a:solidFill>
              <a:schemeClr val="tx1"/>
            </a:solidFill>
            <a:miter lim="800000"/>
            <a:headEnd/>
            <a:tailEnd/>
          </a:ln>
        </p:spPr>
        <p:txBody>
          <a:bodyPr wrap="none" anchor="ctr"/>
          <a:lstStyle/>
          <a:p>
            <a:pPr eaLnBrk="0" hangingPunct="0">
              <a:lnSpc>
                <a:spcPts val="2500"/>
              </a:lnSpc>
            </a:pPr>
            <a:r>
              <a:rPr lang="en-US" sz="1800">
                <a:latin typeface="Arial" pitchFamily="34" charset="0"/>
              </a:rPr>
              <a:t>Enter the circle's radius: 5</a:t>
            </a:r>
          </a:p>
          <a:p>
            <a:pPr eaLnBrk="0" hangingPunct="0">
              <a:lnSpc>
                <a:spcPts val="2500"/>
              </a:lnSpc>
            </a:pPr>
            <a:r>
              <a:rPr lang="en-US" sz="1800">
                <a:latin typeface="Arial" pitchFamily="34" charset="0"/>
              </a:rPr>
              <a:t>The circle's area: 78.54</a:t>
            </a:r>
          </a:p>
          <a:p>
            <a:pPr eaLnBrk="0" hangingPunct="0">
              <a:lnSpc>
                <a:spcPts val="2500"/>
              </a:lnSpc>
            </a:pPr>
            <a:r>
              <a:rPr lang="en-US" sz="1800">
                <a:latin typeface="Arial" pitchFamily="34" charset="0"/>
              </a:rPr>
              <a:t>The circle's circumference: 31.416</a:t>
            </a:r>
          </a:p>
        </p:txBody>
      </p:sp>
    </p:spTree>
    <p:extLst>
      <p:ext uri="{BB962C8B-B14F-4D97-AF65-F5344CB8AC3E}">
        <p14:creationId xmlns:p14="http://schemas.microsoft.com/office/powerpoint/2010/main" val="1729733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7524">
                                            <p:txEl>
                                              <p:pRg st="1" end="1"/>
                                            </p:txEl>
                                          </p:spTgt>
                                        </p:tgtEl>
                                        <p:attrNameLst>
                                          <p:attrName>style.visibility</p:attrName>
                                        </p:attrNameLst>
                                      </p:cBhvr>
                                      <p:to>
                                        <p:strVal val="visible"/>
                                      </p:to>
                                    </p:set>
                                    <p:animEffect transition="in" filter="blinds(horizontal)">
                                      <p:cBhvr>
                                        <p:cTn id="7" dur="500"/>
                                        <p:tgtEl>
                                          <p:spTgt spid="10752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7524">
                                            <p:txEl>
                                              <p:pRg st="2" end="2"/>
                                            </p:txEl>
                                          </p:spTgt>
                                        </p:tgtEl>
                                        <p:attrNameLst>
                                          <p:attrName>style.visibility</p:attrName>
                                        </p:attrNameLst>
                                      </p:cBhvr>
                                      <p:to>
                                        <p:strVal val="visible"/>
                                      </p:to>
                                    </p:set>
                                    <p:animEffect transition="in" filter="blinds(horizontal)">
                                      <p:cBhvr>
                                        <p:cTn id="12" dur="500"/>
                                        <p:tgtEl>
                                          <p:spTgt spid="1075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14" end="14"/>
                                            </p:txEl>
                                          </p:spTgt>
                                        </p:tgtEl>
                                        <p:attrNameLst>
                                          <p:attrName>style.visibility</p:attrName>
                                        </p:attrNameLst>
                                      </p:cBhvr>
                                      <p:to>
                                        <p:strVal val="visible"/>
                                      </p:to>
                                    </p:set>
                                    <p:animEffect transition="in" filter="blinds(horizontal)">
                                      <p:cBhvr>
                                        <p:cTn id="17" dur="500"/>
                                        <p:tgtEl>
                                          <p:spTgt spid="13">
                                            <p:txEl>
                                              <p:pRg st="14" end="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xEl>
                                              <p:pRg st="15" end="15"/>
                                            </p:txEl>
                                          </p:spTgt>
                                        </p:tgtEl>
                                        <p:attrNameLst>
                                          <p:attrName>style.visibility</p:attrName>
                                        </p:attrNameLst>
                                      </p:cBhvr>
                                      <p:to>
                                        <p:strVal val="visible"/>
                                      </p:to>
                                    </p:set>
                                    <p:animEffect transition="in" filter="blinds(horizontal)">
                                      <p:cBhvr>
                                        <p:cTn id="22" dur="500"/>
                                        <p:tgtEl>
                                          <p:spTgt spid="13">
                                            <p:txEl>
                                              <p:pRg st="15" end="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xEl>
                                              <p:pRg st="16" end="16"/>
                                            </p:txEl>
                                          </p:spTgt>
                                        </p:tgtEl>
                                        <p:attrNameLst>
                                          <p:attrName>style.visibility</p:attrName>
                                        </p:attrNameLst>
                                      </p:cBhvr>
                                      <p:to>
                                        <p:strVal val="visible"/>
                                      </p:to>
                                    </p:set>
                                    <p:animEffect transition="in" filter="blinds(horizontal)">
                                      <p:cBhvr>
                                        <p:cTn id="27" dur="500"/>
                                        <p:tgtEl>
                                          <p:spTgt spid="1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idx="1"/>
          </p:nvPr>
        </p:nvSpPr>
        <p:spPr/>
        <p:txBody>
          <a:bodyPr/>
          <a:lstStyle/>
          <a:p>
            <a:r>
              <a:rPr lang="en-US" b="1" smtClean="0"/>
              <a:t>Bài 1: </a:t>
            </a:r>
            <a:r>
              <a:rPr lang="en-US" smtClean="0"/>
              <a:t>Giải phương trình bậc nhất.</a:t>
            </a:r>
          </a:p>
          <a:p>
            <a:r>
              <a:rPr lang="en-US" b="1" smtClean="0"/>
              <a:t>Bài 2:</a:t>
            </a:r>
            <a:r>
              <a:rPr lang="en-US" smtClean="0"/>
              <a:t> Nhập điểm của sinh viên. Xuất ra xếp loại tương ứng.</a:t>
            </a:r>
          </a:p>
          <a:p>
            <a:r>
              <a:rPr lang="en-US" b="1" smtClean="0"/>
              <a:t>Bài 3</a:t>
            </a:r>
            <a:r>
              <a:rPr lang="en-US" smtClean="0"/>
              <a:t>: Nhập 3 số nguyên từ bàn phím. In ra số nhỏ nhất.</a:t>
            </a:r>
          </a:p>
          <a:p>
            <a:r>
              <a:rPr lang="en-US" b="1" smtClean="0"/>
              <a:t>Bài 4: </a:t>
            </a:r>
            <a:r>
              <a:rPr lang="en-US" smtClean="0"/>
              <a:t>Nhập vào một số nguyên. Kiểm tra số vừa nhập là số chẵn hay lẻ.</a:t>
            </a:r>
          </a:p>
          <a:p>
            <a:r>
              <a:rPr lang="en-US" b="1"/>
              <a:t>Bài 5: </a:t>
            </a:r>
            <a:r>
              <a:rPr lang="en-US"/>
              <a:t>Nhập vào 2 số nguyên và 1 phép toán.</a:t>
            </a:r>
          </a:p>
          <a:p>
            <a:pPr lvl="1"/>
            <a:r>
              <a:rPr lang="en-US"/>
              <a:t>Nếu phép toán là ‘+’, ‘-‘, ‘*’ thì in ra kết quả là tổng, hiệu, tích của 2 số.</a:t>
            </a:r>
          </a:p>
          <a:p>
            <a:pPr lvl="1"/>
            <a:r>
              <a:rPr lang="en-US"/>
              <a:t>Nếu phép toán là ‘/’ thì kiểm tra xem số thứ 2 có khác không </a:t>
            </a:r>
            <a:r>
              <a:rPr lang="vi-VN"/>
              <a:t>hay không? N</a:t>
            </a:r>
            <a:r>
              <a:rPr lang="en-US"/>
              <a:t>ế</a:t>
            </a:r>
            <a:r>
              <a:rPr lang="vi-VN"/>
              <a:t>u khác không thì in ra thương c</a:t>
            </a:r>
            <a:r>
              <a:rPr lang="en-US"/>
              <a:t>ủ</a:t>
            </a:r>
            <a:r>
              <a:rPr lang="vi-VN"/>
              <a:t>a chúng, ngư</a:t>
            </a:r>
            <a:r>
              <a:rPr lang="en-US"/>
              <a:t>ợ</a:t>
            </a:r>
            <a:r>
              <a:rPr lang="vi-VN"/>
              <a:t>c</a:t>
            </a:r>
            <a:r>
              <a:rPr lang="en-US"/>
              <a:t> lại thì in ra thông báo “Không thể chia cho 0</a:t>
            </a:r>
            <a:r>
              <a:rPr lang="en-US" smtClean="0"/>
              <a:t>!!”.</a:t>
            </a:r>
            <a:endParaRPr lang="en-US"/>
          </a:p>
        </p:txBody>
      </p:sp>
      <p:sp>
        <p:nvSpPr>
          <p:cNvPr id="4" name="Slide Number Placeholder 3"/>
          <p:cNvSpPr>
            <a:spLocks noGrp="1"/>
          </p:cNvSpPr>
          <p:nvPr>
            <p:ph type="sldNum" sz="quarter" idx="4294967295"/>
          </p:nvPr>
        </p:nvSpPr>
        <p:spPr>
          <a:xfrm>
            <a:off x="8737600" y="6356351"/>
            <a:ext cx="2844800" cy="365125"/>
          </a:xfrm>
          <a:prstGeom prst="rect">
            <a:avLst/>
          </a:prstGeom>
        </p:spPr>
        <p:txBody>
          <a:bodyPr/>
          <a:lstStyle/>
          <a:p>
            <a:fld id="{6704CA4A-85A0-4DF2-A533-BD7CB5495B21}" type="slidenum">
              <a:rPr lang="en-US" smtClean="0"/>
              <a:t>31</a:t>
            </a:fld>
            <a:endParaRPr lang="en-US"/>
          </a:p>
        </p:txBody>
      </p:sp>
    </p:spTree>
    <p:extLst>
      <p:ext uri="{BB962C8B-B14F-4D97-AF65-F5344CB8AC3E}">
        <p14:creationId xmlns:p14="http://schemas.microsoft.com/office/powerpoint/2010/main" val="13803799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idx="1"/>
          </p:nvPr>
        </p:nvSpPr>
        <p:spPr/>
        <p:txBody>
          <a:bodyPr>
            <a:normAutofit fontScale="92500"/>
          </a:bodyPr>
          <a:lstStyle/>
          <a:p>
            <a:r>
              <a:rPr lang="en-US" b="1" smtClean="0"/>
              <a:t>Bài 6: </a:t>
            </a:r>
            <a:r>
              <a:rPr lang="en-US" smtClean="0"/>
              <a:t>Nhập vào một tháng trong năm. In ra số ngày của tháng đó.</a:t>
            </a:r>
            <a:endParaRPr lang="vi-VN"/>
          </a:p>
          <a:p>
            <a:pPr lvl="1"/>
            <a:r>
              <a:rPr lang="en-US" smtClean="0"/>
              <a:t>Tháng </a:t>
            </a:r>
            <a:r>
              <a:rPr lang="en-US"/>
              <a:t>có 31 ngày: 1, 3, 5, 7, 8, 10, 12</a:t>
            </a:r>
          </a:p>
          <a:p>
            <a:pPr lvl="1"/>
            <a:r>
              <a:rPr lang="en-US" smtClean="0"/>
              <a:t>Tháng </a:t>
            </a:r>
            <a:r>
              <a:rPr lang="en-US"/>
              <a:t>có 30 ngày: 4, 6, 9, 11</a:t>
            </a:r>
          </a:p>
          <a:p>
            <a:pPr lvl="1"/>
            <a:r>
              <a:rPr lang="en-US" smtClean="0"/>
              <a:t>Tháng </a:t>
            </a:r>
            <a:r>
              <a:rPr lang="en-US"/>
              <a:t>có 28 </a:t>
            </a:r>
            <a:r>
              <a:rPr lang="en-US" smtClean="0"/>
              <a:t>hoặc </a:t>
            </a:r>
            <a:r>
              <a:rPr lang="en-US"/>
              <a:t>29 ngày : 2</a:t>
            </a:r>
          </a:p>
          <a:p>
            <a:pPr lvl="1"/>
            <a:r>
              <a:rPr lang="en-US" smtClean="0"/>
              <a:t>Các trường hợp khác </a:t>
            </a:r>
            <a:r>
              <a:rPr lang="en-US"/>
              <a:t>thì in ra câu thông báo </a:t>
            </a:r>
            <a:r>
              <a:rPr lang="en-US" i="1" smtClean="0"/>
              <a:t>“Tháng không hợp lệ!“</a:t>
            </a:r>
            <a:r>
              <a:rPr lang="en-US" smtClean="0"/>
              <a:t>.</a:t>
            </a:r>
          </a:p>
          <a:p>
            <a:r>
              <a:rPr lang="en-US" b="1"/>
              <a:t>Bài 7: </a:t>
            </a:r>
            <a:r>
              <a:rPr lang="vi-VN"/>
              <a:t>Vi</a:t>
            </a:r>
            <a:r>
              <a:rPr lang="en-US"/>
              <a:t>ế</a:t>
            </a:r>
            <a:r>
              <a:rPr lang="vi-VN"/>
              <a:t>t chương trình tính t</a:t>
            </a:r>
            <a:r>
              <a:rPr lang="en-US"/>
              <a:t>ổ</a:t>
            </a:r>
            <a:r>
              <a:rPr lang="vi-VN"/>
              <a:t>ng các s</a:t>
            </a:r>
            <a:r>
              <a:rPr lang="en-US"/>
              <a:t>ố</a:t>
            </a:r>
            <a:r>
              <a:rPr lang="vi-VN"/>
              <a:t> nguyên </a:t>
            </a:r>
            <a:r>
              <a:rPr lang="en-US"/>
              <a:t>từ 1-&gt; N. N được nhập từ bàn phím.</a:t>
            </a:r>
          </a:p>
          <a:p>
            <a:r>
              <a:rPr lang="en-US" b="1"/>
              <a:t>Bài 8:</a:t>
            </a:r>
            <a:r>
              <a:rPr lang="en-US"/>
              <a:t> Viết chương trình nhập vào số lượng, đơn giá, thuế của một sản phẩm A, sau đó tính thành tiền chưa thuế, thuế phải đóng, tổng số tiền phải trả </a:t>
            </a:r>
            <a:r>
              <a:rPr lang="en-US" i="1"/>
              <a:t>(phải định dạng ở dạng tiền tệ)</a:t>
            </a:r>
            <a:r>
              <a:rPr lang="en-US"/>
              <a:t>. Xuất ra thông tin trên ra màn hình, chương trình thực hiện liên tục cho đến khi người dùng nhấn phím kết thúc</a:t>
            </a:r>
            <a:r>
              <a:rPr lang="en-US" smtClean="0"/>
              <a:t>.</a:t>
            </a:r>
            <a:endParaRPr lang="en-US"/>
          </a:p>
        </p:txBody>
      </p:sp>
      <p:sp>
        <p:nvSpPr>
          <p:cNvPr id="4" name="Slide Number Placeholder 3"/>
          <p:cNvSpPr>
            <a:spLocks noGrp="1"/>
          </p:cNvSpPr>
          <p:nvPr>
            <p:ph type="sldNum" sz="quarter" idx="4294967295"/>
          </p:nvPr>
        </p:nvSpPr>
        <p:spPr>
          <a:xfrm>
            <a:off x="8737600" y="6356351"/>
            <a:ext cx="2844800" cy="365125"/>
          </a:xfrm>
          <a:prstGeom prst="rect">
            <a:avLst/>
          </a:prstGeom>
        </p:spPr>
        <p:txBody>
          <a:bodyPr/>
          <a:lstStyle/>
          <a:p>
            <a:fld id="{6704CA4A-85A0-4DF2-A533-BD7CB5495B21}" type="slidenum">
              <a:rPr lang="en-US" smtClean="0"/>
              <a:t>32</a:t>
            </a:fld>
            <a:endParaRPr lang="en-US"/>
          </a:p>
        </p:txBody>
      </p:sp>
    </p:spTree>
    <p:extLst>
      <p:ext uri="{BB962C8B-B14F-4D97-AF65-F5344CB8AC3E}">
        <p14:creationId xmlns:p14="http://schemas.microsoft.com/office/powerpoint/2010/main" val="2859549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idx="1"/>
          </p:nvPr>
        </p:nvSpPr>
        <p:spPr/>
        <p:txBody>
          <a:bodyPr/>
          <a:lstStyle/>
          <a:p>
            <a:r>
              <a:rPr lang="en-US" b="1"/>
              <a:t>Bài </a:t>
            </a:r>
            <a:r>
              <a:rPr lang="en-US" b="1" smtClean="0"/>
              <a:t>9:</a:t>
            </a:r>
            <a:r>
              <a:rPr lang="en-US" smtClean="0"/>
              <a:t> </a:t>
            </a:r>
            <a:r>
              <a:rPr lang="en-US"/>
              <a:t>Viết chương trình mô phỏng trò chơi đoán số. Người chơi nhập vào một số, máy tạo ra ngẫu nhiên một </a:t>
            </a:r>
            <a:r>
              <a:rPr lang="en-US" i="1"/>
              <a:t>số (từ 0-10 )</a:t>
            </a:r>
            <a:r>
              <a:rPr lang="en-US"/>
              <a:t>. Sau đó thông báo “có điểm” khi người dùng đoán đúng. Chương trình thực hiện liên tục cho đến khi người dùng nhấn phím kết thúc. Chương trình kết thúc phải xuất ra điểm, bao nhiêu lần đoán, thống kê kết quả đoán trúng trung bình của người chơi.</a:t>
            </a:r>
          </a:p>
          <a:p>
            <a:r>
              <a:rPr lang="en-US" b="1"/>
              <a:t>Bài 10:</a:t>
            </a:r>
            <a:r>
              <a:rPr lang="en-US"/>
              <a:t> Nhập vào một số. In ra số đọc ngược của số đó.</a:t>
            </a:r>
          </a:p>
          <a:p>
            <a:r>
              <a:rPr lang="en-US" b="1"/>
              <a:t>Bài 11: </a:t>
            </a:r>
            <a:r>
              <a:rPr lang="en-US"/>
              <a:t>Nhập vào danh sách các số (!=0). Tính trung bình các số vừa nhập. Định dạng lấy 3 số lẻ.</a:t>
            </a:r>
          </a:p>
          <a:p>
            <a:endParaRPr lang="en-US"/>
          </a:p>
        </p:txBody>
      </p:sp>
      <p:sp>
        <p:nvSpPr>
          <p:cNvPr id="4" name="Slide Number Placeholder 3"/>
          <p:cNvSpPr>
            <a:spLocks noGrp="1"/>
          </p:cNvSpPr>
          <p:nvPr>
            <p:ph type="sldNum" sz="quarter" idx="4294967295"/>
          </p:nvPr>
        </p:nvSpPr>
        <p:spPr>
          <a:xfrm>
            <a:off x="8737600" y="6356351"/>
            <a:ext cx="2844800" cy="365125"/>
          </a:xfrm>
          <a:prstGeom prst="rect">
            <a:avLst/>
          </a:prstGeom>
        </p:spPr>
        <p:txBody>
          <a:bodyPr/>
          <a:lstStyle/>
          <a:p>
            <a:fld id="{6704CA4A-85A0-4DF2-A533-BD7CB5495B21}" type="slidenum">
              <a:rPr lang="en-US" smtClean="0"/>
              <a:t>33</a:t>
            </a:fld>
            <a:endParaRPr lang="en-US"/>
          </a:p>
        </p:txBody>
      </p:sp>
    </p:spTree>
    <p:extLst>
      <p:ext uri="{BB962C8B-B14F-4D97-AF65-F5344CB8AC3E}">
        <p14:creationId xmlns:p14="http://schemas.microsoft.com/office/powerpoint/2010/main" val="2174802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idx="1"/>
          </p:nvPr>
        </p:nvSpPr>
        <p:spPr/>
        <p:txBody>
          <a:bodyPr>
            <a:normAutofit/>
          </a:bodyPr>
          <a:lstStyle/>
          <a:p>
            <a:r>
              <a:rPr lang="en-US" b="1" smtClean="0"/>
              <a:t>Bài </a:t>
            </a:r>
            <a:r>
              <a:rPr lang="en-US" b="1"/>
              <a:t>12: </a:t>
            </a:r>
            <a:r>
              <a:rPr lang="en-US"/>
              <a:t>Nhập vào một chuỗi. </a:t>
            </a:r>
            <a:r>
              <a:rPr lang="en-US" smtClean="0"/>
              <a:t>Đếm số ký tự, số từ trong chuỗi vừa nhập.</a:t>
            </a:r>
            <a:endParaRPr lang="en-US"/>
          </a:p>
          <a:p>
            <a:r>
              <a:rPr lang="en-US" b="1" smtClean="0"/>
              <a:t>Bài 13: </a:t>
            </a:r>
            <a:r>
              <a:rPr lang="en-US" smtClean="0"/>
              <a:t>Nhập vào một chuỗi. In ra từng từ trên từng dòng.</a:t>
            </a:r>
          </a:p>
          <a:p>
            <a:pPr lvl="0"/>
            <a:r>
              <a:rPr lang="en-US" b="1"/>
              <a:t>Bài 14: </a:t>
            </a:r>
            <a:r>
              <a:rPr lang="en-US"/>
              <a:t>Viết chương trình đảo ngược so với chuỗi ban đầu. Ví dụ:</a:t>
            </a:r>
            <a:r>
              <a:rPr lang="en-US" i="1"/>
              <a:t> </a:t>
            </a:r>
          </a:p>
          <a:p>
            <a:pPr lvl="1"/>
            <a:r>
              <a:rPr lang="en-US"/>
              <a:t>Chuỗi truyền vào</a:t>
            </a:r>
            <a:r>
              <a:rPr lang="en-US" i="1"/>
              <a:t>:	 Java Reverse string by word</a:t>
            </a:r>
            <a:endParaRPr lang="en-US"/>
          </a:p>
          <a:p>
            <a:pPr lvl="1"/>
            <a:r>
              <a:rPr lang="en-US"/>
              <a:t>Chuỗi trả về:		</a:t>
            </a:r>
            <a:r>
              <a:rPr lang="en-US" i="1"/>
              <a:t> word by string Reverse Java. </a:t>
            </a:r>
            <a:endParaRPr lang="en-US"/>
          </a:p>
        </p:txBody>
      </p:sp>
      <p:sp>
        <p:nvSpPr>
          <p:cNvPr id="4" name="Slide Number Placeholder 3"/>
          <p:cNvSpPr>
            <a:spLocks noGrp="1"/>
          </p:cNvSpPr>
          <p:nvPr>
            <p:ph type="sldNum" sz="quarter" idx="4294967295"/>
          </p:nvPr>
        </p:nvSpPr>
        <p:spPr>
          <a:xfrm>
            <a:off x="8737600" y="6356351"/>
            <a:ext cx="2844800" cy="365125"/>
          </a:xfrm>
          <a:prstGeom prst="rect">
            <a:avLst/>
          </a:prstGeom>
        </p:spPr>
        <p:txBody>
          <a:bodyPr/>
          <a:lstStyle/>
          <a:p>
            <a:fld id="{6704CA4A-85A0-4DF2-A533-BD7CB5495B21}" type="slidenum">
              <a:rPr lang="en-US" smtClean="0"/>
              <a:t>34</a:t>
            </a:fld>
            <a:endParaRPr lang="en-US"/>
          </a:p>
        </p:txBody>
      </p:sp>
    </p:spTree>
    <p:extLst>
      <p:ext uri="{BB962C8B-B14F-4D97-AF65-F5344CB8AC3E}">
        <p14:creationId xmlns:p14="http://schemas.microsoft.com/office/powerpoint/2010/main" val="122459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59" y="952500"/>
            <a:ext cx="6847683" cy="5135762"/>
          </a:xfrm>
          <a:prstGeom prst="rect">
            <a:avLst/>
          </a:prstGeom>
        </p:spPr>
      </p:pic>
    </p:spTree>
    <p:extLst>
      <p:ext uri="{BB962C8B-B14F-4D97-AF65-F5344CB8AC3E}">
        <p14:creationId xmlns:p14="http://schemas.microsoft.com/office/powerpoint/2010/main" val="2628721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3.1. Giới thiệu Java</a:t>
            </a:r>
            <a:br>
              <a:rPr lang="en-US" smtClean="0"/>
            </a:br>
            <a:r>
              <a:rPr lang="en-US" smtClean="0"/>
              <a:t>Java là gì?</a:t>
            </a:r>
            <a:endParaRPr lang="en-US"/>
          </a:p>
        </p:txBody>
      </p:sp>
      <p:sp>
        <p:nvSpPr>
          <p:cNvPr id="3" name="Content Placeholder 2"/>
          <p:cNvSpPr>
            <a:spLocks noGrp="1"/>
          </p:cNvSpPr>
          <p:nvPr>
            <p:ph idx="1"/>
          </p:nvPr>
        </p:nvSpPr>
        <p:spPr/>
        <p:txBody>
          <a:bodyPr/>
          <a:lstStyle/>
          <a:p>
            <a:r>
              <a:rPr lang="vi-VN" smtClean="0"/>
              <a:t>Java là ngôn ngữ lập trình hướng đối tượng do</a:t>
            </a:r>
            <a:r>
              <a:rPr lang="en-US" smtClean="0"/>
              <a:t> </a:t>
            </a:r>
            <a:r>
              <a:rPr lang="vi-VN" smtClean="0"/>
              <a:t>Sun Microsystem đưa ra vào giữa thập niên 90</a:t>
            </a:r>
            <a:endParaRPr lang="en-US" smtClean="0"/>
          </a:p>
          <a:p>
            <a:r>
              <a:rPr lang="en-US" smtClean="0"/>
              <a:t>Java: vừa biên dịch (compiler) vừa thông dịch (interpreter)</a:t>
            </a:r>
          </a:p>
          <a:p>
            <a:r>
              <a:rPr lang="en-US" smtClean="0"/>
              <a:t>Java: độc lập nền (phần cứng và hệ điều hành)</a:t>
            </a:r>
          </a:p>
          <a:p>
            <a:endParaRPr lang="en-US" smtClean="0"/>
          </a:p>
        </p:txBody>
      </p:sp>
      <p:sp>
        <p:nvSpPr>
          <p:cNvPr id="6" name="Text Box 2"/>
          <p:cNvSpPr txBox="1">
            <a:spLocks noChangeArrowheads="1"/>
          </p:cNvSpPr>
          <p:nvPr/>
        </p:nvSpPr>
        <p:spPr bwMode="auto">
          <a:xfrm>
            <a:off x="3200400" y="4173537"/>
            <a:ext cx="5853113" cy="646113"/>
          </a:xfrm>
          <a:prstGeom prst="rect">
            <a:avLst/>
          </a:prstGeom>
          <a:noFill/>
          <a:ln w="9525">
            <a:noFill/>
            <a:miter lim="800000"/>
            <a:headEnd/>
            <a:tailEnd/>
          </a:ln>
          <a:effectLst/>
        </p:spPr>
        <p:txBody>
          <a:bodyPr wrap="none">
            <a:spAutoFit/>
          </a:bodyPr>
          <a:lstStyle/>
          <a:p>
            <a:pPr>
              <a:defRPr/>
            </a:pPr>
            <a:r>
              <a:rPr lang="en-US" sz="3600">
                <a:effectLst>
                  <a:outerShdw blurRad="38100" dist="38100" dir="2700000" algn="tl">
                    <a:srgbClr val="000000"/>
                  </a:outerShdw>
                </a:effectLst>
              </a:rPr>
              <a:t>Write once, run anywhere</a:t>
            </a:r>
          </a:p>
        </p:txBody>
      </p:sp>
    </p:spTree>
    <p:extLst>
      <p:ext uri="{BB962C8B-B14F-4D97-AF65-F5344CB8AC3E}">
        <p14:creationId xmlns:p14="http://schemas.microsoft.com/office/powerpoint/2010/main" val="3567950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3.1. Giới thiệu Java </a:t>
            </a:r>
            <a:br>
              <a:rPr lang="en-US" smtClean="0"/>
            </a:br>
            <a:r>
              <a:rPr lang="en-US" smtClean="0"/>
              <a:t>Các phiên bản chính của Java</a:t>
            </a:r>
          </a:p>
        </p:txBody>
      </p:sp>
      <p:sp>
        <p:nvSpPr>
          <p:cNvPr id="16387" name="Rectangle 3"/>
          <p:cNvSpPr>
            <a:spLocks noGrp="1" noChangeArrowheads="1"/>
          </p:cNvSpPr>
          <p:nvPr>
            <p:ph type="body" idx="1"/>
          </p:nvPr>
        </p:nvSpPr>
        <p:spPr/>
        <p:txBody>
          <a:bodyPr>
            <a:normAutofit lnSpcReduction="10000"/>
          </a:bodyPr>
          <a:lstStyle/>
          <a:p>
            <a:r>
              <a:rPr lang="en-US" smtClean="0"/>
              <a:t>Standard edition (Java SE hoặc J2SE)</a:t>
            </a:r>
          </a:p>
          <a:p>
            <a:pPr lvl="1"/>
            <a:r>
              <a:rPr lang="en-US" smtClean="0"/>
              <a:t>Còn gọi là ngôn ngữ lập trình Java</a:t>
            </a:r>
          </a:p>
          <a:p>
            <a:pPr lvl="1"/>
            <a:r>
              <a:rPr lang="en-US" smtClean="0"/>
              <a:t>Dùng để viết: ứng dụng desktop, applets, java FX, ứng dụng web không cần Java EE</a:t>
            </a:r>
          </a:p>
          <a:p>
            <a:r>
              <a:rPr lang="en-US" smtClean="0"/>
              <a:t>Enterprise edition (Java EE hoặc J2EE)</a:t>
            </a:r>
          </a:p>
          <a:p>
            <a:pPr lvl="1"/>
            <a:r>
              <a:rPr lang="en-US" smtClean="0"/>
              <a:t>Là java chạy trên các ứng dụng server</a:t>
            </a:r>
          </a:p>
          <a:p>
            <a:pPr lvl="1"/>
            <a:r>
              <a:rPr lang="en-US" smtClean="0"/>
              <a:t>Dùng để viết: Servlet, JSP, JSF, Strut, EJB, Spring, Hibernate,…</a:t>
            </a:r>
          </a:p>
          <a:p>
            <a:pPr lvl="1"/>
            <a:r>
              <a:rPr lang="en-US" smtClean="0"/>
              <a:t>Ví dụ: Google home page, gmail, Google Maps, Google Docs</a:t>
            </a:r>
          </a:p>
          <a:p>
            <a:r>
              <a:rPr lang="en-US" smtClean="0"/>
              <a:t>Micro edition (Java ME)</a:t>
            </a:r>
          </a:p>
          <a:p>
            <a:pPr lvl="1"/>
            <a:r>
              <a:rPr lang="en-US" smtClean="0"/>
              <a:t>Là java chạy trên thiết bị di động và nhúng</a:t>
            </a:r>
          </a:p>
          <a:p>
            <a:pPr lvl="1"/>
            <a:r>
              <a:rPr lang="en-US" smtClean="0"/>
              <a:t>Ứng dụng viết cho: ĐTDT, PDA, TV set-top box, máy in</a:t>
            </a:r>
          </a:p>
        </p:txBody>
      </p:sp>
    </p:spTree>
    <p:extLst>
      <p:ext uri="{BB962C8B-B14F-4D97-AF65-F5344CB8AC3E}">
        <p14:creationId xmlns:p14="http://schemas.microsoft.com/office/powerpoint/2010/main" val="15530574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0" dur="500"/>
                                        <p:tgtEl>
                                          <p:spTgt spid="1638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3" dur="500"/>
                                        <p:tgtEl>
                                          <p:spTgt spid="163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8" dur="500"/>
                                        <p:tgtEl>
                                          <p:spTgt spid="1638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1" dur="500"/>
                                        <p:tgtEl>
                                          <p:spTgt spid="1638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4" dur="500"/>
                                        <p:tgtEl>
                                          <p:spTgt spid="1638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27" dur="500"/>
                                        <p:tgtEl>
                                          <p:spTgt spid="1638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32" dur="500"/>
                                        <p:tgtEl>
                                          <p:spTgt spid="16387">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35" dur="500"/>
                                        <p:tgtEl>
                                          <p:spTgt spid="16387">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387">
                                            <p:txEl>
                                              <p:pRg st="9" end="9"/>
                                            </p:txEl>
                                          </p:spTgt>
                                        </p:tgtEl>
                                        <p:attrNameLst>
                                          <p:attrName>style.visibility</p:attrName>
                                        </p:attrNameLst>
                                      </p:cBhvr>
                                      <p:to>
                                        <p:strVal val="visible"/>
                                      </p:to>
                                    </p:set>
                                    <p:animEffect transition="in" filter="blinds(horizontal)">
                                      <p:cBhvr>
                                        <p:cTn id="38" dur="5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t>3.1. Giới thiệu Java </a:t>
            </a:r>
            <a:r>
              <a:rPr lang="en-US" smtClean="0"/>
              <a:t/>
            </a:r>
            <a:br>
              <a:rPr lang="en-US" smtClean="0"/>
            </a:br>
            <a:r>
              <a:rPr lang="en-US"/>
              <a:t>Quá trình dịch chương trình Java</a:t>
            </a:r>
            <a:endParaRPr lang="en-US" smtClean="0"/>
          </a:p>
        </p:txBody>
      </p:sp>
      <p:sp>
        <p:nvSpPr>
          <p:cNvPr id="3" name="Content Placeholder 2"/>
          <p:cNvSpPr>
            <a:spLocks noGrp="1"/>
          </p:cNvSpPr>
          <p:nvPr>
            <p:ph idx="1"/>
          </p:nvPr>
        </p:nvSpPr>
        <p:spPr/>
        <p:txBody>
          <a:bodyPr/>
          <a:lstStyle/>
          <a:p>
            <a:endParaRPr lang="en-US"/>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67" y="1828801"/>
            <a:ext cx="10858500" cy="4562475"/>
          </a:xfrm>
          <a:prstGeom prst="rect">
            <a:avLst/>
          </a:prstGeom>
          <a:noFill/>
          <a:ln>
            <a:noFill/>
          </a:ln>
          <a:effectLst>
            <a:prstShdw prst="shdw17" dist="17961" dir="2700000">
              <a:srgbClr val="5C7A99">
                <a:alpha val="50000"/>
              </a:srgbClr>
            </a:prstShdw>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53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3.1. Giới thiệu Java</a:t>
            </a:r>
            <a:br>
              <a:rPr lang="en-US" smtClean="0"/>
            </a:br>
            <a:r>
              <a:rPr lang="en-US"/>
              <a:t>JDK – Java Development Kit</a:t>
            </a:r>
            <a:endParaRPr lang="en-US" dirty="0"/>
          </a:p>
        </p:txBody>
      </p:sp>
      <p:sp>
        <p:nvSpPr>
          <p:cNvPr id="3" name="Content Placeholder 2"/>
          <p:cNvSpPr>
            <a:spLocks noGrp="1"/>
          </p:cNvSpPr>
          <p:nvPr>
            <p:ph idx="1"/>
          </p:nvPr>
        </p:nvSpPr>
        <p:spPr/>
        <p:txBody>
          <a:bodyPr>
            <a:normAutofit lnSpcReduction="10000"/>
          </a:bodyPr>
          <a:lstStyle/>
          <a:p>
            <a:r>
              <a:rPr lang="en-US" smtClean="0"/>
              <a:t>Là m</a:t>
            </a:r>
            <a:r>
              <a:rPr lang="vi-VN" smtClean="0"/>
              <a:t>ôi trường phát triển</a:t>
            </a:r>
            <a:r>
              <a:rPr lang="en-US" smtClean="0"/>
              <a:t> </a:t>
            </a:r>
            <a:r>
              <a:rPr lang="vi-VN" smtClean="0"/>
              <a:t>và</a:t>
            </a:r>
            <a:r>
              <a:rPr lang="en-US" smtClean="0"/>
              <a:t> </a:t>
            </a:r>
            <a:r>
              <a:rPr lang="vi-VN" smtClean="0"/>
              <a:t>thực thi do Sun Microsystems cung cấp (http://</a:t>
            </a:r>
            <a:r>
              <a:rPr lang="en-US" smtClean="0"/>
              <a:t>oracle.com/</a:t>
            </a:r>
            <a:r>
              <a:rPr lang="vi-VN" smtClean="0"/>
              <a:t>java)</a:t>
            </a:r>
          </a:p>
          <a:p>
            <a:r>
              <a:rPr lang="vi-VN" smtClean="0"/>
              <a:t>Phiên bản hiện tại J2SDK </a:t>
            </a:r>
            <a:r>
              <a:rPr lang="en-US" smtClean="0"/>
              <a:t>8</a:t>
            </a:r>
            <a:r>
              <a:rPr lang="vi-VN" smtClean="0"/>
              <a:t>.0 (1.</a:t>
            </a:r>
            <a:r>
              <a:rPr lang="en-US" smtClean="0"/>
              <a:t>8</a:t>
            </a:r>
            <a:r>
              <a:rPr lang="vi-VN" smtClean="0"/>
              <a:t>)</a:t>
            </a:r>
          </a:p>
          <a:p>
            <a:r>
              <a:rPr lang="vi-VN" smtClean="0"/>
              <a:t>Bao gồm</a:t>
            </a:r>
          </a:p>
          <a:p>
            <a:pPr lvl="1"/>
            <a:r>
              <a:rPr lang="vi-VN" smtClean="0"/>
              <a:t>javac</a:t>
            </a:r>
            <a:r>
              <a:rPr lang="en-US" smtClean="0"/>
              <a:t>:</a:t>
            </a:r>
            <a:r>
              <a:rPr lang="vi-VN" smtClean="0"/>
              <a:t> Chương trình dịch chuyển mã nguồn sang bytecode</a:t>
            </a:r>
          </a:p>
          <a:p>
            <a:pPr lvl="1"/>
            <a:r>
              <a:rPr lang="vi-VN" smtClean="0"/>
              <a:t>java</a:t>
            </a:r>
            <a:r>
              <a:rPr lang="en-US" smtClean="0"/>
              <a:t>:</a:t>
            </a:r>
            <a:r>
              <a:rPr lang="vi-VN" smtClean="0"/>
              <a:t> Bộ</a:t>
            </a:r>
            <a:r>
              <a:rPr lang="en-US" smtClean="0"/>
              <a:t> </a:t>
            </a:r>
            <a:r>
              <a:rPr lang="vi-VN" smtClean="0"/>
              <a:t>thông dịch: Thực thi java application</a:t>
            </a:r>
            <a:r>
              <a:rPr lang="en-US" smtClean="0"/>
              <a:t> </a:t>
            </a:r>
          </a:p>
          <a:p>
            <a:pPr lvl="1"/>
            <a:r>
              <a:rPr lang="vi-VN" smtClean="0"/>
              <a:t>appletviewer</a:t>
            </a:r>
            <a:r>
              <a:rPr lang="en-US" smtClean="0"/>
              <a:t>:</a:t>
            </a:r>
            <a:r>
              <a:rPr lang="vi-VN" smtClean="0"/>
              <a:t> Bộ</a:t>
            </a:r>
            <a:r>
              <a:rPr lang="en-US" smtClean="0"/>
              <a:t> </a:t>
            </a:r>
            <a:r>
              <a:rPr lang="vi-VN" smtClean="0"/>
              <a:t>thông dịch: Thực thi java applet mà không cần sử</a:t>
            </a:r>
            <a:r>
              <a:rPr lang="en-US" smtClean="0"/>
              <a:t> </a:t>
            </a:r>
            <a:r>
              <a:rPr lang="vi-VN" smtClean="0"/>
              <a:t>dụng trình duyệt như Nestcape, hay IE, v.v.</a:t>
            </a:r>
          </a:p>
          <a:p>
            <a:pPr lvl="1"/>
            <a:r>
              <a:rPr lang="vi-VN" smtClean="0"/>
              <a:t>javadoc</a:t>
            </a:r>
            <a:r>
              <a:rPr lang="en-US" smtClean="0"/>
              <a:t>:</a:t>
            </a:r>
            <a:r>
              <a:rPr lang="vi-VN" smtClean="0"/>
              <a:t> Bộ</a:t>
            </a:r>
            <a:r>
              <a:rPr lang="en-US" smtClean="0"/>
              <a:t> </a:t>
            </a:r>
            <a:r>
              <a:rPr lang="vi-VN" smtClean="0"/>
              <a:t>tạo tài liệu dạng HTML từ</a:t>
            </a:r>
            <a:r>
              <a:rPr lang="en-US" smtClean="0"/>
              <a:t> </a:t>
            </a:r>
            <a:r>
              <a:rPr lang="vi-VN" smtClean="0"/>
              <a:t>mã nguồn và chú</a:t>
            </a:r>
            <a:r>
              <a:rPr lang="en-US" smtClean="0"/>
              <a:t> </a:t>
            </a:r>
            <a:r>
              <a:rPr lang="vi-VN" smtClean="0"/>
              <a:t>thích</a:t>
            </a:r>
          </a:p>
          <a:p>
            <a:pPr lvl="1"/>
            <a:r>
              <a:rPr lang="vi-VN" smtClean="0"/>
              <a:t>jdb</a:t>
            </a:r>
            <a:r>
              <a:rPr lang="en-US" smtClean="0"/>
              <a:t>:</a:t>
            </a:r>
            <a:r>
              <a:rPr lang="vi-VN" smtClean="0"/>
              <a:t> Bộ</a:t>
            </a:r>
            <a:r>
              <a:rPr lang="en-US" smtClean="0"/>
              <a:t> </a:t>
            </a:r>
            <a:r>
              <a:rPr lang="vi-VN" smtClean="0"/>
              <a:t>gỡ</a:t>
            </a:r>
            <a:r>
              <a:rPr lang="en-US" smtClean="0"/>
              <a:t> </a:t>
            </a:r>
            <a:r>
              <a:rPr lang="vi-VN" smtClean="0"/>
              <a:t>lỗi (java debuger) </a:t>
            </a:r>
          </a:p>
          <a:p>
            <a:pPr lvl="1"/>
            <a:r>
              <a:rPr lang="vi-VN" smtClean="0"/>
              <a:t>javap</a:t>
            </a:r>
            <a:r>
              <a:rPr lang="en-US" smtClean="0"/>
              <a:t>:</a:t>
            </a:r>
            <a:r>
              <a:rPr lang="vi-VN" smtClean="0"/>
              <a:t> Trình dịch ngược bytecode</a:t>
            </a:r>
            <a:endParaRPr lang="en-US" dirty="0"/>
          </a:p>
        </p:txBody>
      </p:sp>
    </p:spTree>
    <p:extLst>
      <p:ext uri="{BB962C8B-B14F-4D97-AF65-F5344CB8AC3E}">
        <p14:creationId xmlns:p14="http://schemas.microsoft.com/office/powerpoint/2010/main" val="3662719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Grp="1" noChangeArrowheads="1"/>
          </p:cNvSpPr>
          <p:nvPr>
            <p:ph type="title"/>
          </p:nvPr>
        </p:nvSpPr>
        <p:spPr/>
        <p:txBody>
          <a:bodyPr/>
          <a:lstStyle/>
          <a:p>
            <a:r>
              <a:rPr lang="en-US" smtClean="0"/>
              <a:t>3.2. Cấu trúc chương trình Java</a:t>
            </a:r>
            <a:endParaRPr lang="en-US"/>
          </a:p>
        </p:txBody>
      </p:sp>
      <p:sp>
        <p:nvSpPr>
          <p:cNvPr id="9" name="Slide Number Placeholder 8"/>
          <p:cNvSpPr>
            <a:spLocks noGrp="1"/>
          </p:cNvSpPr>
          <p:nvPr>
            <p:ph type="sldNum" sz="quarter" idx="4294967295"/>
          </p:nvPr>
        </p:nvSpPr>
        <p:spPr>
          <a:xfrm>
            <a:off x="9652000" y="0"/>
            <a:ext cx="2540000" cy="457200"/>
          </a:xfrm>
          <a:prstGeom prst="rect">
            <a:avLst/>
          </a:prstGeom>
        </p:spPr>
        <p:txBody>
          <a:bodyPr/>
          <a:lstStyle/>
          <a:p>
            <a:pPr>
              <a:defRPr/>
            </a:pPr>
            <a:fld id="{8C1875BB-E2AD-4D68-B063-6B2A12885AE8}" type="slidenum">
              <a:rPr lang="en-US" smtClean="0"/>
              <a:pPr>
                <a:defRPr/>
              </a:pPr>
              <a:t>8</a:t>
            </a:fld>
            <a:endParaRPr lang="en-US"/>
          </a:p>
        </p:txBody>
      </p:sp>
      <p:sp>
        <p:nvSpPr>
          <p:cNvPr id="15" name="Rectangle 2"/>
          <p:cNvSpPr txBox="1">
            <a:spLocks noChangeArrowheads="1"/>
          </p:cNvSpPr>
          <p:nvPr/>
        </p:nvSpPr>
        <p:spPr>
          <a:xfrm>
            <a:off x="2571751" y="1778002"/>
            <a:ext cx="6637867" cy="4984748"/>
          </a:xfrm>
          <a:prstGeom prst="rect">
            <a:avLst/>
          </a:prstGeom>
          <a:noFill/>
          <a:ln>
            <a:solidFill>
              <a:schemeClr val="tx1"/>
            </a:solidFill>
            <a:miter lim="800000"/>
            <a:headEnd/>
            <a:tailEnd/>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Courier New" pitchFamily="49" charset="0"/>
              <a:buChar char="o"/>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80000"/>
              </a:lnSpc>
              <a:buFontTx/>
              <a:buNone/>
            </a:pPr>
            <a:r>
              <a:rPr lang="en-US" sz="1400" b="1" smtClean="0">
                <a:solidFill>
                  <a:srgbClr val="339933"/>
                </a:solidFill>
              </a:rPr>
              <a:t>/*</a:t>
            </a:r>
          </a:p>
          <a:p>
            <a:pPr>
              <a:lnSpc>
                <a:spcPct val="80000"/>
              </a:lnSpc>
              <a:buFontTx/>
              <a:buNone/>
            </a:pPr>
            <a:r>
              <a:rPr lang="en-US" sz="1400" b="1" smtClean="0">
                <a:solidFill>
                  <a:srgbClr val="339933"/>
                </a:solidFill>
              </a:rPr>
              <a:t> * Created on Jul 14, 2005</a:t>
            </a:r>
          </a:p>
          <a:p>
            <a:pPr>
              <a:lnSpc>
                <a:spcPct val="80000"/>
              </a:lnSpc>
              <a:buFontTx/>
              <a:buNone/>
            </a:pPr>
            <a:r>
              <a:rPr lang="en-US" sz="1400" b="1" smtClean="0">
                <a:solidFill>
                  <a:srgbClr val="339933"/>
                </a:solidFill>
              </a:rPr>
              <a:t> *</a:t>
            </a:r>
          </a:p>
          <a:p>
            <a:pPr>
              <a:lnSpc>
                <a:spcPct val="80000"/>
              </a:lnSpc>
              <a:buFontTx/>
              <a:buNone/>
            </a:pPr>
            <a:r>
              <a:rPr lang="en-US" sz="1400" b="1" smtClean="0">
                <a:solidFill>
                  <a:srgbClr val="339933"/>
                </a:solidFill>
              </a:rPr>
              <a:t> * First Java Program</a:t>
            </a:r>
          </a:p>
          <a:p>
            <a:pPr>
              <a:lnSpc>
                <a:spcPct val="80000"/>
              </a:lnSpc>
              <a:buFontTx/>
              <a:buNone/>
            </a:pPr>
            <a:r>
              <a:rPr lang="en-US" sz="1400" b="1" smtClean="0">
                <a:solidFill>
                  <a:srgbClr val="339933"/>
                </a:solidFill>
              </a:rPr>
              <a:t> */</a:t>
            </a:r>
          </a:p>
          <a:p>
            <a:pPr>
              <a:lnSpc>
                <a:spcPct val="80000"/>
              </a:lnSpc>
              <a:buFontTx/>
              <a:buNone/>
            </a:pPr>
            <a:r>
              <a:rPr lang="en-US" sz="1400" b="1" smtClean="0">
                <a:solidFill>
                  <a:srgbClr val="660033"/>
                </a:solidFill>
              </a:rPr>
              <a:t>package</a:t>
            </a:r>
            <a:r>
              <a:rPr lang="en-US" sz="1400" b="1" smtClean="0"/>
              <a:t> com.jds.sample;</a:t>
            </a:r>
          </a:p>
          <a:p>
            <a:pPr>
              <a:lnSpc>
                <a:spcPct val="80000"/>
              </a:lnSpc>
              <a:buFontTx/>
              <a:buNone/>
            </a:pPr>
            <a:r>
              <a:rPr lang="en-US" sz="1400" b="1" smtClean="0">
                <a:solidFill>
                  <a:srgbClr val="660033"/>
                </a:solidFill>
              </a:rPr>
              <a:t>import</a:t>
            </a:r>
            <a:r>
              <a:rPr lang="en-US" sz="1400" b="1" smtClean="0"/>
              <a:t> java.util.*;</a:t>
            </a:r>
          </a:p>
          <a:p>
            <a:pPr>
              <a:lnSpc>
                <a:spcPct val="80000"/>
              </a:lnSpc>
              <a:buFontTx/>
              <a:buNone/>
            </a:pPr>
            <a:endParaRPr lang="en-US" sz="1400" b="1" smtClean="0"/>
          </a:p>
          <a:p>
            <a:pPr>
              <a:lnSpc>
                <a:spcPct val="80000"/>
              </a:lnSpc>
              <a:buFontTx/>
              <a:buNone/>
            </a:pPr>
            <a:r>
              <a:rPr lang="en-US" sz="1400" b="1" smtClean="0">
                <a:solidFill>
                  <a:srgbClr val="0066CC"/>
                </a:solidFill>
              </a:rPr>
              <a:t>/**</a:t>
            </a:r>
          </a:p>
          <a:p>
            <a:pPr>
              <a:lnSpc>
                <a:spcPct val="80000"/>
              </a:lnSpc>
              <a:buFontTx/>
              <a:buNone/>
            </a:pPr>
            <a:r>
              <a:rPr lang="en-US" sz="1400" b="1" smtClean="0">
                <a:solidFill>
                  <a:srgbClr val="0066CC"/>
                </a:solidFill>
              </a:rPr>
              <a:t> * @author JDS</a:t>
            </a:r>
          </a:p>
          <a:p>
            <a:pPr>
              <a:lnSpc>
                <a:spcPct val="80000"/>
              </a:lnSpc>
              <a:buFontTx/>
              <a:buNone/>
            </a:pPr>
            <a:r>
              <a:rPr lang="en-US" sz="1400" b="1" smtClean="0">
                <a:solidFill>
                  <a:srgbClr val="0066CC"/>
                </a:solidFill>
              </a:rPr>
              <a:t> */</a:t>
            </a:r>
          </a:p>
          <a:p>
            <a:pPr>
              <a:lnSpc>
                <a:spcPct val="80000"/>
              </a:lnSpc>
              <a:buFontTx/>
              <a:buNone/>
            </a:pPr>
            <a:r>
              <a:rPr lang="en-US" sz="1400" b="1" smtClean="0">
                <a:solidFill>
                  <a:srgbClr val="660033"/>
                </a:solidFill>
              </a:rPr>
              <a:t>public class</a:t>
            </a:r>
            <a:r>
              <a:rPr lang="en-US" sz="1400" b="1" smtClean="0"/>
              <a:t> JavaMain {</a:t>
            </a:r>
          </a:p>
          <a:p>
            <a:pPr>
              <a:lnSpc>
                <a:spcPct val="80000"/>
              </a:lnSpc>
              <a:buFontTx/>
              <a:buNone/>
            </a:pPr>
            <a:r>
              <a:rPr lang="en-US" sz="1400" b="1" smtClean="0"/>
              <a:t>	</a:t>
            </a:r>
            <a:r>
              <a:rPr lang="en-US" sz="1400" b="1" smtClean="0">
                <a:solidFill>
                  <a:srgbClr val="660033"/>
                </a:solidFill>
              </a:rPr>
              <a:t>public static void</a:t>
            </a:r>
            <a:r>
              <a:rPr lang="en-US" sz="1400" b="1" smtClean="0"/>
              <a:t> main(String[] args) {</a:t>
            </a:r>
          </a:p>
          <a:p>
            <a:pPr>
              <a:lnSpc>
                <a:spcPct val="80000"/>
              </a:lnSpc>
              <a:buFontTx/>
              <a:buNone/>
            </a:pPr>
            <a:r>
              <a:rPr lang="en-US" sz="1400" b="1" smtClean="0"/>
              <a:t>		</a:t>
            </a:r>
            <a:r>
              <a:rPr lang="en-US" sz="1400" b="1" smtClean="0">
                <a:solidFill>
                  <a:srgbClr val="339933"/>
                </a:solidFill>
              </a:rPr>
              <a:t>// print a message</a:t>
            </a:r>
          </a:p>
          <a:p>
            <a:pPr>
              <a:lnSpc>
                <a:spcPct val="80000"/>
              </a:lnSpc>
              <a:buFontTx/>
              <a:buNone/>
            </a:pPr>
            <a:r>
              <a:rPr lang="en-US" sz="1400" b="1" smtClean="0"/>
              <a:t>		System.out.println(</a:t>
            </a:r>
            <a:r>
              <a:rPr lang="en-US" sz="1400" b="1" smtClean="0">
                <a:solidFill>
                  <a:srgbClr val="0000FF"/>
                </a:solidFill>
              </a:rPr>
              <a:t>"Welcome to Java!"</a:t>
            </a:r>
            <a:r>
              <a:rPr lang="en-US" sz="1400" b="1" smtClean="0"/>
              <a:t>);</a:t>
            </a:r>
          </a:p>
          <a:p>
            <a:pPr>
              <a:lnSpc>
                <a:spcPct val="80000"/>
              </a:lnSpc>
              <a:buFontTx/>
              <a:buNone/>
            </a:pPr>
            <a:r>
              <a:rPr lang="en-US" sz="1400" b="1" smtClean="0"/>
              <a:t>	}</a:t>
            </a:r>
          </a:p>
          <a:p>
            <a:pPr>
              <a:lnSpc>
                <a:spcPct val="80000"/>
              </a:lnSpc>
              <a:buFontTx/>
              <a:buNone/>
            </a:pPr>
            <a:r>
              <a:rPr lang="en-US" sz="1400" b="1" smtClean="0"/>
              <a:t>}</a:t>
            </a:r>
          </a:p>
          <a:p>
            <a:pPr>
              <a:lnSpc>
                <a:spcPct val="80000"/>
              </a:lnSpc>
              <a:buFontTx/>
              <a:buNone/>
            </a:pPr>
            <a:endParaRPr lang="en-US" sz="1400" b="1" smtClean="0"/>
          </a:p>
          <a:p>
            <a:pPr>
              <a:lnSpc>
                <a:spcPct val="80000"/>
              </a:lnSpc>
              <a:buFontTx/>
              <a:buNone/>
            </a:pPr>
            <a:r>
              <a:rPr lang="en-US" sz="1400" b="1" smtClean="0">
                <a:solidFill>
                  <a:srgbClr val="660033"/>
                </a:solidFill>
              </a:rPr>
              <a:t>class</a:t>
            </a:r>
            <a:r>
              <a:rPr lang="en-US" sz="1400" b="1" smtClean="0"/>
              <a:t> Extra {</a:t>
            </a:r>
          </a:p>
          <a:p>
            <a:pPr>
              <a:lnSpc>
                <a:spcPct val="80000"/>
              </a:lnSpc>
              <a:buFontTx/>
              <a:buNone/>
            </a:pPr>
            <a:r>
              <a:rPr lang="en-US" sz="1400" b="1" smtClean="0"/>
              <a:t>	</a:t>
            </a:r>
            <a:r>
              <a:rPr lang="en-US" sz="1400" b="1" smtClean="0">
                <a:solidFill>
                  <a:srgbClr val="339933"/>
                </a:solidFill>
              </a:rPr>
              <a:t>/*</a:t>
            </a:r>
          </a:p>
          <a:p>
            <a:pPr>
              <a:lnSpc>
                <a:spcPct val="80000"/>
              </a:lnSpc>
              <a:buFontTx/>
              <a:buNone/>
            </a:pPr>
            <a:r>
              <a:rPr lang="en-US" sz="1400" b="1" smtClean="0">
                <a:solidFill>
                  <a:srgbClr val="339933"/>
                </a:solidFill>
              </a:rPr>
              <a:t>	 * class body</a:t>
            </a:r>
          </a:p>
          <a:p>
            <a:pPr>
              <a:lnSpc>
                <a:spcPct val="80000"/>
              </a:lnSpc>
              <a:buFontTx/>
              <a:buNone/>
            </a:pPr>
            <a:r>
              <a:rPr lang="en-US" sz="1400" b="1" smtClean="0">
                <a:solidFill>
                  <a:srgbClr val="339933"/>
                </a:solidFill>
              </a:rPr>
              <a:t>	 */</a:t>
            </a:r>
          </a:p>
          <a:p>
            <a:pPr>
              <a:lnSpc>
                <a:spcPct val="80000"/>
              </a:lnSpc>
              <a:buFontTx/>
              <a:buNone/>
            </a:pPr>
            <a:r>
              <a:rPr lang="en-US" sz="1400" b="1" smtClean="0"/>
              <a:t>}</a:t>
            </a:r>
          </a:p>
        </p:txBody>
      </p:sp>
    </p:spTree>
    <p:extLst>
      <p:ext uri="{BB962C8B-B14F-4D97-AF65-F5344CB8AC3E}">
        <p14:creationId xmlns:p14="http://schemas.microsoft.com/office/powerpoint/2010/main" val="770222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 Cấu trúc …</a:t>
            </a:r>
            <a:br>
              <a:rPr lang="en-US" smtClean="0"/>
            </a:br>
            <a:endParaRPr lang="en-US" dirty="0"/>
          </a:p>
        </p:txBody>
      </p:sp>
      <p:pic>
        <p:nvPicPr>
          <p:cNvPr id="5" name="Picture 5"/>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226200" y="1530730"/>
            <a:ext cx="533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22"/>
          <p:cNvGrpSpPr>
            <a:grpSpLocks/>
          </p:cNvGrpSpPr>
          <p:nvPr/>
        </p:nvGrpSpPr>
        <p:grpSpPr bwMode="auto">
          <a:xfrm>
            <a:off x="3133581" y="521458"/>
            <a:ext cx="9058275" cy="1370013"/>
            <a:chOff x="2016" y="-40"/>
            <a:chExt cx="5706" cy="863"/>
          </a:xfrm>
        </p:grpSpPr>
        <p:sp>
          <p:nvSpPr>
            <p:cNvPr id="7" name="Text Box 14"/>
            <p:cNvSpPr txBox="1">
              <a:spLocks noChangeArrowheads="1"/>
            </p:cNvSpPr>
            <p:nvPr/>
          </p:nvSpPr>
          <p:spPr bwMode="auto">
            <a:xfrm>
              <a:off x="5425" y="-40"/>
              <a:ext cx="2297" cy="863"/>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ts val="300"/>
                </a:spcBef>
              </a:pPr>
              <a:r>
                <a:rPr lang="en-US" altLang="en-US" sz="2000" b="1" dirty="0" err="1"/>
                <a:t>Tên</a:t>
              </a:r>
              <a:r>
                <a:rPr lang="en-US" altLang="en-US" sz="2000" b="1" dirty="0"/>
                <a:t> </a:t>
              </a:r>
              <a:r>
                <a:rPr lang="en-US" altLang="en-US" sz="2000" b="1" dirty="0" err="1"/>
                <a:t>của</a:t>
              </a:r>
              <a:r>
                <a:rPr lang="en-US" altLang="en-US" sz="2000" b="1" dirty="0"/>
                <a:t> </a:t>
              </a:r>
              <a:r>
                <a:rPr lang="en-US" altLang="en-US" sz="2000" b="1" dirty="0" err="1"/>
                <a:t>lớp</a:t>
              </a:r>
              <a:endParaRPr lang="en-US" altLang="en-US" sz="2000" b="1" dirty="0"/>
            </a:p>
            <a:p>
              <a:pPr eaLnBrk="1" hangingPunct="1">
                <a:spcBef>
                  <a:spcPts val="300"/>
                </a:spcBef>
                <a:buFontTx/>
                <a:buAutoNum type="arabicPeriod"/>
              </a:pPr>
              <a:r>
                <a:rPr lang="en-US" altLang="en-US" sz="2000" dirty="0" err="1"/>
                <a:t>Sử</a:t>
              </a:r>
              <a:r>
                <a:rPr lang="en-US" altLang="en-US" sz="2000" dirty="0"/>
                <a:t> </a:t>
              </a:r>
              <a:r>
                <a:rPr lang="en-US" altLang="en-US" sz="2000" dirty="0" err="1"/>
                <a:t>dụng</a:t>
              </a:r>
              <a:r>
                <a:rPr lang="en-US" altLang="en-US" sz="2000" dirty="0"/>
                <a:t> </a:t>
              </a:r>
              <a:r>
                <a:rPr lang="en-US" altLang="en-US" sz="2000" dirty="0" err="1"/>
                <a:t>quy</a:t>
              </a:r>
              <a:r>
                <a:rPr lang="en-US" altLang="en-US" sz="2000" dirty="0"/>
                <a:t> </a:t>
              </a:r>
              <a:r>
                <a:rPr lang="en-US" altLang="en-US" sz="2000" dirty="0" err="1"/>
                <a:t>tắc</a:t>
              </a:r>
              <a:r>
                <a:rPr lang="en-US" altLang="en-US" sz="2000" dirty="0"/>
                <a:t> </a:t>
              </a:r>
              <a:r>
                <a:rPr lang="en-US" altLang="en-US" sz="2000" dirty="0" err="1"/>
                <a:t>đặt</a:t>
              </a:r>
              <a:r>
                <a:rPr lang="en-US" altLang="en-US" sz="2000" dirty="0"/>
                <a:t> </a:t>
              </a:r>
              <a:r>
                <a:rPr lang="en-US" altLang="en-US" sz="2000" dirty="0" err="1"/>
                <a:t>tên</a:t>
              </a:r>
              <a:endParaRPr lang="en-US" altLang="en-US" sz="2000" dirty="0"/>
            </a:p>
            <a:p>
              <a:pPr eaLnBrk="1" hangingPunct="1">
                <a:spcBef>
                  <a:spcPts val="300"/>
                </a:spcBef>
                <a:buFontTx/>
                <a:buAutoNum type="arabicPeriod"/>
              </a:pPr>
              <a:r>
                <a:rPr lang="en-US" altLang="en-US" sz="2000" dirty="0" err="1"/>
                <a:t>Luôn</a:t>
              </a:r>
              <a:r>
                <a:rPr lang="en-US" altLang="en-US" sz="2000" dirty="0"/>
                <a:t> </a:t>
              </a:r>
              <a:r>
                <a:rPr lang="en-US" altLang="en-US" sz="2000" dirty="0" err="1"/>
                <a:t>viết</a:t>
              </a:r>
              <a:r>
                <a:rPr lang="en-US" altLang="en-US" sz="2000" dirty="0"/>
                <a:t> </a:t>
              </a:r>
              <a:r>
                <a:rPr lang="en-US" altLang="en-US" sz="2000" dirty="0" err="1"/>
                <a:t>hoa</a:t>
              </a:r>
              <a:r>
                <a:rPr lang="en-US" altLang="en-US" sz="2000" dirty="0"/>
                <a:t> </a:t>
              </a:r>
              <a:r>
                <a:rPr lang="en-US" altLang="en-US" sz="2000" dirty="0" err="1"/>
                <a:t>chữ</a:t>
              </a:r>
              <a:r>
                <a:rPr lang="en-US" altLang="en-US" sz="2000" dirty="0"/>
                <a:t> </a:t>
              </a:r>
              <a:r>
                <a:rPr lang="en-US" altLang="en-US" sz="2000" dirty="0" err="1"/>
                <a:t>cái</a:t>
              </a:r>
              <a:r>
                <a:rPr lang="en-US" altLang="en-US" sz="2000" dirty="0"/>
                <a:t> </a:t>
              </a:r>
              <a:r>
                <a:rPr lang="en-US" altLang="en-US" sz="2000" dirty="0" err="1"/>
                <a:t>đầu</a:t>
              </a:r>
              <a:r>
                <a:rPr lang="en-US" altLang="en-US" sz="2000" dirty="0"/>
                <a:t> </a:t>
              </a:r>
              <a:r>
                <a:rPr lang="en-US" altLang="en-US" sz="2000" dirty="0" err="1"/>
                <a:t>tiên</a:t>
              </a:r>
              <a:endParaRPr lang="en-US" altLang="en-US" sz="2000" dirty="0"/>
            </a:p>
            <a:p>
              <a:pPr eaLnBrk="1" hangingPunct="1">
                <a:spcBef>
                  <a:spcPts val="300"/>
                </a:spcBef>
                <a:buFontTx/>
                <a:buAutoNum type="arabicPeriod"/>
              </a:pPr>
              <a:r>
                <a:rPr lang="en-US" altLang="en-US" sz="2000" dirty="0" err="1"/>
                <a:t>Dùng</a:t>
              </a:r>
              <a:r>
                <a:rPr lang="en-US" altLang="en-US" sz="2000" dirty="0"/>
                <a:t> </a:t>
              </a:r>
              <a:r>
                <a:rPr lang="en-US" altLang="en-US" sz="2000" dirty="0" err="1"/>
                <a:t>danh</a:t>
              </a:r>
              <a:r>
                <a:rPr lang="en-US" altLang="en-US" sz="2000" dirty="0"/>
                <a:t> </a:t>
              </a:r>
              <a:r>
                <a:rPr lang="en-US" altLang="en-US" sz="2000" dirty="0" err="1"/>
                <a:t>từ</a:t>
              </a:r>
              <a:r>
                <a:rPr lang="en-US" altLang="en-US" sz="2000" dirty="0"/>
                <a:t> </a:t>
              </a:r>
              <a:r>
                <a:rPr lang="en-US" altLang="en-US" sz="2000" dirty="0" err="1"/>
                <a:t>để</a:t>
              </a:r>
              <a:r>
                <a:rPr lang="en-US" altLang="en-US" sz="2000" dirty="0"/>
                <a:t> </a:t>
              </a:r>
              <a:r>
                <a:rPr lang="en-US" altLang="en-US" sz="2000" dirty="0" err="1"/>
                <a:t>đặt</a:t>
              </a:r>
              <a:r>
                <a:rPr lang="en-US" altLang="en-US" sz="2000" dirty="0"/>
                <a:t> </a:t>
              </a:r>
              <a:r>
                <a:rPr lang="en-US" altLang="en-US" sz="2000" dirty="0" err="1"/>
                <a:t>tên</a:t>
              </a:r>
              <a:endParaRPr lang="en-US" altLang="en-US" sz="2000" dirty="0"/>
            </a:p>
          </p:txBody>
        </p:sp>
        <p:sp>
          <p:nvSpPr>
            <p:cNvPr id="8" name="Rectangle 16"/>
            <p:cNvSpPr>
              <a:spLocks noChangeArrowheads="1"/>
            </p:cNvSpPr>
            <p:nvPr/>
          </p:nvSpPr>
          <p:spPr bwMode="auto">
            <a:xfrm>
              <a:off x="2016" y="528"/>
              <a:ext cx="960" cy="24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9" name="AutoShape 18"/>
            <p:cNvCxnSpPr>
              <a:cxnSpLocks noChangeShapeType="1"/>
              <a:stCxn id="8" idx="3"/>
              <a:endCxn id="7" idx="1"/>
            </p:cNvCxnSpPr>
            <p:nvPr/>
          </p:nvCxnSpPr>
          <p:spPr bwMode="auto">
            <a:xfrm flipV="1">
              <a:off x="2976" y="392"/>
              <a:ext cx="2449" cy="25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 name="Group 29"/>
          <p:cNvGrpSpPr>
            <a:grpSpLocks/>
          </p:cNvGrpSpPr>
          <p:nvPr/>
        </p:nvGrpSpPr>
        <p:grpSpPr bwMode="auto">
          <a:xfrm>
            <a:off x="1456388" y="1886331"/>
            <a:ext cx="7240094" cy="881063"/>
            <a:chOff x="385" y="944"/>
            <a:chExt cx="4639" cy="555"/>
          </a:xfrm>
        </p:grpSpPr>
        <p:sp>
          <p:nvSpPr>
            <p:cNvPr id="11" name="Rectangle 23"/>
            <p:cNvSpPr>
              <a:spLocks noChangeArrowheads="1"/>
            </p:cNvSpPr>
            <p:nvPr/>
          </p:nvSpPr>
          <p:spPr bwMode="auto">
            <a:xfrm>
              <a:off x="385" y="1007"/>
              <a:ext cx="2113" cy="3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2" name="Text Box 25"/>
            <p:cNvSpPr txBox="1">
              <a:spLocks noChangeArrowheads="1"/>
            </p:cNvSpPr>
            <p:nvPr/>
          </p:nvSpPr>
          <p:spPr bwMode="auto">
            <a:xfrm>
              <a:off x="2712" y="944"/>
              <a:ext cx="2312" cy="55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b="1" dirty="0" err="1"/>
                <a:t>Dữ</a:t>
              </a:r>
              <a:r>
                <a:rPr lang="en-US" altLang="en-US" sz="2000" b="1" dirty="0"/>
                <a:t> </a:t>
              </a:r>
              <a:r>
                <a:rPr lang="en-US" altLang="en-US" sz="2000" b="1" dirty="0" err="1"/>
                <a:t>liệu</a:t>
              </a:r>
              <a:r>
                <a:rPr lang="en-US" altLang="en-US" sz="2000" b="1" dirty="0"/>
                <a:t> </a:t>
              </a:r>
              <a:r>
                <a:rPr lang="en-US" altLang="en-US" sz="2000" b="1" dirty="0" err="1"/>
                <a:t>thành</a:t>
              </a:r>
              <a:r>
                <a:rPr lang="en-US" altLang="en-US" sz="2000" b="1" dirty="0"/>
                <a:t> </a:t>
              </a:r>
              <a:r>
                <a:rPr lang="en-US" altLang="en-US" sz="2000" b="1" dirty="0" err="1"/>
                <a:t>phần</a:t>
              </a:r>
              <a:endParaRPr lang="en-US" altLang="en-US" sz="2000" b="1" dirty="0"/>
            </a:p>
            <a:p>
              <a:pPr eaLnBrk="1" hangingPunct="1">
                <a:buFontTx/>
                <a:buChar char="•"/>
              </a:pPr>
              <a:r>
                <a:rPr lang="en-US" altLang="en-US" sz="2000" dirty="0" err="1"/>
                <a:t>Là</a:t>
              </a:r>
              <a:r>
                <a:rPr lang="en-US" altLang="en-US" sz="2000" dirty="0"/>
                <a:t> </a:t>
              </a:r>
              <a:r>
                <a:rPr lang="en-US" altLang="en-US" sz="2000" dirty="0" err="1"/>
                <a:t>những</a:t>
              </a:r>
              <a:r>
                <a:rPr lang="en-US" altLang="en-US" sz="2000" dirty="0"/>
                <a:t> </a:t>
              </a:r>
              <a:r>
                <a:rPr lang="en-US" altLang="en-US" sz="2000" dirty="0" err="1"/>
                <a:t>dữ</a:t>
              </a:r>
              <a:r>
                <a:rPr lang="en-US" altLang="en-US" sz="2000" dirty="0"/>
                <a:t> </a:t>
              </a:r>
              <a:r>
                <a:rPr lang="en-US" altLang="en-US" sz="2000" dirty="0" err="1"/>
                <a:t>liệu</a:t>
              </a:r>
              <a:r>
                <a:rPr lang="en-US" altLang="en-US" sz="2000" dirty="0"/>
                <a:t> </a:t>
              </a:r>
              <a:r>
                <a:rPr lang="en-US" altLang="en-US" sz="2000" dirty="0" err="1"/>
                <a:t>cần</a:t>
              </a:r>
              <a:r>
                <a:rPr lang="en-US" altLang="en-US" sz="2000" dirty="0"/>
                <a:t> </a:t>
              </a:r>
              <a:r>
                <a:rPr lang="en-US" altLang="en-US" sz="2000" dirty="0" err="1"/>
                <a:t>phải</a:t>
              </a:r>
              <a:r>
                <a:rPr lang="en-US" altLang="en-US" sz="2000" dirty="0"/>
                <a:t> </a:t>
              </a:r>
              <a:r>
                <a:rPr lang="en-US" altLang="en-US" sz="2000" dirty="0" err="1"/>
                <a:t>có</a:t>
              </a:r>
              <a:endParaRPr lang="en-US" altLang="en-US" sz="2000" dirty="0"/>
            </a:p>
          </p:txBody>
        </p:sp>
        <p:cxnSp>
          <p:nvCxnSpPr>
            <p:cNvPr id="13" name="AutoShape 28"/>
            <p:cNvCxnSpPr>
              <a:cxnSpLocks noChangeShapeType="1"/>
              <a:stCxn id="11" idx="3"/>
              <a:endCxn id="12" idx="1"/>
            </p:cNvCxnSpPr>
            <p:nvPr/>
          </p:nvCxnSpPr>
          <p:spPr bwMode="auto">
            <a:xfrm>
              <a:off x="2498" y="1200"/>
              <a:ext cx="214" cy="2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4" name="Group 49"/>
          <p:cNvGrpSpPr>
            <a:grpSpLocks/>
          </p:cNvGrpSpPr>
          <p:nvPr/>
        </p:nvGrpSpPr>
        <p:grpSpPr bwMode="auto">
          <a:xfrm>
            <a:off x="1454800" y="2716967"/>
            <a:ext cx="9837738" cy="2667000"/>
            <a:chOff x="384" y="1488"/>
            <a:chExt cx="6197" cy="1680"/>
          </a:xfrm>
        </p:grpSpPr>
        <p:sp>
          <p:nvSpPr>
            <p:cNvPr id="15" name="Rectangle 30"/>
            <p:cNvSpPr>
              <a:spLocks noChangeArrowheads="1"/>
            </p:cNvSpPr>
            <p:nvPr/>
          </p:nvSpPr>
          <p:spPr bwMode="auto">
            <a:xfrm>
              <a:off x="384" y="1488"/>
              <a:ext cx="3264" cy="76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 name="Rectangle 31"/>
            <p:cNvSpPr>
              <a:spLocks noChangeArrowheads="1"/>
            </p:cNvSpPr>
            <p:nvPr/>
          </p:nvSpPr>
          <p:spPr bwMode="auto">
            <a:xfrm>
              <a:off x="384" y="2352"/>
              <a:ext cx="3264" cy="81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 name="Text Box 33"/>
            <p:cNvSpPr txBox="1">
              <a:spLocks noChangeArrowheads="1"/>
            </p:cNvSpPr>
            <p:nvPr/>
          </p:nvSpPr>
          <p:spPr bwMode="auto">
            <a:xfrm>
              <a:off x="3916" y="1560"/>
              <a:ext cx="2665" cy="1324"/>
            </a:xfrm>
            <a:prstGeom prst="rect">
              <a:avLst/>
            </a:prstGeom>
            <a:noFill/>
            <a:ln w="9525">
              <a:solidFill>
                <a:srgbClr val="008000"/>
              </a:solidFill>
              <a:miter lim="800000"/>
              <a:headEnd/>
              <a:tailEnd/>
            </a:ln>
          </p:spPr>
          <p:txBody>
            <a:bodyPr>
              <a:normAutofit/>
            </a:bodyPr>
            <a:lstStyle/>
            <a:p>
              <a:pPr marL="342900" indent="-342900">
                <a:defRPr/>
              </a:pPr>
              <a:r>
                <a:rPr lang="en-US" sz="2000" b="1" dirty="0" err="1">
                  <a:latin typeface="Times New Roman" panose="02020603050405020304" pitchFamily="18" charset="0"/>
                  <a:cs typeface="Times New Roman" panose="02020603050405020304" pitchFamily="18" charset="0"/>
                </a:rPr>
                <a:t>Khởi</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buFontTx/>
                <a:buChar char="•"/>
                <a:defRPr/>
              </a:pP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endParaRPr lang="en-US" sz="2000" dirty="0">
                <a:latin typeface="Times New Roman" panose="02020603050405020304" pitchFamily="18" charset="0"/>
                <a:cs typeface="Times New Roman" panose="02020603050405020304" pitchFamily="18" charset="0"/>
              </a:endParaRPr>
            </a:p>
            <a:p>
              <a:pPr marL="342900" indent="-342900">
                <a:buFontTx/>
                <a:buChar char="•"/>
                <a:defRPr/>
              </a:pP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endParaRPr lang="en-US" sz="2000" dirty="0">
                <a:latin typeface="Times New Roman" panose="02020603050405020304" pitchFamily="18" charset="0"/>
                <a:cs typeface="Times New Roman" panose="02020603050405020304" pitchFamily="18" charset="0"/>
              </a:endParaRPr>
            </a:p>
            <a:p>
              <a:pPr marL="342900" indent="-342900">
                <a:buFontTx/>
                <a:buChar char="•"/>
                <a:defRPr/>
              </a:pP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endParaRPr lang="en-US" sz="2000" b="1" i="1" dirty="0">
                <a:latin typeface="Times New Roman" panose="02020603050405020304" pitchFamily="18" charset="0"/>
                <a:cs typeface="Times New Roman" panose="02020603050405020304" pitchFamily="18" charset="0"/>
              </a:endParaRPr>
            </a:p>
          </p:txBody>
        </p:sp>
        <p:cxnSp>
          <p:nvCxnSpPr>
            <p:cNvPr id="18" name="AutoShape 35"/>
            <p:cNvCxnSpPr>
              <a:cxnSpLocks noChangeShapeType="1"/>
              <a:stCxn id="15" idx="3"/>
              <a:endCxn id="20" idx="1"/>
            </p:cNvCxnSpPr>
            <p:nvPr/>
          </p:nvCxnSpPr>
          <p:spPr bwMode="auto">
            <a:xfrm>
              <a:off x="3648" y="1872"/>
              <a:ext cx="268" cy="35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9" name="AutoShape 36"/>
            <p:cNvCxnSpPr>
              <a:cxnSpLocks noChangeShapeType="1"/>
              <a:stCxn id="16" idx="3"/>
              <a:endCxn id="20" idx="1"/>
            </p:cNvCxnSpPr>
            <p:nvPr/>
          </p:nvCxnSpPr>
          <p:spPr bwMode="auto">
            <a:xfrm flipV="1">
              <a:off x="3648" y="2222"/>
              <a:ext cx="268" cy="538"/>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p:grpSp>
        <p:nvGrpSpPr>
          <p:cNvPr id="22" name="Group 46"/>
          <p:cNvGrpSpPr>
            <a:grpSpLocks/>
          </p:cNvGrpSpPr>
          <p:nvPr/>
        </p:nvGrpSpPr>
        <p:grpSpPr bwMode="auto">
          <a:xfrm>
            <a:off x="1454800" y="5031169"/>
            <a:ext cx="9837738" cy="1985963"/>
            <a:chOff x="432" y="2925"/>
            <a:chExt cx="6197" cy="1251"/>
          </a:xfrm>
        </p:grpSpPr>
        <p:sp>
          <p:nvSpPr>
            <p:cNvPr id="23" name="Rectangle 41"/>
            <p:cNvSpPr>
              <a:spLocks noChangeArrowheads="1"/>
            </p:cNvSpPr>
            <p:nvPr/>
          </p:nvSpPr>
          <p:spPr bwMode="auto">
            <a:xfrm>
              <a:off x="432" y="3264"/>
              <a:ext cx="2352" cy="67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000">
                <a:cs typeface="Times New Roman" panose="02020603050405020304" pitchFamily="18" charset="0"/>
              </a:endParaRPr>
            </a:p>
          </p:txBody>
        </p:sp>
        <p:sp>
          <p:nvSpPr>
            <p:cNvPr id="26" name="Text Box 43"/>
            <p:cNvSpPr txBox="1">
              <a:spLocks noChangeArrowheads="1"/>
            </p:cNvSpPr>
            <p:nvPr/>
          </p:nvSpPr>
          <p:spPr bwMode="auto">
            <a:xfrm>
              <a:off x="3552" y="2925"/>
              <a:ext cx="3077" cy="1251"/>
            </a:xfrm>
            <a:prstGeom prst="rect">
              <a:avLst/>
            </a:prstGeom>
            <a:noFill/>
            <a:ln w="9525">
              <a:solidFill>
                <a:srgbClr val="008000"/>
              </a:solidFill>
              <a:miter lim="800000"/>
              <a:headEnd/>
              <a:tailEnd/>
            </a:ln>
          </p:spPr>
          <p:txBody>
            <a:bodyPr>
              <a:noAutofit/>
            </a:bodyPr>
            <a:lstStyle/>
            <a:p>
              <a:pPr marL="342900" indent="-342900">
                <a:defRPr/>
              </a:pP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phương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thức</a:t>
              </a:r>
              <a:r>
                <a:rPr lang="en-US" sz="2000" b="1" dirty="0">
                  <a:latin typeface="Times New Roman" panose="02020603050405020304" pitchFamily="18" charset="0"/>
                  <a:cs typeface="Times New Roman" panose="02020603050405020304" pitchFamily="18" charset="0"/>
                </a:rPr>
                <a:t> (method)</a:t>
              </a:r>
            </a:p>
            <a:p>
              <a:pPr marL="342900" indent="-342900">
                <a:buFontTx/>
                <a:buChar char="•"/>
                <a:defRPr/>
              </a:pPr>
              <a:r>
                <a:rPr lang="en-US" sz="2000" b="1" dirty="0" err="1" smtClean="0">
                  <a:latin typeface="Times New Roman" panose="02020603050405020304" pitchFamily="18" charset="0"/>
                  <a:cs typeface="Times New Roman" panose="02020603050405020304" pitchFamily="18" charset="0"/>
                </a:rPr>
                <a:t>Những</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hành</a:t>
              </a:r>
              <a:r>
                <a:rPr lang="en-US" sz="2000" b="1" dirty="0">
                  <a:latin typeface="Times New Roman" panose="02020603050405020304" pitchFamily="18" charset="0"/>
                  <a:cs typeface="Times New Roman" panose="02020603050405020304" pitchFamily="18" charset="0"/>
                </a:rPr>
                <a:t> vi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thể</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thực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endParaRPr lang="en-US" sz="2000" b="1" dirty="0">
                <a:latin typeface="Times New Roman" panose="02020603050405020304" pitchFamily="18" charset="0"/>
                <a:cs typeface="Times New Roman" panose="02020603050405020304" pitchFamily="18" charset="0"/>
              </a:endParaRPr>
            </a:p>
            <a:p>
              <a:pPr marL="342900" indent="-342900">
                <a:lnSpc>
                  <a:spcPct val="130000"/>
                </a:lnSpc>
                <a:buFontTx/>
                <a:buAutoNum type="arabicPeriod"/>
                <a:defRPr/>
              </a:pP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C</a:t>
              </a:r>
            </a:p>
            <a:p>
              <a:pPr marL="342900" indent="-342900">
                <a:lnSpc>
                  <a:spcPct val="130000"/>
                </a:lnSpc>
                <a:buFontTx/>
                <a:buAutoNum type="arabicPeriod"/>
                <a:defRPr/>
              </a:pP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endParaRPr lang="en-US" sz="2000" dirty="0">
                <a:latin typeface="Times New Roman" panose="02020603050405020304" pitchFamily="18" charset="0"/>
                <a:cs typeface="Times New Roman" panose="02020603050405020304" pitchFamily="18" charset="0"/>
              </a:endParaRPr>
            </a:p>
            <a:p>
              <a:pPr marL="342900" indent="-342900">
                <a:lnSpc>
                  <a:spcPct val="130000"/>
                </a:lnSpc>
                <a:buFontTx/>
                <a:buAutoNum type="arabicPeriod"/>
                <a:defRPr/>
              </a:pPr>
              <a:r>
                <a:rPr lang="en-US" sz="2000" dirty="0" err="1">
                  <a:latin typeface="Times New Roman" panose="02020603050405020304" pitchFamily="18" charset="0"/>
                  <a:cs typeface="Times New Roman" panose="02020603050405020304" pitchFamily="18" charset="0"/>
                </a:rPr>
                <a:t>Luôn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endParaRPr lang="en-US" sz="2000" dirty="0">
                <a:latin typeface="Times New Roman" panose="02020603050405020304" pitchFamily="18" charset="0"/>
                <a:cs typeface="Times New Roman" panose="02020603050405020304" pitchFamily="18" charset="0"/>
              </a:endParaRPr>
            </a:p>
          </p:txBody>
        </p:sp>
        <p:cxnSp>
          <p:nvCxnSpPr>
            <p:cNvPr id="25" name="AutoShape 45"/>
            <p:cNvCxnSpPr>
              <a:cxnSpLocks noChangeShapeType="1"/>
              <a:stCxn id="23" idx="3"/>
              <a:endCxn id="26" idx="1"/>
            </p:cNvCxnSpPr>
            <p:nvPr/>
          </p:nvCxnSpPr>
          <p:spPr bwMode="auto">
            <a:xfrm flipV="1">
              <a:off x="2784" y="3551"/>
              <a:ext cx="768" cy="49"/>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7085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nodeType="clickEffect">
                                  <p:stCondLst>
                                    <p:cond delay="0"/>
                                  </p:stCondLst>
                                  <p:childTnLst>
                                    <p:animEffect transition="out" filter="box(in)">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nodeType="clickEffect">
                                  <p:stCondLst>
                                    <p:cond delay="0"/>
                                  </p:stCondLst>
                                  <p:childTnLst>
                                    <p:animEffect transition="out" filter="checkerboard(across)">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5795</TotalTime>
  <Words>2503</Words>
  <Application>Microsoft Office PowerPoint</Application>
  <PresentationFormat>Custom</PresentationFormat>
  <Paragraphs>415</Paragraphs>
  <Slides>35</Slides>
  <Notes>8</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Executive</vt:lpstr>
      <vt:lpstr>1_Executive</vt:lpstr>
      <vt:lpstr>Chương 3 GIỚI THIỆU JAVA</vt:lpstr>
      <vt:lpstr>Mục tiêu</vt:lpstr>
      <vt:lpstr>Nội dung</vt:lpstr>
      <vt:lpstr>3.1. Giới thiệu Java Java là gì?</vt:lpstr>
      <vt:lpstr>3.1. Giới thiệu Java  Các phiên bản chính của Java</vt:lpstr>
      <vt:lpstr>3.1. Giới thiệu Java  Quá trình dịch chương trình Java</vt:lpstr>
      <vt:lpstr>3.1. Giới thiệu Java JDK – Java Development Kit</vt:lpstr>
      <vt:lpstr>3.2. Cấu trúc chương trình Java</vt:lpstr>
      <vt:lpstr>3.2. Cấu trúc … </vt:lpstr>
      <vt:lpstr>3.2. Cấu trúc chương trình Java</vt:lpstr>
      <vt:lpstr>3.3. Tổng quan lập trình Java </vt:lpstr>
      <vt:lpstr>3.3. Tổng quan lập trình Java Kiểu dữ liệu cơ bản </vt:lpstr>
      <vt:lpstr>3.3. Tổng quan lập trình Java Kiểu dữ liệu cơ bản </vt:lpstr>
      <vt:lpstr>3.3. Tổng quan lập trình Java Hằng, biến</vt:lpstr>
      <vt:lpstr>3.3. Tổng quan lập trình Java Hằng, biến</vt:lpstr>
      <vt:lpstr>3.3. Tổng quan lập trình Java Hằng, biến</vt:lpstr>
      <vt:lpstr>3.3. Tổng quan lập trình Java Toán tử, biểu thức</vt:lpstr>
      <vt:lpstr>3.3. Tổng quan lập trình Java Toán tử, biểu thức</vt:lpstr>
      <vt:lpstr>3.3. Tổng quan lập trình Java Toán tử, biểu thức</vt:lpstr>
      <vt:lpstr>3.3. Tổng quan lập trình Java Toán tử, biểu thức</vt:lpstr>
      <vt:lpstr>3.3. Tổng quan lập trình Java Các cấu trúc lệnh trên Java</vt:lpstr>
      <vt:lpstr>3.3. Tổng quan lập trình Java Các cấu trúc lệnh trên Java</vt:lpstr>
      <vt:lpstr>3.3. Tổng quan lập trình Java Các cấu trúc lệnh trên Java</vt:lpstr>
      <vt:lpstr>3.4. Sử dụng một số lớp có sẵn Lớp Scanner</vt:lpstr>
      <vt:lpstr>3.4. Sử dụng một số lớp có sẵn Lớp Scanner (ví dụ)</vt:lpstr>
      <vt:lpstr>3.4. Sử dụng một số lớp có sẵn  Lớp Random</vt:lpstr>
      <vt:lpstr>3.4. Sử dụng một số lớp có sẵn  Lớp Math</vt:lpstr>
      <vt:lpstr>3.4. Sử dụng một số lớp có sẵn  Định dạng kết quả xuất ra màn hình</vt:lpstr>
      <vt:lpstr>3.4. Sử dụng một số lớp có sẵn  Định dạng kết quả xuất ra màn hình</vt:lpstr>
      <vt:lpstr>3.4. Sử dụng một số lớp có sẵn  Định dạng kết quả xuất ra màn hình</vt:lpstr>
      <vt:lpstr>Bài tập</vt:lpstr>
      <vt:lpstr>Bài tập</vt:lpstr>
      <vt:lpstr>Bài tập</vt:lpstr>
      <vt:lpstr>Bài tập</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cp:lastModifiedBy>BAO HA</cp:lastModifiedBy>
  <cp:revision>186</cp:revision>
  <dcterms:created xsi:type="dcterms:W3CDTF">2014-08-22T11:10:10Z</dcterms:created>
  <dcterms:modified xsi:type="dcterms:W3CDTF">2015-03-04T11:32:03Z</dcterms:modified>
</cp:coreProperties>
</file>