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60"/>
  </p:notesMasterIdLst>
  <p:sldIdLst>
    <p:sldId id="305" r:id="rId2"/>
    <p:sldId id="304" r:id="rId3"/>
    <p:sldId id="258" r:id="rId4"/>
    <p:sldId id="264" r:id="rId5"/>
    <p:sldId id="268" r:id="rId6"/>
    <p:sldId id="269" r:id="rId7"/>
    <p:sldId id="306" r:id="rId8"/>
    <p:sldId id="307" r:id="rId9"/>
    <p:sldId id="271" r:id="rId10"/>
    <p:sldId id="311" r:id="rId11"/>
    <p:sldId id="312" r:id="rId12"/>
    <p:sldId id="337" r:id="rId13"/>
    <p:sldId id="338" r:id="rId14"/>
    <p:sldId id="339" r:id="rId15"/>
    <p:sldId id="340" r:id="rId16"/>
    <p:sldId id="326" r:id="rId17"/>
    <p:sldId id="319" r:id="rId18"/>
    <p:sldId id="318" r:id="rId19"/>
    <p:sldId id="276" r:id="rId20"/>
    <p:sldId id="279" r:id="rId21"/>
    <p:sldId id="278" r:id="rId22"/>
    <p:sldId id="265" r:id="rId23"/>
    <p:sldId id="320" r:id="rId24"/>
    <p:sldId id="341" r:id="rId25"/>
    <p:sldId id="342" r:id="rId26"/>
    <p:sldId id="303" r:id="rId27"/>
    <p:sldId id="284" r:id="rId28"/>
    <p:sldId id="285" r:id="rId29"/>
    <p:sldId id="286" r:id="rId30"/>
    <p:sldId id="288" r:id="rId31"/>
    <p:sldId id="289" r:id="rId32"/>
    <p:sldId id="290" r:id="rId33"/>
    <p:sldId id="291" r:id="rId34"/>
    <p:sldId id="325" r:id="rId35"/>
    <p:sldId id="336" r:id="rId36"/>
    <p:sldId id="335" r:id="rId37"/>
    <p:sldId id="292" r:id="rId38"/>
    <p:sldId id="293" r:id="rId39"/>
    <p:sldId id="294" r:id="rId40"/>
    <p:sldId id="295" r:id="rId41"/>
    <p:sldId id="297" r:id="rId42"/>
    <p:sldId id="299" r:id="rId43"/>
    <p:sldId id="301" r:id="rId44"/>
    <p:sldId id="300" r:id="rId45"/>
    <p:sldId id="302" r:id="rId46"/>
    <p:sldId id="313" r:id="rId47"/>
    <p:sldId id="314" r:id="rId48"/>
    <p:sldId id="315" r:id="rId49"/>
    <p:sldId id="316" r:id="rId50"/>
    <p:sldId id="267" r:id="rId51"/>
    <p:sldId id="328" r:id="rId52"/>
    <p:sldId id="329" r:id="rId53"/>
    <p:sldId id="330" r:id="rId54"/>
    <p:sldId id="331" r:id="rId55"/>
    <p:sldId id="332" r:id="rId56"/>
    <p:sldId id="333" r:id="rId57"/>
    <p:sldId id="334" r:id="rId58"/>
    <p:sldId id="26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2540" autoAdjust="0"/>
  </p:normalViewPr>
  <p:slideViewPr>
    <p:cSldViewPr snapToGrid="0">
      <p:cViewPr varScale="1">
        <p:scale>
          <a:sx n="69" d="100"/>
          <a:sy n="69" d="100"/>
        </p:scale>
        <p:origin x="6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8/4/2021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475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Có</a:t>
            </a:r>
            <a:r>
              <a:rPr lang="en-US" b="1" baseline="0" smtClean="0"/>
              <a:t> 2 hàm nhưng thông thường chỉ cần 1 hàm </a:t>
            </a:r>
            <a:r>
              <a:rPr lang="en-NZ" b="1" smtClean="0"/>
              <a:t>compare(T,T)</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14</a:t>
            </a:fld>
            <a:endParaRPr lang="en-US" dirty="0"/>
          </a:p>
        </p:txBody>
      </p:sp>
    </p:spTree>
    <p:extLst>
      <p:ext uri="{BB962C8B-B14F-4D97-AF65-F5344CB8AC3E}">
        <p14:creationId xmlns:p14="http://schemas.microsoft.com/office/powerpoint/2010/main" val="221654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 in sort(), Comparator overrides natural ordering</a:t>
            </a:r>
          </a:p>
          <a:p>
            <a:pPr lvl="1"/>
            <a:r>
              <a:rPr lang="en-NZ" smtClean="0"/>
              <a:t>i.e. Even if we define natural ordering for CD, the given comparator is still going to be used instead</a:t>
            </a:r>
          </a:p>
          <a:p>
            <a:pPr lvl="1"/>
            <a:r>
              <a:rPr lang="en-US" smtClean="0"/>
              <a:t>(On the other hand, if you give null as Comparator, then natural ordering is used)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smtClean="0">
                <a:latin typeface="Courier New" pitchFamily="49" charset="0"/>
              </a:rPr>
              <a:t>public static &lt;T&gt; void sort(List&lt;T&gt; list, </a:t>
            </a:r>
            <a:r>
              <a:rPr lang="en-US" sz="1200" b="1" smtClean="0">
                <a:solidFill>
                  <a:srgbClr val="0033CC"/>
                </a:solidFill>
                <a:latin typeface="Courier New" pitchFamily="49" charset="0"/>
              </a:rPr>
              <a:t>Comparator</a:t>
            </a:r>
            <a:r>
              <a:rPr lang="en-US" sz="1200" b="1" smtClean="0">
                <a:latin typeface="Courier New" pitchFamily="49" charset="0"/>
              </a:rPr>
              <a:t>&lt;? super T&gt; c)</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15</a:t>
            </a:fld>
            <a:endParaRPr lang="en-US" dirty="0"/>
          </a:p>
        </p:txBody>
      </p:sp>
    </p:spTree>
    <p:extLst>
      <p:ext uri="{BB962C8B-B14F-4D97-AF65-F5344CB8AC3E}">
        <p14:creationId xmlns:p14="http://schemas.microsoft.com/office/powerpoint/2010/main" val="528564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mtClean="0">
                <a:latin typeface="Courier New" pitchFamily="49" charset="0"/>
                <a:cs typeface="Courier New" pitchFamily="49" charset="0"/>
              </a:rPr>
              <a:t>Den day</a:t>
            </a:r>
          </a:p>
          <a:p>
            <a:r>
              <a:rPr lang="en-US" sz="1200" b="1" smtClean="0">
                <a:latin typeface="Courier New" pitchFamily="49" charset="0"/>
                <a:cs typeface="Courier New" pitchFamily="49" charset="0"/>
              </a:rPr>
              <a:t>List&lt;User&gt; lstUser = new ArrayList&lt;User&gt;(collectionUser); </a:t>
            </a:r>
            <a:br>
              <a:rPr lang="en-US" sz="1200" b="1" smtClean="0">
                <a:latin typeface="Courier New" pitchFamily="49" charset="0"/>
                <a:cs typeface="Courier New" pitchFamily="49" charset="0"/>
              </a:rPr>
            </a:br>
            <a:endParaRPr lang="en-US" sz="1200" b="1" smtClean="0">
              <a:latin typeface="Courier New" pitchFamily="49" charset="0"/>
              <a:cs typeface="Courier New" pitchFamily="49" charset="0"/>
            </a:endParaRP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16</a:t>
            </a:fld>
            <a:endParaRPr lang="en-US" dirty="0"/>
          </a:p>
        </p:txBody>
      </p:sp>
    </p:spTree>
    <p:extLst>
      <p:ext uri="{BB962C8B-B14F-4D97-AF65-F5344CB8AC3E}">
        <p14:creationId xmlns:p14="http://schemas.microsoft.com/office/powerpoint/2010/main" val="411993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More interestingly, only</a:t>
            </a:r>
            <a:r>
              <a:rPr lang="en-US" sz="1200" smtClean="0">
                <a:solidFill>
                  <a:schemeClr val="accent2"/>
                </a:solidFill>
                <a:latin typeface="Trebuchet MS" pitchFamily="34" charset="0"/>
              </a:rPr>
              <a:t> Comparable </a:t>
            </a:r>
            <a:r>
              <a:rPr lang="en-US" sz="1200" smtClean="0"/>
              <a:t>elements can be added to a</a:t>
            </a:r>
            <a:r>
              <a:rPr lang="en-US" sz="1200" smtClean="0">
                <a:solidFill>
                  <a:schemeClr val="accent2"/>
                </a:solidFill>
                <a:latin typeface="Trebuchet MS" pitchFamily="34" charset="0"/>
              </a:rPr>
              <a:t> SortedSet</a:t>
            </a:r>
            <a:r>
              <a:rPr lang="en-US" sz="1200" smtClean="0"/>
              <a:t>, and the set’s</a:t>
            </a:r>
            <a:r>
              <a:rPr lang="en-US" sz="1200" smtClean="0">
                <a:solidFill>
                  <a:schemeClr val="accent2"/>
                </a:solidFill>
                <a:latin typeface="Trebuchet MS" pitchFamily="34" charset="0"/>
              </a:rPr>
              <a:t> Iterator </a:t>
            </a:r>
            <a:r>
              <a:rPr lang="en-US" sz="1200" smtClean="0"/>
              <a:t>will return these in sorted order</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17</a:t>
            </a:fld>
            <a:endParaRPr lang="en-US" dirty="0"/>
          </a:p>
        </p:txBody>
      </p:sp>
    </p:spTree>
    <p:extLst>
      <p:ext uri="{BB962C8B-B14F-4D97-AF65-F5344CB8AC3E}">
        <p14:creationId xmlns:p14="http://schemas.microsoft.com/office/powerpoint/2010/main" val="2451086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pPr>
            <a:r>
              <a:rPr lang="en-US" sz="2800" smtClean="0">
                <a:ea typeface="ＭＳ Ｐゴシック" pitchFamily="34" charset="-128"/>
              </a:rPr>
              <a:t>Keys</a:t>
            </a:r>
          </a:p>
          <a:p>
            <a:pPr lvl="1">
              <a:spcBef>
                <a:spcPts val="200"/>
              </a:spcBef>
            </a:pPr>
            <a:r>
              <a:rPr lang="en-US" sz="2400" smtClean="0">
                <a:ea typeface="ＭＳ Ｐゴシック" pitchFamily="34" charset="-128"/>
              </a:rPr>
              <a:t>Provides an easy way to represent an object (such as  a numeric bar code)</a:t>
            </a:r>
          </a:p>
          <a:p>
            <a:pPr>
              <a:spcBef>
                <a:spcPts val="200"/>
              </a:spcBef>
            </a:pPr>
            <a:r>
              <a:rPr lang="en-US" sz="2800" smtClean="0">
                <a:ea typeface="ＭＳ Ｐゴシック" pitchFamily="34" charset="-128"/>
              </a:rPr>
              <a:t>Values</a:t>
            </a:r>
          </a:p>
          <a:p>
            <a:pPr lvl="1">
              <a:spcBef>
                <a:spcPts val="200"/>
              </a:spcBef>
            </a:pPr>
            <a:r>
              <a:rPr lang="en-US" sz="2400" smtClean="0">
                <a:ea typeface="ＭＳ Ｐゴシック" pitchFamily="34" charset="-128"/>
              </a:rPr>
              <a:t>The actual object that is associated with the key</a:t>
            </a:r>
          </a:p>
        </p:txBody>
      </p:sp>
      <p:sp>
        <p:nvSpPr>
          <p:cNvPr id="4" name="Slide Number Placeholder 3"/>
          <p:cNvSpPr>
            <a:spLocks noGrp="1"/>
          </p:cNvSpPr>
          <p:nvPr>
            <p:ph type="sldNum" sz="quarter" idx="10"/>
          </p:nvPr>
        </p:nvSpPr>
        <p:spPr/>
        <p:txBody>
          <a:bodyPr/>
          <a:lstStyle/>
          <a:p>
            <a:fld id="{8044BD98-DC88-4403-A9D3-CB5202450553}" type="slidenum">
              <a:rPr lang="en-US" smtClean="0"/>
              <a:t>19</a:t>
            </a:fld>
            <a:endParaRPr lang="en-US" dirty="0"/>
          </a:p>
        </p:txBody>
      </p:sp>
    </p:spTree>
    <p:extLst>
      <p:ext uri="{BB962C8B-B14F-4D97-AF65-F5344CB8AC3E}">
        <p14:creationId xmlns:p14="http://schemas.microsoft.com/office/powerpoint/2010/main" val="4045335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smtClean="0"/>
              <a:t>More interestingly, only </a:t>
            </a:r>
            <a:r>
              <a:rPr lang="en-US" sz="1200" b="1" smtClean="0">
                <a:solidFill>
                  <a:schemeClr val="accent2"/>
                </a:solidFill>
                <a:latin typeface="Trebuchet MS" pitchFamily="34" charset="0"/>
              </a:rPr>
              <a:t>Comparable</a:t>
            </a:r>
            <a:r>
              <a:rPr lang="en-US" sz="1200" b="1" smtClean="0"/>
              <a:t> elements can be used as keys in a </a:t>
            </a:r>
            <a:r>
              <a:rPr lang="en-US" sz="1200" b="1" smtClean="0">
                <a:solidFill>
                  <a:schemeClr val="accent2"/>
                </a:solidFill>
                <a:latin typeface="Trebuchet MS" pitchFamily="34" charset="0"/>
              </a:rPr>
              <a:t>SortedMap</a:t>
            </a:r>
            <a:r>
              <a:rPr lang="en-US" sz="1200" b="1" smtClean="0"/>
              <a:t>, and the method </a:t>
            </a:r>
            <a:r>
              <a:rPr lang="en-US" sz="1200" b="1" smtClean="0">
                <a:solidFill>
                  <a:schemeClr val="accent2"/>
                </a:solidFill>
                <a:latin typeface="Trebuchet MS" pitchFamily="34" charset="0"/>
              </a:rPr>
              <a:t>Set&lt;K&gt; keySet()</a:t>
            </a:r>
            <a:r>
              <a:rPr lang="en-US" sz="1200" b="1" smtClean="0"/>
              <a:t> will return a set of keys whose iterator will return them sorted order</a:t>
            </a:r>
          </a:p>
          <a:p>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21</a:t>
            </a:fld>
            <a:endParaRPr lang="en-US" dirty="0"/>
          </a:p>
        </p:txBody>
      </p:sp>
    </p:spTree>
    <p:extLst>
      <p:ext uri="{BB962C8B-B14F-4D97-AF65-F5344CB8AC3E}">
        <p14:creationId xmlns:p14="http://schemas.microsoft.com/office/powerpoint/2010/main" val="2406343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044BD98-DC88-4403-A9D3-CB5202450553}" type="slidenum">
              <a:rPr lang="en-US" smtClean="0"/>
              <a:t>23</a:t>
            </a:fld>
            <a:endParaRPr lang="en-US" dirty="0"/>
          </a:p>
        </p:txBody>
      </p:sp>
    </p:spTree>
    <p:extLst>
      <p:ext uri="{BB962C8B-B14F-4D97-AF65-F5344CB8AC3E}">
        <p14:creationId xmlns:p14="http://schemas.microsoft.com/office/powerpoint/2010/main" val="3840100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ArrayList arr = </a:t>
            </a:r>
            <a:r>
              <a:rPr lang="en-US" sz="1200" b="1" kern="1200" smtClean="0">
                <a:solidFill>
                  <a:schemeClr val="tx1"/>
                </a:solidFill>
                <a:latin typeface="+mn-lt"/>
                <a:ea typeface="+mn-ea"/>
                <a:cs typeface="+mn-cs"/>
              </a:rPr>
              <a:t>new ArrayList();</a:t>
            </a:r>
          </a:p>
          <a:p>
            <a:r>
              <a:rPr lang="en-US" sz="1200" b="1" kern="1200" smtClean="0">
                <a:solidFill>
                  <a:schemeClr val="tx1"/>
                </a:solidFill>
                <a:latin typeface="+mn-lt"/>
                <a:ea typeface="+mn-ea"/>
                <a:cs typeface="+mn-cs"/>
              </a:rPr>
              <a:t>while (true) {</a:t>
            </a:r>
          </a:p>
          <a:p>
            <a:r>
              <a:rPr lang="en-US" sz="1200" kern="1200" smtClean="0">
                <a:solidFill>
                  <a:schemeClr val="tx1"/>
                </a:solidFill>
                <a:latin typeface="+mn-lt"/>
                <a:ea typeface="+mn-ea"/>
                <a:cs typeface="+mn-cs"/>
              </a:rPr>
              <a:t>Scanner sc = </a:t>
            </a:r>
            <a:r>
              <a:rPr lang="en-US" sz="1200" b="1" kern="1200" smtClean="0">
                <a:solidFill>
                  <a:schemeClr val="tx1"/>
                </a:solidFill>
                <a:latin typeface="+mn-lt"/>
                <a:ea typeface="+mn-ea"/>
                <a:cs typeface="+mn-cs"/>
              </a:rPr>
              <a:t>new Scanner(System.</a:t>
            </a:r>
            <a:r>
              <a:rPr lang="en-US" sz="1200" b="1" i="1" kern="1200" smtClean="0">
                <a:solidFill>
                  <a:schemeClr val="tx1"/>
                </a:solidFill>
                <a:latin typeface="+mn-lt"/>
                <a:ea typeface="+mn-ea"/>
                <a:cs typeface="+mn-cs"/>
              </a:rPr>
              <a:t>in);</a:t>
            </a:r>
          </a:p>
          <a:p>
            <a:r>
              <a:rPr lang="en-US" sz="1200" kern="1200" smtClean="0">
                <a:solidFill>
                  <a:schemeClr val="tx1"/>
                </a:solidFill>
                <a:latin typeface="+mn-lt"/>
                <a:ea typeface="+mn-ea"/>
                <a:cs typeface="+mn-cs"/>
              </a:rPr>
              <a:t>String s = sc.next();</a:t>
            </a:r>
          </a:p>
          <a:p>
            <a:r>
              <a:rPr lang="en-US" sz="1200" b="1" kern="1200" smtClean="0">
                <a:solidFill>
                  <a:schemeClr val="tx1"/>
                </a:solidFill>
                <a:latin typeface="+mn-lt"/>
                <a:ea typeface="+mn-ea"/>
                <a:cs typeface="+mn-cs"/>
              </a:rPr>
              <a:t>if (s.equalsIgnoreCase("end")) {</a:t>
            </a:r>
          </a:p>
          <a:p>
            <a:r>
              <a:rPr lang="en-US" sz="1200" b="1" kern="1200" smtClean="0">
                <a:solidFill>
                  <a:schemeClr val="tx1"/>
                </a:solidFill>
                <a:latin typeface="+mn-lt"/>
                <a:ea typeface="+mn-ea"/>
                <a:cs typeface="+mn-cs"/>
              </a:rPr>
              <a:t>break;</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arr.add(s);</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Iterator it = arr.iterator();</a:t>
            </a:r>
          </a:p>
          <a:p>
            <a:r>
              <a:rPr lang="en-US" sz="1200" b="1" kern="1200" smtClean="0">
                <a:solidFill>
                  <a:schemeClr val="tx1"/>
                </a:solidFill>
                <a:latin typeface="+mn-lt"/>
                <a:ea typeface="+mn-ea"/>
                <a:cs typeface="+mn-cs"/>
              </a:rPr>
              <a:t>while (it.hasNext()) {</a:t>
            </a:r>
          </a:p>
          <a:p>
            <a:r>
              <a:rPr lang="en-US" sz="1200" kern="1200" smtClean="0">
                <a:solidFill>
                  <a:schemeClr val="tx1"/>
                </a:solidFill>
                <a:latin typeface="+mn-lt"/>
                <a:ea typeface="+mn-ea"/>
                <a:cs typeface="+mn-cs"/>
              </a:rPr>
              <a:t>System.</a:t>
            </a:r>
            <a:r>
              <a:rPr lang="en-US" sz="1200" i="1" kern="1200" smtClean="0">
                <a:solidFill>
                  <a:schemeClr val="tx1"/>
                </a:solidFill>
                <a:latin typeface="+mn-lt"/>
                <a:ea typeface="+mn-ea"/>
                <a:cs typeface="+mn-cs"/>
              </a:rPr>
              <a:t>out.println(it.next());</a:t>
            </a:r>
          </a:p>
          <a:p>
            <a:r>
              <a:rPr lang="en-US" sz="1200" kern="1200" smtClean="0">
                <a:solidFill>
                  <a:schemeClr val="tx1"/>
                </a:solidFill>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27</a:t>
            </a:fld>
            <a:endParaRPr lang="en-US" dirty="0"/>
          </a:p>
        </p:txBody>
      </p:sp>
    </p:spTree>
    <p:extLst>
      <p:ext uri="{BB962C8B-B14F-4D97-AF65-F5344CB8AC3E}">
        <p14:creationId xmlns:p14="http://schemas.microsoft.com/office/powerpoint/2010/main" val="19678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thể nhanh hơn ArrayList trong 1 số ít trường hợp thông thường</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29</a:t>
            </a:fld>
            <a:endParaRPr lang="en-US" dirty="0"/>
          </a:p>
        </p:txBody>
      </p:sp>
    </p:spTree>
    <p:extLst>
      <p:ext uri="{BB962C8B-B14F-4D97-AF65-F5344CB8AC3E}">
        <p14:creationId xmlns:p14="http://schemas.microsoft.com/office/powerpoint/2010/main" val="111627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1" kern="1200" dirty="0" smtClean="0">
                <a:solidFill>
                  <a:schemeClr val="tx1"/>
                </a:solidFill>
                <a:effectLst/>
                <a:latin typeface="+mn-lt"/>
                <a:ea typeface="+mn-ea"/>
                <a:cs typeface="+mn-cs"/>
              </a:rPr>
              <a:t>Set</a:t>
            </a:r>
            <a:r>
              <a:rPr lang="vi-VN" sz="1200" b="0" i="1"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là một </a:t>
            </a:r>
            <a:r>
              <a:rPr lang="vi-VN" sz="1200" b="1" i="1" kern="1200" dirty="0" smtClean="0">
                <a:solidFill>
                  <a:schemeClr val="tx1"/>
                </a:solidFill>
                <a:effectLst/>
                <a:latin typeface="+mn-lt"/>
                <a:ea typeface="+mn-ea"/>
                <a:cs typeface="+mn-cs"/>
              </a:rPr>
              <a:t>Collection</a:t>
            </a:r>
            <a:r>
              <a:rPr lang="vi-VN" sz="1200" b="0" i="0" kern="1200" dirty="0" smtClean="0">
                <a:solidFill>
                  <a:schemeClr val="tx1"/>
                </a:solidFill>
                <a:effectLst/>
                <a:latin typeface="+mn-lt"/>
                <a:ea typeface="+mn-ea"/>
                <a:cs typeface="+mn-cs"/>
              </a:rPr>
              <a:t> không tuần tự (unordered </a:t>
            </a:r>
            <a:r>
              <a:rPr lang="vi-VN" sz="1200" b="1" i="1" kern="1200" dirty="0" smtClean="0">
                <a:solidFill>
                  <a:schemeClr val="tx1"/>
                </a:solidFill>
                <a:effectLst/>
                <a:latin typeface="+mn-lt"/>
                <a:ea typeface="+mn-ea"/>
                <a:cs typeface="+mn-cs"/>
              </a:rPr>
              <a:t>Collection</a:t>
            </a:r>
            <a:r>
              <a:rPr lang="vi-VN" sz="1200" b="0" i="0" kern="1200" dirty="0" smtClean="0">
                <a:solidFill>
                  <a:schemeClr val="tx1"/>
                </a:solidFill>
                <a:effectLst/>
                <a:latin typeface="+mn-lt"/>
                <a:ea typeface="+mn-ea"/>
                <a:cs typeface="+mn-cs"/>
              </a:rPr>
              <a:t>), không cho phép các phần tử trùng lặp, và có thể chứa nhiều nhất 1 phần tử </a:t>
            </a:r>
            <a:r>
              <a:rPr lang="vi-VN" sz="1200" b="1" i="0" kern="1200" dirty="0" smtClean="0">
                <a:solidFill>
                  <a:schemeClr val="tx1"/>
                </a:solidFill>
                <a:effectLst/>
                <a:latin typeface="+mn-lt"/>
                <a:ea typeface="+mn-ea"/>
                <a:cs typeface="+mn-cs"/>
              </a:rPr>
              <a:t>null</a:t>
            </a:r>
            <a:r>
              <a:rPr lang="vi-VN" sz="1200" b="0" i="0" kern="1200" dirty="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Nếu bạn cố tình thêm một phần tử trùng lặp vào </a:t>
            </a:r>
            <a:r>
              <a:rPr lang="vi-VN" sz="1200" b="1" i="1" kern="1200" smtClean="0">
                <a:solidFill>
                  <a:schemeClr val="tx1"/>
                </a:solidFill>
                <a:effectLst/>
                <a:latin typeface="+mn-lt"/>
                <a:ea typeface="+mn-ea"/>
                <a:cs typeface="+mn-cs"/>
              </a:rPr>
              <a:t>Set</a:t>
            </a:r>
            <a:r>
              <a:rPr lang="vi-VN" sz="1200" b="0" i="0" kern="1200" smtClean="0">
                <a:solidFill>
                  <a:schemeClr val="tx1"/>
                </a:solidFill>
                <a:effectLst/>
                <a:latin typeface="+mn-lt"/>
                <a:ea typeface="+mn-ea"/>
                <a:cs typeface="+mn-cs"/>
              </a:rPr>
              <a:t> hành động này sẽ bị bỏ qua, </a:t>
            </a:r>
            <a:r>
              <a:rPr lang="vi-VN" sz="1200" b="1" i="1" kern="1200" smtClean="0">
                <a:solidFill>
                  <a:schemeClr val="tx1"/>
                </a:solidFill>
                <a:effectLst/>
                <a:latin typeface="+mn-lt"/>
                <a:ea typeface="+mn-ea"/>
                <a:cs typeface="+mn-cs"/>
              </a:rPr>
              <a:t>Set</a:t>
            </a:r>
            <a:r>
              <a:rPr lang="vi-VN" sz="1200" b="0" i="0" kern="1200" smtClean="0">
                <a:solidFill>
                  <a:schemeClr val="tx1"/>
                </a:solidFill>
                <a:effectLst/>
                <a:latin typeface="+mn-lt"/>
                <a:ea typeface="+mn-ea"/>
                <a:cs typeface="+mn-cs"/>
              </a:rPr>
              <a:t> sẽ không thay đổi.</a:t>
            </a:r>
            <a:endParaRPr lang="vi-VN"/>
          </a:p>
        </p:txBody>
      </p:sp>
      <p:sp>
        <p:nvSpPr>
          <p:cNvPr id="4" name="Slide Number Placeholder 3"/>
          <p:cNvSpPr>
            <a:spLocks noGrp="1"/>
          </p:cNvSpPr>
          <p:nvPr>
            <p:ph type="sldNum" sz="quarter" idx="10"/>
          </p:nvPr>
        </p:nvSpPr>
        <p:spPr/>
        <p:txBody>
          <a:bodyPr/>
          <a:lstStyle/>
          <a:p>
            <a:fld id="{8044BD98-DC88-4403-A9D3-CB5202450553}" type="slidenum">
              <a:rPr lang="en-US" smtClean="0"/>
              <a:t>30</a:t>
            </a:fld>
            <a:endParaRPr lang="en-US" dirty="0"/>
          </a:p>
        </p:txBody>
      </p:sp>
    </p:spTree>
    <p:extLst>
      <p:ext uri="{BB962C8B-B14F-4D97-AF65-F5344CB8AC3E}">
        <p14:creationId xmlns:p14="http://schemas.microsoft.com/office/powerpoint/2010/main" val="1535485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b="1" u="sng" smtClean="0"/>
              <a:t>Muốn</a:t>
            </a:r>
            <a:r>
              <a:rPr lang="en-US" b="1" u="sng" baseline="0" smtClean="0"/>
              <a:t> biết cách sử dụng 1 collection, chỉ cần biết nó hiện thực interface nào</a:t>
            </a:r>
            <a:endParaRPr lang="en-US" b="1" u="sng" smtClean="0"/>
          </a:p>
          <a:p>
            <a:pPr>
              <a:lnSpc>
                <a:spcPct val="90000"/>
              </a:lnSpc>
            </a:pPr>
            <a:r>
              <a:rPr lang="en-US" b="0" smtClean="0"/>
              <a:t>JCF forms part of the </a:t>
            </a:r>
            <a:r>
              <a:rPr lang="en-US" b="0" smtClean="0">
                <a:solidFill>
                  <a:srgbClr val="0000FF"/>
                </a:solidFill>
                <a:latin typeface="Courier New" pitchFamily="49" charset="0"/>
              </a:rPr>
              <a:t>java.util</a:t>
            </a:r>
            <a:r>
              <a:rPr lang="en-US" b="0" smtClean="0"/>
              <a:t> package and provides:</a:t>
            </a:r>
          </a:p>
          <a:p>
            <a:pPr lvl="1">
              <a:lnSpc>
                <a:spcPct val="90000"/>
              </a:lnSpc>
            </a:pPr>
            <a:r>
              <a:rPr lang="en-US" b="0" smtClean="0"/>
              <a:t>Interfaces</a:t>
            </a:r>
          </a:p>
          <a:p>
            <a:pPr lvl="2">
              <a:lnSpc>
                <a:spcPct val="90000"/>
              </a:lnSpc>
            </a:pPr>
            <a:r>
              <a:rPr lang="en-US" b="0" smtClean="0"/>
              <a:t>Each defines the operations and contracts for a particular type of collection (List, Set, Queue, etc)</a:t>
            </a:r>
          </a:p>
          <a:p>
            <a:pPr lvl="2">
              <a:lnSpc>
                <a:spcPct val="90000"/>
              </a:lnSpc>
            </a:pPr>
            <a:r>
              <a:rPr lang="en-US" b="0" smtClean="0"/>
              <a:t>Idea: when using a collection object, it’s sufficient to know its interface</a:t>
            </a:r>
          </a:p>
          <a:p>
            <a:pPr lvl="1">
              <a:lnSpc>
                <a:spcPct val="90000"/>
              </a:lnSpc>
            </a:pPr>
            <a:r>
              <a:rPr lang="en-US" b="0" smtClean="0"/>
              <a:t>Implementations</a:t>
            </a:r>
          </a:p>
          <a:p>
            <a:pPr lvl="2">
              <a:lnSpc>
                <a:spcPct val="90000"/>
              </a:lnSpc>
            </a:pPr>
            <a:r>
              <a:rPr lang="en-US" b="0" smtClean="0"/>
              <a:t>Reusable classes that implement above interfaces (e.g. LinkedList, HashSet)</a:t>
            </a:r>
          </a:p>
          <a:p>
            <a:pPr lvl="1">
              <a:lnSpc>
                <a:spcPct val="90000"/>
              </a:lnSpc>
            </a:pPr>
            <a:r>
              <a:rPr lang="en-US" b="0" smtClean="0"/>
              <a:t>Algorithms</a:t>
            </a:r>
          </a:p>
          <a:p>
            <a:pPr lvl="2">
              <a:lnSpc>
                <a:spcPct val="90000"/>
              </a:lnSpc>
            </a:pPr>
            <a:r>
              <a:rPr lang="en-US" b="0" smtClean="0"/>
              <a:t>Useful polymorphic methods for manipulating and creating objects whose classes implement collection interfaces</a:t>
            </a:r>
          </a:p>
          <a:p>
            <a:pPr lvl="2">
              <a:lnSpc>
                <a:spcPct val="90000"/>
              </a:lnSpc>
            </a:pPr>
            <a:r>
              <a:rPr lang="en-US" b="0" smtClean="0"/>
              <a:t>Sorting, index searching, reversing, replacing etc.</a:t>
            </a:r>
          </a:p>
          <a:p>
            <a:endParaRPr lang="en-US" b="0"/>
          </a:p>
        </p:txBody>
      </p:sp>
      <p:sp>
        <p:nvSpPr>
          <p:cNvPr id="4" name="Slide Number Placeholder 3"/>
          <p:cNvSpPr>
            <a:spLocks noGrp="1"/>
          </p:cNvSpPr>
          <p:nvPr>
            <p:ph type="sldNum" sz="quarter" idx="10"/>
          </p:nvPr>
        </p:nvSpPr>
        <p:spPr/>
        <p:txBody>
          <a:bodyPr/>
          <a:lstStyle/>
          <a:p>
            <a:fld id="{8044BD98-DC88-4403-A9D3-CB5202450553}" type="slidenum">
              <a:rPr lang="en-US" smtClean="0"/>
              <a:t>6</a:t>
            </a:fld>
            <a:endParaRPr lang="en-US" dirty="0"/>
          </a:p>
        </p:txBody>
      </p:sp>
    </p:spTree>
    <p:extLst>
      <p:ext uri="{BB962C8B-B14F-4D97-AF65-F5344CB8AC3E}">
        <p14:creationId xmlns:p14="http://schemas.microsoft.com/office/powerpoint/2010/main" val="1220225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Do</a:t>
            </a:r>
            <a:r>
              <a:rPr lang="en-US" baseline="0" smtClean="0"/>
              <a:t> đây là tập thuộc SortedSet </a:t>
            </a:r>
            <a:r>
              <a:rPr lang="en-US" baseline="0" smtClean="0">
                <a:sym typeface="Wingdings" pitchFamily="2" charset="2"/>
              </a:rPr>
              <a:t> bắt buộc quy định thứ tự bằng 1 trong 2 cách (Comparable hoặc Comparator)</a:t>
            </a:r>
            <a:endParaRPr lang="en-US" smtClean="0"/>
          </a:p>
          <a:p>
            <a:r>
              <a:rPr lang="en-US" smtClean="0"/>
              <a:t>Two ways of specifying ordering</a:t>
            </a:r>
          </a:p>
          <a:p>
            <a:pPr lvl="1"/>
            <a:r>
              <a:rPr lang="en-US" smtClean="0"/>
              <a:t>Ensuring elements have natural ordering (</a:t>
            </a:r>
            <a:r>
              <a:rPr lang="en-US" b="1" smtClean="0">
                <a:latin typeface="Courier New" pitchFamily="49" charset="0"/>
              </a:rPr>
              <a:t>Comparable</a:t>
            </a:r>
            <a:r>
              <a:rPr lang="en-US" smtClean="0"/>
              <a:t>)</a:t>
            </a:r>
          </a:p>
          <a:p>
            <a:pPr lvl="1"/>
            <a:r>
              <a:rPr lang="en-US" smtClean="0"/>
              <a:t>Giving a </a:t>
            </a:r>
            <a:r>
              <a:rPr lang="en-US" b="1" smtClean="0">
                <a:latin typeface="Courier New" pitchFamily="49" charset="0"/>
              </a:rPr>
              <a:t>Comparator&lt;E&gt;</a:t>
            </a:r>
            <a:r>
              <a:rPr lang="en-US" smtClean="0"/>
              <a:t> to the constructor</a:t>
            </a:r>
          </a:p>
          <a:p>
            <a:r>
              <a:rPr lang="en-US" b="1" smtClean="0"/>
              <a:t>Caution:</a:t>
            </a:r>
            <a:r>
              <a:rPr lang="en-US" smtClean="0"/>
              <a:t> TreeSet considers x and y are duplicates if x.compareTo(y) == 0 (or compare(x,y) == 0)</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33</a:t>
            </a:fld>
            <a:endParaRPr lang="en-US" dirty="0"/>
          </a:p>
        </p:txBody>
      </p:sp>
    </p:spTree>
    <p:extLst>
      <p:ext uri="{BB962C8B-B14F-4D97-AF65-F5344CB8AC3E}">
        <p14:creationId xmlns:p14="http://schemas.microsoft.com/office/powerpoint/2010/main" val="2051327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smtClean="0">
                <a:solidFill>
                  <a:schemeClr val="tx1"/>
                </a:solidFill>
                <a:latin typeface="+mn-lt"/>
                <a:ea typeface="+mn-ea"/>
                <a:cs typeface="+mn-cs"/>
              </a:rPr>
              <a:t>// TreeSet: KHÔNG ĐƯỢC TRÙNG + SẮP XẾP</a:t>
            </a:r>
          </a:p>
          <a:p>
            <a:r>
              <a:rPr lang="en-US" sz="1200" kern="1200" smtClean="0">
                <a:solidFill>
                  <a:schemeClr val="tx1"/>
                </a:solidFill>
                <a:latin typeface="+mn-lt"/>
                <a:ea typeface="+mn-ea"/>
                <a:cs typeface="+mn-cs"/>
              </a:rPr>
              <a:t>// THEO TIÊU CHÍ TRONG COMPARABLE HOẶC</a:t>
            </a:r>
          </a:p>
          <a:p>
            <a:r>
              <a:rPr lang="en-US" sz="1200" kern="1200" smtClean="0">
                <a:solidFill>
                  <a:schemeClr val="tx1"/>
                </a:solidFill>
                <a:latin typeface="+mn-lt"/>
                <a:ea typeface="+mn-ea"/>
                <a:cs typeface="+mn-cs"/>
              </a:rPr>
              <a:t>// QUY ĐỊNH TRONG CONSTRUCTOR CỦA TREESET</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35</a:t>
            </a:fld>
            <a:endParaRPr lang="en-US" dirty="0"/>
          </a:p>
        </p:txBody>
      </p:sp>
    </p:spTree>
    <p:extLst>
      <p:ext uri="{BB962C8B-B14F-4D97-AF65-F5344CB8AC3E}">
        <p14:creationId xmlns:p14="http://schemas.microsoft.com/office/powerpoint/2010/main" val="3178503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smtClean="0">
                <a:solidFill>
                  <a:schemeClr val="tx1"/>
                </a:solidFill>
                <a:latin typeface="+mn-lt"/>
                <a:ea typeface="+mn-ea"/>
                <a:cs typeface="+mn-cs"/>
              </a:rPr>
              <a:t>// TreeSet: KHÔNG ĐƯỢC TRÙNG + SẮP XẾP</a:t>
            </a:r>
          </a:p>
          <a:p>
            <a:r>
              <a:rPr lang="en-US" sz="1200" kern="1200" smtClean="0">
                <a:solidFill>
                  <a:schemeClr val="tx1"/>
                </a:solidFill>
                <a:latin typeface="+mn-lt"/>
                <a:ea typeface="+mn-ea"/>
                <a:cs typeface="+mn-cs"/>
              </a:rPr>
              <a:t>// THEO TIÊU CHÍ TRONG COMPARABLE HOẶC</a:t>
            </a:r>
          </a:p>
          <a:p>
            <a:r>
              <a:rPr lang="en-US" sz="1200" kern="1200" smtClean="0">
                <a:solidFill>
                  <a:schemeClr val="tx1"/>
                </a:solidFill>
                <a:latin typeface="+mn-lt"/>
                <a:ea typeface="+mn-ea"/>
                <a:cs typeface="+mn-cs"/>
              </a:rPr>
              <a:t>// QUY ĐỊNH TRONG CONSTRUCTOR CỦA TREESET</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36</a:t>
            </a:fld>
            <a:endParaRPr lang="en-US" dirty="0"/>
          </a:p>
        </p:txBody>
      </p:sp>
    </p:spTree>
    <p:extLst>
      <p:ext uri="{BB962C8B-B14F-4D97-AF65-F5344CB8AC3E}">
        <p14:creationId xmlns:p14="http://schemas.microsoft.com/office/powerpoint/2010/main" val="3178503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38</a:t>
            </a:fld>
            <a:endParaRPr lang="en-US" dirty="0"/>
          </a:p>
        </p:txBody>
      </p:sp>
    </p:spTree>
    <p:extLst>
      <p:ext uri="{BB962C8B-B14F-4D97-AF65-F5344CB8AC3E}">
        <p14:creationId xmlns:p14="http://schemas.microsoft.com/office/powerpoint/2010/main" val="2475003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40</a:t>
            </a:fld>
            <a:endParaRPr lang="en-US" dirty="0"/>
          </a:p>
        </p:txBody>
      </p:sp>
    </p:spTree>
    <p:extLst>
      <p:ext uri="{BB962C8B-B14F-4D97-AF65-F5344CB8AC3E}">
        <p14:creationId xmlns:p14="http://schemas.microsoft.com/office/powerpoint/2010/main" val="815369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41</a:t>
            </a:fld>
            <a:endParaRPr lang="en-US" dirty="0"/>
          </a:p>
        </p:txBody>
      </p:sp>
    </p:spTree>
    <p:extLst>
      <p:ext uri="{BB962C8B-B14F-4D97-AF65-F5344CB8AC3E}">
        <p14:creationId xmlns:p14="http://schemas.microsoft.com/office/powerpoint/2010/main" val="3912008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42</a:t>
            </a:fld>
            <a:endParaRPr lang="en-US" dirty="0"/>
          </a:p>
        </p:txBody>
      </p:sp>
    </p:spTree>
    <p:extLst>
      <p:ext uri="{BB962C8B-B14F-4D97-AF65-F5344CB8AC3E}">
        <p14:creationId xmlns:p14="http://schemas.microsoft.com/office/powerpoint/2010/main" val="2555820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43</a:t>
            </a:fld>
            <a:endParaRPr lang="en-US" dirty="0"/>
          </a:p>
        </p:txBody>
      </p:sp>
    </p:spTree>
    <p:extLst>
      <p:ext uri="{BB962C8B-B14F-4D97-AF65-F5344CB8AC3E}">
        <p14:creationId xmlns:p14="http://schemas.microsoft.com/office/powerpoint/2010/main" val="2525186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smtClean="0">
                <a:solidFill>
                  <a:schemeClr val="tx1"/>
                </a:solidFill>
                <a:effectLst/>
                <a:latin typeface="+mn-lt"/>
                <a:ea typeface="+mn-ea"/>
                <a:cs typeface="+mn-cs"/>
              </a:rPr>
              <a:t>Nhìn vào sơ đồ trên thì các bạn thấy kiến trúc của Collection Framework (CF) có 2 nhánh cụ thể, Collection và Map, mặc dù Map không thực sự là một Collection về cấu tạo vì nó bao gồm một danh sách cáccặp&lt;key/values&gt; còn Collection là một danh sách values.</a:t>
            </a:r>
            <a:endParaRPr lang="en-US" altLang="en-US" b="1"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Interface Collection: Là Collection ở vị trí cao nhất trong cây thừ kế của CF, nó khai báo các method cho phép chúng ta làm việc với một danh sách object, Điều này tạo nên kiến trúc thống nhất của CF vì các collection khác kế thừa lại nó.</a:t>
            </a:r>
            <a:endParaRPr lang="en-US" sz="1200" b="0" i="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en-US" smtClean="0"/>
              <a:t>… 	Priority queue (hàng đợi ưu tiên): Thứ tự truy xuất các phần tử phụ thuộc vào giá trị của chúng</a:t>
            </a:r>
            <a:endParaRPr lang="en-US"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List: chả có gì đặc biệt so với I-Collection ngoài việc thêm một số hàm để dễ dàng thao tác trên danh sách.</a:t>
            </a:r>
            <a:endParaRPr lang="en-US" sz="1200" b="0" i="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Set: Có một sự khác biệt mà chúng ta phải nắm, đó là Set chỉ chứa những giá trị duy nhất, không trùng lặp. Bây giờ thì các bạn đã biết được sự khác nhau cơ bản của Set và List rùi chứ.</a:t>
            </a:r>
            <a:endParaRPr lang="en-US" sz="1200" b="0" i="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SortedSet: khi bạn được danh sách vào thì nó tự động sắp xếp theo như cài đặt của bạn. Bởi lý do đó Object type mà bạn đưa vào phải có khả năng Compareable, tức là Object bạn đưa vào SortedSet phải implements </a:t>
            </a:r>
            <a:r>
              <a:rPr lang="en-US" sz="1200" b="0" i="0" kern="1200" smtClean="0">
                <a:solidFill>
                  <a:schemeClr val="tx1"/>
                </a:solidFill>
                <a:effectLst/>
                <a:latin typeface="+mn-lt"/>
                <a:ea typeface="+mn-ea"/>
                <a:cs typeface="+mn-cs"/>
              </a:rPr>
              <a:t>gi</a:t>
            </a:r>
            <a:r>
              <a:rPr lang="vi-VN" sz="1200" b="0" i="0" kern="1200" smtClean="0">
                <a:solidFill>
                  <a:schemeClr val="tx1"/>
                </a:solidFill>
                <a:effectLst/>
                <a:latin typeface="+mn-lt"/>
                <a:ea typeface="+mn-ea"/>
                <a:cs typeface="+mn-cs"/>
              </a:rPr>
              <a:t>ao diện Compareable</a:t>
            </a:r>
            <a:r>
              <a:rPr lang="en-US" sz="1200" b="0" i="0" kern="120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M</a:t>
            </a:r>
            <a:r>
              <a:rPr lang="vi-VN" sz="1200" b="0" i="0" kern="1200" smtClean="0">
                <a:solidFill>
                  <a:schemeClr val="tx1"/>
                </a:solidFill>
                <a:effectLst/>
                <a:latin typeface="+mn-lt"/>
                <a:ea typeface="+mn-ea"/>
                <a:cs typeface="+mn-cs"/>
              </a:rPr>
              <a:t>ap: Bao gồm c</a:t>
            </a:r>
            <a:r>
              <a:rPr lang="en-US" sz="1200" b="0" i="0" kern="1200" smtClean="0">
                <a:solidFill>
                  <a:schemeClr val="tx1"/>
                </a:solidFill>
                <a:effectLst/>
                <a:latin typeface="+mn-lt"/>
                <a:ea typeface="+mn-ea"/>
                <a:cs typeface="+mn-cs"/>
              </a:rPr>
              <a:t>á</a:t>
            </a:r>
            <a:r>
              <a:rPr lang="vi-VN" sz="1200" b="0" i="0" kern="1200" smtClean="0">
                <a:solidFill>
                  <a:schemeClr val="tx1"/>
                </a:solidFill>
                <a:effectLst/>
                <a:latin typeface="+mn-lt"/>
                <a:ea typeface="+mn-ea"/>
                <a:cs typeface="+mn-cs"/>
              </a:rPr>
              <a:t>c cặp key ánh xạ đến </a:t>
            </a:r>
            <a:r>
              <a:rPr lang="en-US" sz="1200" b="0" i="0" kern="1200" smtClean="0">
                <a:solidFill>
                  <a:schemeClr val="tx1"/>
                </a:solidFill>
                <a:effectLst/>
                <a:latin typeface="+mn-lt"/>
                <a:ea typeface="+mn-ea"/>
                <a:cs typeface="+mn-cs"/>
              </a:rPr>
              <a:t>value</a:t>
            </a:r>
            <a:r>
              <a:rPr lang="vi-VN" sz="1200" b="0" i="0" kern="1200" smtClean="0">
                <a:solidFill>
                  <a:schemeClr val="tx1"/>
                </a:solidFill>
                <a:effectLst/>
                <a:latin typeface="+mn-lt"/>
                <a:ea typeface="+mn-ea"/>
                <a:cs typeface="+mn-cs"/>
              </a:rPr>
              <a:t> tương ứng, key là duy nhất.</a:t>
            </a:r>
            <a:endParaRPr lang="en-US" sz="1200" b="0" i="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SortedMap: đơn giản như sortedSet, nó có khả năng tự động sắp xếp theo key, bởi vậy Object type bạn đưa vào key phải có khả năng Compareable.</a:t>
            </a:r>
            <a:endParaRPr lang="en-US" altLang="en-US" smtClean="0"/>
          </a:p>
        </p:txBody>
      </p:sp>
      <p:sp>
        <p:nvSpPr>
          <p:cNvPr id="4" name="Slide Number Placeholder 3"/>
          <p:cNvSpPr>
            <a:spLocks noGrp="1"/>
          </p:cNvSpPr>
          <p:nvPr>
            <p:ph type="sldNum" sz="quarter" idx="10"/>
          </p:nvPr>
        </p:nvSpPr>
        <p:spPr/>
        <p:txBody>
          <a:bodyPr/>
          <a:lstStyle/>
          <a:p>
            <a:fld id="{8044BD98-DC88-4403-A9D3-CB5202450553}" type="slidenum">
              <a:rPr lang="en-US" smtClean="0"/>
              <a:t>7</a:t>
            </a:fld>
            <a:endParaRPr lang="en-US" dirty="0"/>
          </a:p>
        </p:txBody>
      </p:sp>
    </p:spTree>
    <p:extLst>
      <p:ext uri="{BB962C8B-B14F-4D97-AF65-F5344CB8AC3E}">
        <p14:creationId xmlns:p14="http://schemas.microsoft.com/office/powerpoint/2010/main" val="209170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8</a:t>
            </a:fld>
            <a:endParaRPr lang="en-US" dirty="0"/>
          </a:p>
        </p:txBody>
      </p:sp>
    </p:spTree>
    <p:extLst>
      <p:ext uri="{BB962C8B-B14F-4D97-AF65-F5344CB8AC3E}">
        <p14:creationId xmlns:p14="http://schemas.microsoft.com/office/powerpoint/2010/main" val="2994149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Có</a:t>
            </a:r>
            <a:r>
              <a:rPr lang="en-US" b="1" baseline="0" smtClean="0"/>
              <a:t> 2 vấn đề cần quan tâm trong tập hợp:</a:t>
            </a:r>
          </a:p>
          <a:p>
            <a:pPr marL="228600" indent="-228600">
              <a:buAutoNum type="arabicPeriod"/>
            </a:pPr>
            <a:r>
              <a:rPr lang="en-US" b="1" baseline="0" smtClean="0"/>
              <a:t>Duyệt</a:t>
            </a:r>
          </a:p>
          <a:p>
            <a:pPr marL="228600" indent="-228600">
              <a:buAutoNum type="arabicPeriod"/>
            </a:pPr>
            <a:r>
              <a:rPr lang="en-US" b="1" baseline="0" smtClean="0"/>
              <a:t>So sánh được (Comparable và Comparator)</a:t>
            </a:r>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9</a:t>
            </a:fld>
            <a:endParaRPr lang="en-US" dirty="0"/>
          </a:p>
        </p:txBody>
      </p:sp>
    </p:spTree>
    <p:extLst>
      <p:ext uri="{BB962C8B-B14F-4D97-AF65-F5344CB8AC3E}">
        <p14:creationId xmlns:p14="http://schemas.microsoft.com/office/powerpoint/2010/main" val="340602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An </a:t>
            </a:r>
            <a:r>
              <a:rPr lang="en-US" smtClean="0">
                <a:solidFill>
                  <a:schemeClr val="tx2"/>
                </a:solidFill>
              </a:rPr>
              <a:t>iterator</a:t>
            </a:r>
            <a:r>
              <a:rPr lang="en-US" smtClean="0"/>
              <a:t> is an object that will return the elements of a collection, one at a time</a:t>
            </a:r>
            <a:endParaRPr lang="en-US" smtClean="0">
              <a:solidFill>
                <a:schemeClr val="accent2"/>
              </a:solidFill>
              <a:latin typeface="Trebuchet MS" pitchFamily="34" charset="0"/>
            </a:endParaRP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10</a:t>
            </a:fld>
            <a:endParaRPr lang="en-US" dirty="0"/>
          </a:p>
        </p:txBody>
      </p:sp>
    </p:spTree>
    <p:extLst>
      <p:ext uri="{BB962C8B-B14F-4D97-AF65-F5344CB8AC3E}">
        <p14:creationId xmlns:p14="http://schemas.microsoft.com/office/powerpoint/2010/main" val="2330558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spcBef>
                <a:spcPct val="20000"/>
              </a:spcBef>
              <a:buClr>
                <a:schemeClr val="accent2"/>
              </a:buClr>
              <a:buFont typeface="Monotype Sorts" pitchFamily="2" charset="2"/>
              <a:buChar char="n"/>
            </a:pPr>
            <a:r>
              <a:rPr kumimoji="1" lang="en-US" sz="1200" smtClean="0">
                <a:latin typeface="Tahoma" pitchFamily="34" charset="0"/>
              </a:rPr>
              <a:t>We know any such object can return an Iterator through method iterator()</a:t>
            </a:r>
          </a:p>
          <a:p>
            <a:pPr marL="342900" indent="-342900" algn="l">
              <a:spcBef>
                <a:spcPct val="20000"/>
              </a:spcBef>
              <a:buClr>
                <a:schemeClr val="accent2"/>
              </a:buClr>
              <a:buFont typeface="Monotype Sorts" pitchFamily="2" charset="2"/>
              <a:buChar char="n"/>
            </a:pPr>
            <a:r>
              <a:rPr kumimoji="1" lang="en-US" sz="1200" smtClean="0">
                <a:latin typeface="Tahoma" pitchFamily="34" charset="0"/>
              </a:rPr>
              <a:t>We don’t know the exact implementation of Iterator we are getting, but </a:t>
            </a:r>
            <a:r>
              <a:rPr kumimoji="1" lang="en-US" sz="1200" b="1" smtClean="0">
                <a:latin typeface="Tahoma" pitchFamily="34" charset="0"/>
              </a:rPr>
              <a:t>we don’t care</a:t>
            </a:r>
            <a:r>
              <a:rPr kumimoji="1" lang="en-US" sz="1200" smtClean="0">
                <a:latin typeface="Tahoma" pitchFamily="34" charset="0"/>
              </a:rPr>
              <a:t>, as long as it provides the methods next() and hasNext()</a:t>
            </a:r>
            <a:endParaRPr kumimoji="1" lang="en-US" sz="1200" b="1" smtClean="0">
              <a:latin typeface="Tahoma" pitchFamily="34" charset="0"/>
            </a:endParaRP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11</a:t>
            </a:fld>
            <a:endParaRPr lang="en-US" dirty="0"/>
          </a:p>
        </p:txBody>
      </p:sp>
    </p:spTree>
    <p:extLst>
      <p:ext uri="{BB962C8B-B14F-4D97-AF65-F5344CB8AC3E}">
        <p14:creationId xmlns:p14="http://schemas.microsoft.com/office/powerpoint/2010/main" val="230434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mtClean="0"/>
              <a:t>Comparable&lt;T&gt; Thứ</a:t>
            </a:r>
            <a:r>
              <a:rPr lang="en-NZ" baseline="0" smtClean="0"/>
              <a:t> tự tự nhiên</a:t>
            </a:r>
          </a:p>
          <a:p>
            <a:r>
              <a:rPr lang="en-NZ" baseline="0" smtClean="0"/>
              <a:t>Hàm compareTo có thể viết 1 dòng (hint)</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12</a:t>
            </a:fld>
            <a:endParaRPr lang="en-US" dirty="0"/>
          </a:p>
        </p:txBody>
      </p:sp>
    </p:spTree>
    <p:extLst>
      <p:ext uri="{BB962C8B-B14F-4D97-AF65-F5344CB8AC3E}">
        <p14:creationId xmlns:p14="http://schemas.microsoft.com/office/powerpoint/2010/main" val="1289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List không</a:t>
            </a:r>
            <a:r>
              <a:rPr lang="en-US" b="1" baseline="0" smtClean="0"/>
              <a:t> cần implement Comparable vẫn add được, ngược lại SortedSet, SortedMap phải implement Comparable</a:t>
            </a:r>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13</a:t>
            </a:fld>
            <a:endParaRPr lang="en-US" dirty="0"/>
          </a:p>
        </p:txBody>
      </p:sp>
    </p:spTree>
    <p:extLst>
      <p:ext uri="{BB962C8B-B14F-4D97-AF65-F5344CB8AC3E}">
        <p14:creationId xmlns:p14="http://schemas.microsoft.com/office/powerpoint/2010/main" val="102159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black">
                  <a:lumMod val="65000"/>
                  <a:lumOff val="35000"/>
                </a:prstClr>
              </a:solidFill>
            </a:endParaRPr>
          </a:p>
        </p:txBody>
      </p:sp>
    </p:spTree>
    <p:extLst>
      <p:ext uri="{BB962C8B-B14F-4D97-AF65-F5344CB8AC3E}">
        <p14:creationId xmlns:p14="http://schemas.microsoft.com/office/powerpoint/2010/main" val="315241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4681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57918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1" y="174812"/>
            <a:ext cx="10576919" cy="1425388"/>
          </a:xfrm>
        </p:spPr>
        <p:txBody>
          <a:bodyPr/>
          <a:lstStyle>
            <a:lvl1pPr>
              <a:defRPr sz="4400" b="1">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7" name="Straight Connector 6"/>
          <p:cNvCxnSpPr/>
          <p:nvPr userDrawn="1"/>
        </p:nvCxnSpPr>
        <p:spPr>
          <a:xfrm>
            <a:off x="763542"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2" y="1352177"/>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95791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38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768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582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0331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56887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92783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19106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1805839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062" y="1897038"/>
            <a:ext cx="10363200" cy="2568296"/>
          </a:xfrm>
        </p:spPr>
        <p:txBody>
          <a:bodyPr/>
          <a:lstStyle/>
          <a:p>
            <a:pPr>
              <a:lnSpc>
                <a:spcPct val="150000"/>
              </a:lnSpc>
            </a:pPr>
            <a:r>
              <a:rPr lang="en-US" sz="5400" b="1">
                <a:effectLst/>
              </a:rPr>
              <a:t>Chương </a:t>
            </a:r>
            <a:r>
              <a:rPr lang="en-US" sz="5400" b="1" smtClean="0">
                <a:effectLst/>
              </a:rPr>
              <a:t>5</a:t>
            </a:r>
            <a:br>
              <a:rPr lang="en-US" sz="5400" b="1" smtClean="0">
                <a:effectLst/>
              </a:rPr>
            </a:br>
            <a:r>
              <a:rPr lang="en-US" sz="5400" b="1" smtClean="0"/>
              <a:t>TẬP HỢP TRÊN JAVA</a:t>
            </a:r>
            <a:endParaRPr lang="en-US" sz="5400" b="1" dirty="0">
              <a:effectLst/>
            </a:endParaRPr>
          </a:p>
        </p:txBody>
      </p:sp>
    </p:spTree>
    <p:extLst>
      <p:ext uri="{BB962C8B-B14F-4D97-AF65-F5344CB8AC3E}">
        <p14:creationId xmlns:p14="http://schemas.microsoft.com/office/powerpoint/2010/main" val="4251987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en-US" smtClean="0"/>
              <a:t>5.1. Khái niệm về tập hợp</a:t>
            </a:r>
            <a:br>
              <a:rPr lang="en-US" smtClean="0"/>
            </a:br>
            <a:r>
              <a:rPr lang="en-US" smtClean="0"/>
              <a:t>Duyệt collection</a:t>
            </a:r>
            <a:endParaRPr lang="en-US"/>
          </a:p>
        </p:txBody>
      </p:sp>
      <p:sp>
        <p:nvSpPr>
          <p:cNvPr id="751620" name="Rectangle 4"/>
          <p:cNvSpPr>
            <a:spLocks noGrp="1" noChangeArrowheads="1"/>
          </p:cNvSpPr>
          <p:nvPr>
            <p:ph type="body" idx="1"/>
          </p:nvPr>
        </p:nvSpPr>
        <p:spPr/>
        <p:txBody>
          <a:bodyPr/>
          <a:lstStyle/>
          <a:p>
            <a:r>
              <a:rPr lang="en-US" smtClean="0"/>
              <a:t>Các phần tử trong collection có thể được duyệt tuần tự thông qua </a:t>
            </a:r>
            <a:r>
              <a:rPr lang="en-US" smtClean="0">
                <a:solidFill>
                  <a:srgbClr val="FF0000"/>
                </a:solidFill>
              </a:rPr>
              <a:t>Iterator </a:t>
            </a:r>
            <a:r>
              <a:rPr lang="en-US" smtClean="0"/>
              <a:t>interface</a:t>
            </a:r>
          </a:p>
          <a:p>
            <a:r>
              <a:rPr lang="en-US" smtClean="0"/>
              <a:t>Các lớp cài đặt Collection cung cấp phương thức trả về Iterator trên các phần tử của chúng</a:t>
            </a:r>
          </a:p>
          <a:p>
            <a:endParaRPr lang="en-US"/>
          </a:p>
        </p:txBody>
      </p:sp>
      <p:sp>
        <p:nvSpPr>
          <p:cNvPr id="751621" name="Oval 5"/>
          <p:cNvSpPr>
            <a:spLocks noChangeArrowheads="1"/>
          </p:cNvSpPr>
          <p:nvPr/>
        </p:nvSpPr>
        <p:spPr bwMode="auto">
          <a:xfrm>
            <a:off x="5080000" y="3581400"/>
            <a:ext cx="5080000" cy="13716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2" name="Oval 6"/>
          <p:cNvSpPr>
            <a:spLocks noChangeArrowheads="1"/>
          </p:cNvSpPr>
          <p:nvPr/>
        </p:nvSpPr>
        <p:spPr bwMode="auto">
          <a:xfrm>
            <a:off x="5689600" y="43434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3" name="Oval 7"/>
          <p:cNvSpPr>
            <a:spLocks noChangeArrowheads="1"/>
          </p:cNvSpPr>
          <p:nvPr/>
        </p:nvSpPr>
        <p:spPr bwMode="auto">
          <a:xfrm>
            <a:off x="6604000" y="4495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4" name="Oval 8"/>
          <p:cNvSpPr>
            <a:spLocks noChangeArrowheads="1"/>
          </p:cNvSpPr>
          <p:nvPr/>
        </p:nvSpPr>
        <p:spPr bwMode="auto">
          <a:xfrm>
            <a:off x="6197600" y="38862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5" name="Oval 9"/>
          <p:cNvSpPr>
            <a:spLocks noChangeArrowheads="1"/>
          </p:cNvSpPr>
          <p:nvPr/>
        </p:nvSpPr>
        <p:spPr bwMode="auto">
          <a:xfrm>
            <a:off x="8432800" y="4495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6" name="Oval 10"/>
          <p:cNvSpPr>
            <a:spLocks noChangeArrowheads="1"/>
          </p:cNvSpPr>
          <p:nvPr/>
        </p:nvSpPr>
        <p:spPr bwMode="auto">
          <a:xfrm>
            <a:off x="7518400" y="4495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7" name="Oval 11"/>
          <p:cNvSpPr>
            <a:spLocks noChangeArrowheads="1"/>
          </p:cNvSpPr>
          <p:nvPr/>
        </p:nvSpPr>
        <p:spPr bwMode="auto">
          <a:xfrm>
            <a:off x="9042400" y="39624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8" name="Oval 12"/>
          <p:cNvSpPr>
            <a:spLocks noChangeArrowheads="1"/>
          </p:cNvSpPr>
          <p:nvPr/>
        </p:nvSpPr>
        <p:spPr bwMode="auto">
          <a:xfrm>
            <a:off x="7213600" y="39624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9" name="Rectangle 13"/>
          <p:cNvSpPr>
            <a:spLocks noChangeArrowheads="1"/>
          </p:cNvSpPr>
          <p:nvPr/>
        </p:nvSpPr>
        <p:spPr bwMode="auto">
          <a:xfrm>
            <a:off x="5080000" y="5562600"/>
            <a:ext cx="5080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751630" name="Oval 14"/>
          <p:cNvSpPr>
            <a:spLocks noChangeArrowheads="1"/>
          </p:cNvSpPr>
          <p:nvPr/>
        </p:nvSpPr>
        <p:spPr bwMode="auto">
          <a:xfrm>
            <a:off x="52832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1" name="Oval 15"/>
          <p:cNvSpPr>
            <a:spLocks noChangeArrowheads="1"/>
          </p:cNvSpPr>
          <p:nvPr/>
        </p:nvSpPr>
        <p:spPr bwMode="auto">
          <a:xfrm>
            <a:off x="57912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2" name="Oval 16"/>
          <p:cNvSpPr>
            <a:spLocks noChangeArrowheads="1"/>
          </p:cNvSpPr>
          <p:nvPr/>
        </p:nvSpPr>
        <p:spPr bwMode="auto">
          <a:xfrm>
            <a:off x="62992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3" name="Oval 17"/>
          <p:cNvSpPr>
            <a:spLocks noChangeArrowheads="1"/>
          </p:cNvSpPr>
          <p:nvPr/>
        </p:nvSpPr>
        <p:spPr bwMode="auto">
          <a:xfrm>
            <a:off x="68072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4" name="Oval 18"/>
          <p:cNvSpPr>
            <a:spLocks noChangeArrowheads="1"/>
          </p:cNvSpPr>
          <p:nvPr/>
        </p:nvSpPr>
        <p:spPr bwMode="auto">
          <a:xfrm>
            <a:off x="96520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5" name="Oval 19"/>
          <p:cNvSpPr>
            <a:spLocks noChangeArrowheads="1"/>
          </p:cNvSpPr>
          <p:nvPr/>
        </p:nvSpPr>
        <p:spPr bwMode="auto">
          <a:xfrm>
            <a:off x="91440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6" name="Oval 20"/>
          <p:cNvSpPr>
            <a:spLocks noChangeArrowheads="1"/>
          </p:cNvSpPr>
          <p:nvPr/>
        </p:nvSpPr>
        <p:spPr bwMode="auto">
          <a:xfrm>
            <a:off x="8636000" y="5638800"/>
            <a:ext cx="3048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37" name="Line 21"/>
          <p:cNvSpPr>
            <a:spLocks noChangeShapeType="1"/>
          </p:cNvSpPr>
          <p:nvPr/>
        </p:nvSpPr>
        <p:spPr bwMode="auto">
          <a:xfrm flipH="1">
            <a:off x="5588000" y="4724400"/>
            <a:ext cx="1016000" cy="7620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38" name="Line 22"/>
          <p:cNvSpPr>
            <a:spLocks noChangeShapeType="1"/>
          </p:cNvSpPr>
          <p:nvPr/>
        </p:nvSpPr>
        <p:spPr bwMode="auto">
          <a:xfrm>
            <a:off x="5892800" y="4572000"/>
            <a:ext cx="1016000" cy="9144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39" name="Line 23"/>
          <p:cNvSpPr>
            <a:spLocks noChangeShapeType="1"/>
          </p:cNvSpPr>
          <p:nvPr/>
        </p:nvSpPr>
        <p:spPr bwMode="auto">
          <a:xfrm flipH="1">
            <a:off x="5994400" y="4191000"/>
            <a:ext cx="406400" cy="12954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0" name="Line 24"/>
          <p:cNvSpPr>
            <a:spLocks noChangeShapeType="1"/>
          </p:cNvSpPr>
          <p:nvPr/>
        </p:nvSpPr>
        <p:spPr bwMode="auto">
          <a:xfrm flipH="1">
            <a:off x="6502400" y="4267200"/>
            <a:ext cx="812800" cy="12192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1" name="Line 25"/>
          <p:cNvSpPr>
            <a:spLocks noChangeShapeType="1"/>
          </p:cNvSpPr>
          <p:nvPr/>
        </p:nvSpPr>
        <p:spPr bwMode="auto">
          <a:xfrm>
            <a:off x="7823200" y="4724400"/>
            <a:ext cx="812800" cy="7620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2" name="Line 26"/>
          <p:cNvSpPr>
            <a:spLocks noChangeShapeType="1"/>
          </p:cNvSpPr>
          <p:nvPr/>
        </p:nvSpPr>
        <p:spPr bwMode="auto">
          <a:xfrm>
            <a:off x="8737600" y="4724400"/>
            <a:ext cx="914400" cy="7620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3" name="Line 27"/>
          <p:cNvSpPr>
            <a:spLocks noChangeShapeType="1"/>
          </p:cNvSpPr>
          <p:nvPr/>
        </p:nvSpPr>
        <p:spPr bwMode="auto">
          <a:xfrm>
            <a:off x="9245600" y="4267200"/>
            <a:ext cx="0" cy="121920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44" name="Text Box 28"/>
          <p:cNvSpPr txBox="1">
            <a:spLocks noChangeArrowheads="1"/>
          </p:cNvSpPr>
          <p:nvPr/>
        </p:nvSpPr>
        <p:spPr bwMode="auto">
          <a:xfrm>
            <a:off x="1422400" y="3982358"/>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0">
                <a:latin typeface="Arial" charset="0"/>
              </a:rPr>
              <a:t>Collection c;</a:t>
            </a:r>
          </a:p>
        </p:txBody>
      </p:sp>
      <p:sp>
        <p:nvSpPr>
          <p:cNvPr id="751646" name="Text Box 30"/>
          <p:cNvSpPr txBox="1">
            <a:spLocks noChangeArrowheads="1"/>
          </p:cNvSpPr>
          <p:nvPr/>
        </p:nvSpPr>
        <p:spPr bwMode="auto">
          <a:xfrm>
            <a:off x="1422400" y="552226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0">
                <a:latin typeface="Arial" charset="0"/>
              </a:rPr>
              <a:t>Iterator it = c.</a:t>
            </a:r>
            <a:r>
              <a:rPr lang="en-US" sz="2400" b="1">
                <a:solidFill>
                  <a:srgbClr val="FF0000"/>
                </a:solidFill>
                <a:latin typeface="Arial" charset="0"/>
              </a:rPr>
              <a:t>iterator</a:t>
            </a:r>
            <a:r>
              <a:rPr lang="en-US" sz="2400" b="0">
                <a:latin typeface="Arial" charset="0"/>
              </a:rPr>
              <a:t>();</a:t>
            </a:r>
          </a:p>
        </p:txBody>
      </p:sp>
    </p:spTree>
    <p:extLst>
      <p:ext uri="{BB962C8B-B14F-4D97-AF65-F5344CB8AC3E}">
        <p14:creationId xmlns:p14="http://schemas.microsoft.com/office/powerpoint/2010/main" val="334886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smtClean="0"/>
              <a:t>5.1. Khái niệm về tập hợp</a:t>
            </a:r>
            <a:br>
              <a:rPr lang="en-US" smtClean="0"/>
            </a:br>
            <a:r>
              <a:rPr lang="en-US" smtClean="0"/>
              <a:t>Duyệt collection</a:t>
            </a:r>
            <a:endParaRPr lang="en-US"/>
          </a:p>
        </p:txBody>
      </p:sp>
      <p:sp>
        <p:nvSpPr>
          <p:cNvPr id="762883" name="Rectangle 3"/>
          <p:cNvSpPr>
            <a:spLocks noGrp="1" noChangeArrowheads="1"/>
          </p:cNvSpPr>
          <p:nvPr>
            <p:ph type="body" idx="1"/>
          </p:nvPr>
        </p:nvSpPr>
        <p:spPr/>
        <p:txBody>
          <a:bodyPr/>
          <a:lstStyle/>
          <a:p>
            <a:r>
              <a:rPr lang="en-US" smtClean="0"/>
              <a:t>Các phương thức của Iterator:</a:t>
            </a:r>
          </a:p>
          <a:p>
            <a:pPr lvl="1"/>
            <a:r>
              <a:rPr lang="en-US" smtClean="0"/>
              <a:t>boolean </a:t>
            </a:r>
            <a:r>
              <a:rPr lang="en-US" smtClean="0">
                <a:solidFill>
                  <a:srgbClr val="FF0000"/>
                </a:solidFill>
              </a:rPr>
              <a:t>hasNext</a:t>
            </a:r>
            <a:r>
              <a:rPr lang="en-US" smtClean="0"/>
              <a:t>(): trả về true nếu còn phần tử chưa duyệt</a:t>
            </a:r>
          </a:p>
          <a:p>
            <a:pPr lvl="1"/>
            <a:r>
              <a:rPr lang="en-US" smtClean="0"/>
              <a:t>Object </a:t>
            </a:r>
            <a:r>
              <a:rPr lang="en-US" smtClean="0">
                <a:solidFill>
                  <a:srgbClr val="FF0000"/>
                </a:solidFill>
              </a:rPr>
              <a:t>next</a:t>
            </a:r>
            <a:r>
              <a:rPr lang="en-US" smtClean="0"/>
              <a:t>(): trả về phần tử kế</a:t>
            </a:r>
          </a:p>
          <a:p>
            <a:pPr lvl="1"/>
            <a:r>
              <a:rPr lang="en-US" smtClean="0"/>
              <a:t>void </a:t>
            </a:r>
            <a:r>
              <a:rPr lang="en-US" smtClean="0">
                <a:solidFill>
                  <a:srgbClr val="FF0000"/>
                </a:solidFill>
              </a:rPr>
              <a:t>remove</a:t>
            </a:r>
            <a:r>
              <a:rPr lang="en-US" smtClean="0"/>
              <a:t>(): xóa phần tử đang duyệt</a:t>
            </a:r>
          </a:p>
          <a:p>
            <a:r>
              <a:rPr lang="en-US" smtClean="0"/>
              <a:t>Cách sử dụng:</a:t>
            </a:r>
            <a:endParaRPr lang="en-US"/>
          </a:p>
        </p:txBody>
      </p:sp>
      <p:sp>
        <p:nvSpPr>
          <p:cNvPr id="8" name="Rectangle 4"/>
          <p:cNvSpPr>
            <a:spLocks noChangeArrowheads="1"/>
          </p:cNvSpPr>
          <p:nvPr/>
        </p:nvSpPr>
        <p:spPr bwMode="auto">
          <a:xfrm>
            <a:off x="333830" y="4269547"/>
            <a:ext cx="6560456" cy="1785104"/>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sz="2200" b="1">
                <a:latin typeface="Courier New" pitchFamily="49" charset="0"/>
                <a:cs typeface="Courier New" pitchFamily="49" charset="0"/>
              </a:rPr>
              <a:t>Iterator&lt;</a:t>
            </a:r>
            <a:r>
              <a:rPr lang="en-US" sz="2200" b="1">
                <a:solidFill>
                  <a:srgbClr val="FF0000"/>
                </a:solidFill>
                <a:latin typeface="Courier New" pitchFamily="49" charset="0"/>
                <a:cs typeface="Courier New" pitchFamily="49" charset="0"/>
              </a:rPr>
              <a:t>Item</a:t>
            </a:r>
            <a:r>
              <a:rPr lang="en-US" sz="2200" b="1">
                <a:latin typeface="Courier New" pitchFamily="49" charset="0"/>
                <a:cs typeface="Courier New" pitchFamily="49" charset="0"/>
              </a:rPr>
              <a:t>&gt; it </a:t>
            </a:r>
            <a:r>
              <a:rPr lang="en-US" sz="2200" b="1" smtClean="0">
                <a:latin typeface="Courier New" pitchFamily="49" charset="0"/>
                <a:cs typeface="Courier New" pitchFamily="49" charset="0"/>
              </a:rPr>
              <a:t>= items.iterator</a:t>
            </a:r>
            <a:r>
              <a:rPr lang="en-US" sz="2200" b="1">
                <a:latin typeface="Courier New" pitchFamily="49" charset="0"/>
                <a:cs typeface="Courier New" pitchFamily="49" charset="0"/>
              </a:rPr>
              <a:t>();</a:t>
            </a:r>
          </a:p>
          <a:p>
            <a:pPr algn="l"/>
            <a:r>
              <a:rPr lang="en-US" sz="2200" b="1">
                <a:latin typeface="Courier New" pitchFamily="49" charset="0"/>
                <a:cs typeface="Courier New" pitchFamily="49" charset="0"/>
              </a:rPr>
              <a:t>while(it.hasNext()) {</a:t>
            </a:r>
          </a:p>
          <a:p>
            <a:pPr algn="l"/>
            <a:r>
              <a:rPr lang="en-US" sz="2200" b="1">
                <a:latin typeface="Courier New" pitchFamily="49" charset="0"/>
                <a:cs typeface="Courier New" pitchFamily="49" charset="0"/>
              </a:rPr>
              <a:t>  </a:t>
            </a:r>
            <a:r>
              <a:rPr lang="en-US" sz="2200" b="1" smtClean="0">
                <a:latin typeface="Courier New" pitchFamily="49" charset="0"/>
                <a:cs typeface="Courier New" pitchFamily="49" charset="0"/>
              </a:rPr>
              <a:t>   </a:t>
            </a:r>
            <a:r>
              <a:rPr lang="en-US" sz="2200" b="1" smtClean="0">
                <a:solidFill>
                  <a:srgbClr val="FF0000"/>
                </a:solidFill>
                <a:latin typeface="Courier New" pitchFamily="49" charset="0"/>
                <a:cs typeface="Courier New" pitchFamily="49" charset="0"/>
              </a:rPr>
              <a:t>Item</a:t>
            </a:r>
            <a:r>
              <a:rPr lang="en-US" sz="2200" b="1" smtClean="0">
                <a:latin typeface="Courier New" pitchFamily="49" charset="0"/>
                <a:cs typeface="Courier New" pitchFamily="49" charset="0"/>
              </a:rPr>
              <a:t> </a:t>
            </a:r>
            <a:r>
              <a:rPr lang="en-US" sz="2200" b="1">
                <a:latin typeface="Courier New" pitchFamily="49" charset="0"/>
                <a:cs typeface="Courier New" pitchFamily="49" charset="0"/>
              </a:rPr>
              <a:t>item = it.next();</a:t>
            </a:r>
          </a:p>
          <a:p>
            <a:pPr algn="l"/>
            <a:r>
              <a:rPr lang="en-US" sz="2200" b="1">
                <a:latin typeface="Courier New" pitchFamily="49" charset="0"/>
                <a:cs typeface="Courier New" pitchFamily="49" charset="0"/>
              </a:rPr>
              <a:t>  </a:t>
            </a:r>
            <a:r>
              <a:rPr lang="en-US" sz="2200" b="1" smtClean="0">
                <a:latin typeface="Courier New" pitchFamily="49" charset="0"/>
                <a:cs typeface="Courier New" pitchFamily="49" charset="0"/>
              </a:rPr>
              <a:t>   System.out.println(item</a:t>
            </a:r>
            <a:r>
              <a:rPr lang="en-US" sz="2200" b="1">
                <a:latin typeface="Courier New" pitchFamily="49" charset="0"/>
                <a:cs typeface="Courier New" pitchFamily="49" charset="0"/>
              </a:rPr>
              <a:t>);</a:t>
            </a:r>
          </a:p>
          <a:p>
            <a:pPr algn="l"/>
            <a:r>
              <a:rPr lang="en-US" sz="2200" b="1">
                <a:latin typeface="Courier New" pitchFamily="49" charset="0"/>
                <a:cs typeface="Courier New" pitchFamily="49" charset="0"/>
              </a:rPr>
              <a:t>}</a:t>
            </a:r>
          </a:p>
        </p:txBody>
      </p:sp>
      <p:sp>
        <p:nvSpPr>
          <p:cNvPr id="9" name="Rectangle 7"/>
          <p:cNvSpPr>
            <a:spLocks noChangeArrowheads="1"/>
          </p:cNvSpPr>
          <p:nvPr/>
        </p:nvSpPr>
        <p:spPr bwMode="auto">
          <a:xfrm>
            <a:off x="7392460" y="4608101"/>
            <a:ext cx="4799540" cy="1107996"/>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sz="2200" b="1">
                <a:latin typeface="Courier New" pitchFamily="49" charset="0"/>
                <a:cs typeface="Courier New" pitchFamily="49" charset="0"/>
              </a:rPr>
              <a:t>for (</a:t>
            </a:r>
            <a:r>
              <a:rPr lang="en-US" sz="2200" b="1">
                <a:solidFill>
                  <a:srgbClr val="FF0000"/>
                </a:solidFill>
                <a:latin typeface="Courier New" pitchFamily="49" charset="0"/>
                <a:cs typeface="Courier New" pitchFamily="49" charset="0"/>
              </a:rPr>
              <a:t>Item</a:t>
            </a:r>
            <a:r>
              <a:rPr lang="en-US" sz="2200" b="1">
                <a:latin typeface="Courier New" pitchFamily="49" charset="0"/>
                <a:cs typeface="Courier New" pitchFamily="49" charset="0"/>
              </a:rPr>
              <a:t> item : items) {</a:t>
            </a:r>
          </a:p>
          <a:p>
            <a:pPr algn="l"/>
            <a:r>
              <a:rPr lang="en-US" sz="2200" b="1">
                <a:latin typeface="Courier New" pitchFamily="49" charset="0"/>
                <a:cs typeface="Courier New" pitchFamily="49" charset="0"/>
              </a:rPr>
              <a:t>  System.out.println(item);</a:t>
            </a:r>
          </a:p>
          <a:p>
            <a:pPr algn="l"/>
            <a:r>
              <a:rPr lang="en-US" sz="2200" b="1">
                <a:latin typeface="Courier New" pitchFamily="49" charset="0"/>
                <a:cs typeface="Courier New" pitchFamily="49" charset="0"/>
              </a:rPr>
              <a:t>}</a:t>
            </a:r>
          </a:p>
        </p:txBody>
      </p:sp>
      <p:sp>
        <p:nvSpPr>
          <p:cNvPr id="10" name="Text Box 8"/>
          <p:cNvSpPr txBox="1">
            <a:spLocks noChangeArrowheads="1"/>
          </p:cNvSpPr>
          <p:nvPr/>
        </p:nvSpPr>
        <p:spPr bwMode="auto">
          <a:xfrm>
            <a:off x="6942894" y="4946655"/>
            <a:ext cx="39627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200" b="1">
                <a:latin typeface="Courier New" pitchFamily="49" charset="0"/>
                <a:cs typeface="Courier New" pitchFamily="49" charset="0"/>
              </a:rPr>
              <a:t>=</a:t>
            </a:r>
          </a:p>
        </p:txBody>
      </p:sp>
    </p:spTree>
    <p:extLst>
      <p:ext uri="{BB962C8B-B14F-4D97-AF65-F5344CB8AC3E}">
        <p14:creationId xmlns:p14="http://schemas.microsoft.com/office/powerpoint/2010/main" val="823409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smtClean="0"/>
              <a:t>5.1. Khái niệm về tập hợp</a:t>
            </a:r>
            <a:br>
              <a:rPr lang="en-US" smtClean="0"/>
            </a:br>
            <a:r>
              <a:rPr lang="en-NZ" smtClean="0"/>
              <a:t>Comparable&lt;T&gt; interface</a:t>
            </a:r>
            <a:endParaRPr lang="en-US"/>
          </a:p>
        </p:txBody>
      </p:sp>
      <p:sp>
        <p:nvSpPr>
          <p:cNvPr id="667651" name="Rectangle 3"/>
          <p:cNvSpPr>
            <a:spLocks noGrp="1" noChangeArrowheads="1"/>
          </p:cNvSpPr>
          <p:nvPr>
            <p:ph type="body" idx="1"/>
          </p:nvPr>
        </p:nvSpPr>
        <p:spPr/>
        <p:txBody>
          <a:bodyPr/>
          <a:lstStyle/>
          <a:p>
            <a:r>
              <a:rPr lang="en-NZ" smtClean="0">
                <a:solidFill>
                  <a:srgbClr val="FF0000"/>
                </a:solidFill>
              </a:rPr>
              <a:t>Comparable</a:t>
            </a:r>
            <a:r>
              <a:rPr lang="en-NZ" smtClean="0"/>
              <a:t>&lt;T&gt; interface có 1 phương thức: int compareTo(T)</a:t>
            </a:r>
          </a:p>
          <a:p>
            <a:pPr lvl="1"/>
            <a:r>
              <a:rPr lang="en-NZ" smtClean="0"/>
              <a:t>Trả về 0 nếu this = other</a:t>
            </a:r>
          </a:p>
          <a:p>
            <a:pPr lvl="1"/>
            <a:r>
              <a:rPr lang="en-NZ" smtClean="0"/>
              <a:t>Trả về một số dương nếu this &gt; other</a:t>
            </a:r>
          </a:p>
          <a:p>
            <a:pPr lvl="1"/>
            <a:r>
              <a:rPr lang="en-NZ"/>
              <a:t>Trả về một số </a:t>
            </a:r>
            <a:r>
              <a:rPr lang="en-NZ" smtClean="0"/>
              <a:t>âm </a:t>
            </a:r>
            <a:r>
              <a:rPr lang="en-NZ"/>
              <a:t>nếu </a:t>
            </a:r>
            <a:r>
              <a:rPr lang="en-NZ" smtClean="0"/>
              <a:t>this </a:t>
            </a:r>
            <a:r>
              <a:rPr lang="en-NZ"/>
              <a:t>&lt; </a:t>
            </a:r>
            <a:r>
              <a:rPr lang="en-NZ" smtClean="0"/>
              <a:t>other</a:t>
            </a:r>
            <a:endParaRPr lang="en-NZ"/>
          </a:p>
        </p:txBody>
      </p:sp>
      <p:sp>
        <p:nvSpPr>
          <p:cNvPr id="667659" name="Rectangle 11"/>
          <p:cNvSpPr>
            <a:spLocks noChangeArrowheads="1"/>
          </p:cNvSpPr>
          <p:nvPr/>
        </p:nvSpPr>
        <p:spPr bwMode="auto">
          <a:xfrm>
            <a:off x="996951" y="3582621"/>
            <a:ext cx="8257116" cy="3293209"/>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sz="1600" b="1">
                <a:latin typeface="Courier New" pitchFamily="49" charset="0"/>
              </a:rPr>
              <a:t>public class </a:t>
            </a:r>
            <a:r>
              <a:rPr lang="en-US" sz="1600" b="1" smtClean="0">
                <a:latin typeface="Courier New" pitchFamily="49" charset="0"/>
              </a:rPr>
              <a:t>Student implements </a:t>
            </a:r>
            <a:r>
              <a:rPr lang="en-US" sz="1600" b="1" smtClean="0">
                <a:solidFill>
                  <a:srgbClr val="FF0000"/>
                </a:solidFill>
                <a:latin typeface="Courier New" pitchFamily="49" charset="0"/>
              </a:rPr>
              <a:t>Comparable</a:t>
            </a:r>
            <a:r>
              <a:rPr lang="en-US" sz="1600" b="1" smtClean="0">
                <a:latin typeface="Courier New" pitchFamily="49" charset="0"/>
              </a:rPr>
              <a:t>&lt;Student&gt; </a:t>
            </a:r>
            <a:r>
              <a:rPr lang="en-US" sz="1600" b="1">
                <a:latin typeface="Courier New" pitchFamily="49" charset="0"/>
              </a:rPr>
              <a:t>{</a:t>
            </a:r>
          </a:p>
          <a:p>
            <a:pPr algn="l"/>
            <a:r>
              <a:rPr lang="en-NZ" sz="1600" b="1">
                <a:latin typeface="Courier New" pitchFamily="49" charset="0"/>
              </a:rPr>
              <a:t>  ...</a:t>
            </a:r>
          </a:p>
          <a:p>
            <a:r>
              <a:rPr lang="en-US" sz="1600" b="1">
                <a:latin typeface="Courier New" pitchFamily="49" charset="0"/>
              </a:rPr>
              <a:t>  public int </a:t>
            </a:r>
            <a:r>
              <a:rPr lang="en-US" sz="1600" b="1" smtClean="0">
                <a:solidFill>
                  <a:srgbClr val="FF0000"/>
                </a:solidFill>
                <a:latin typeface="Courier New" pitchFamily="49" charset="0"/>
              </a:rPr>
              <a:t>compareTo</a:t>
            </a:r>
            <a:r>
              <a:rPr lang="en-US" sz="1600" b="1" smtClean="0">
                <a:latin typeface="Courier New" pitchFamily="49" charset="0"/>
              </a:rPr>
              <a:t>( Student other </a:t>
            </a:r>
            <a:r>
              <a:rPr lang="en-US" sz="1600" b="1">
                <a:latin typeface="Courier New" pitchFamily="49" charset="0"/>
              </a:rPr>
              <a:t>) {</a:t>
            </a:r>
          </a:p>
          <a:p>
            <a:pPr algn="l"/>
            <a:r>
              <a:rPr lang="en-US" sz="1600" b="1">
                <a:latin typeface="Courier New" pitchFamily="49" charset="0"/>
              </a:rPr>
              <a:t>    if( </a:t>
            </a:r>
            <a:r>
              <a:rPr lang="en-US" sz="1600" b="1" smtClean="0">
                <a:latin typeface="Courier New" pitchFamily="49" charset="0"/>
              </a:rPr>
              <a:t>this.gpa </a:t>
            </a:r>
            <a:r>
              <a:rPr lang="en-US" sz="1600" b="1">
                <a:latin typeface="Courier New" pitchFamily="49" charset="0"/>
              </a:rPr>
              <a:t>== </a:t>
            </a:r>
            <a:r>
              <a:rPr lang="en-US" sz="1600" b="1" smtClean="0">
                <a:latin typeface="Courier New" pitchFamily="49" charset="0"/>
              </a:rPr>
              <a:t>other.gpa </a:t>
            </a:r>
            <a:r>
              <a:rPr lang="en-US" sz="1600" b="1">
                <a:latin typeface="Courier New" pitchFamily="49" charset="0"/>
              </a:rPr>
              <a:t>) {</a:t>
            </a:r>
          </a:p>
          <a:p>
            <a:pPr algn="l"/>
            <a:r>
              <a:rPr lang="en-US" sz="1600" b="1">
                <a:latin typeface="Courier New" pitchFamily="49" charset="0"/>
              </a:rPr>
              <a:t>      return 0;</a:t>
            </a:r>
          </a:p>
          <a:p>
            <a:pPr algn="l"/>
            <a:r>
              <a:rPr lang="en-US" sz="1600" b="1">
                <a:latin typeface="Courier New" pitchFamily="49" charset="0"/>
              </a:rPr>
              <a:t>    }</a:t>
            </a:r>
          </a:p>
          <a:p>
            <a:pPr algn="l"/>
            <a:r>
              <a:rPr lang="en-US" sz="1600" b="1">
                <a:latin typeface="Courier New" pitchFamily="49" charset="0"/>
              </a:rPr>
              <a:t>    else if( </a:t>
            </a:r>
            <a:r>
              <a:rPr lang="en-US" sz="1600" b="1" smtClean="0">
                <a:latin typeface="Courier New" pitchFamily="49" charset="0"/>
              </a:rPr>
              <a:t>this.gpa </a:t>
            </a:r>
            <a:r>
              <a:rPr lang="en-US" sz="1600" b="1">
                <a:latin typeface="Courier New" pitchFamily="49" charset="0"/>
              </a:rPr>
              <a:t>&lt; </a:t>
            </a:r>
            <a:r>
              <a:rPr lang="en-US" sz="1600" b="1" smtClean="0">
                <a:latin typeface="Courier New" pitchFamily="49" charset="0"/>
              </a:rPr>
              <a:t>other.gpa </a:t>
            </a:r>
            <a:r>
              <a:rPr lang="en-US" sz="1600" b="1">
                <a:latin typeface="Courier New" pitchFamily="49" charset="0"/>
              </a:rPr>
              <a:t>) {</a:t>
            </a:r>
          </a:p>
          <a:p>
            <a:pPr algn="l"/>
            <a:r>
              <a:rPr lang="en-US" sz="1600" b="1">
                <a:latin typeface="Courier New" pitchFamily="49" charset="0"/>
              </a:rPr>
              <a:t>      return -1;</a:t>
            </a:r>
          </a:p>
          <a:p>
            <a:pPr algn="l"/>
            <a:r>
              <a:rPr lang="en-US" sz="1600" b="1">
                <a:latin typeface="Courier New" pitchFamily="49" charset="0"/>
              </a:rPr>
              <a:t>    }</a:t>
            </a:r>
          </a:p>
          <a:p>
            <a:pPr algn="l"/>
            <a:r>
              <a:rPr lang="en-US" sz="1600" b="1">
                <a:latin typeface="Courier New" pitchFamily="49" charset="0"/>
              </a:rPr>
              <a:t>    else {</a:t>
            </a:r>
          </a:p>
          <a:p>
            <a:pPr algn="l"/>
            <a:r>
              <a:rPr lang="en-US" sz="1600" b="1">
                <a:latin typeface="Courier New" pitchFamily="49" charset="0"/>
              </a:rPr>
              <a:t>      return 1;</a:t>
            </a:r>
          </a:p>
          <a:p>
            <a:pPr algn="l"/>
            <a:r>
              <a:rPr lang="en-US" sz="1600" b="1">
                <a:latin typeface="Courier New" pitchFamily="49" charset="0"/>
              </a:rPr>
              <a:t>    }</a:t>
            </a:r>
          </a:p>
          <a:p>
            <a:pPr algn="l"/>
            <a:r>
              <a:rPr lang="en-NZ" sz="1600" b="1">
                <a:latin typeface="Courier New" pitchFamily="49" charset="0"/>
              </a:rPr>
              <a:t>  }</a:t>
            </a:r>
            <a:endParaRPr lang="en-US" sz="1600" b="1">
              <a:latin typeface="Courier New" pitchFamily="49" charset="0"/>
            </a:endParaRPr>
          </a:p>
        </p:txBody>
      </p:sp>
      <p:sp>
        <p:nvSpPr>
          <p:cNvPr id="667660" name="Text Box 12"/>
          <p:cNvSpPr txBox="1">
            <a:spLocks noChangeArrowheads="1"/>
          </p:cNvSpPr>
          <p:nvPr/>
        </p:nvSpPr>
        <p:spPr bwMode="auto">
          <a:xfrm>
            <a:off x="6112329" y="5229225"/>
            <a:ext cx="5954184" cy="86177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600" smtClean="0">
                <a:solidFill>
                  <a:srgbClr val="0033CC"/>
                </a:solidFill>
                <a:latin typeface="Tahoma" pitchFamily="34" charset="0"/>
              </a:rPr>
              <a:t>Cách viết khác trong hàm compareTo:</a:t>
            </a:r>
            <a:endParaRPr lang="en-NZ" sz="1600">
              <a:solidFill>
                <a:srgbClr val="0033CC"/>
              </a:solidFill>
              <a:latin typeface="Tahoma" pitchFamily="34" charset="0"/>
            </a:endParaRPr>
          </a:p>
          <a:p>
            <a:pPr algn="l"/>
            <a:endParaRPr lang="en-NZ" sz="1600">
              <a:solidFill>
                <a:srgbClr val="0033CC"/>
              </a:solidFill>
              <a:latin typeface="Tahoma" pitchFamily="34" charset="0"/>
            </a:endParaRPr>
          </a:p>
          <a:p>
            <a:pPr algn="l"/>
            <a:r>
              <a:rPr lang="en-NZ" b="1">
                <a:solidFill>
                  <a:srgbClr val="003399"/>
                </a:solidFill>
                <a:latin typeface="Courier New" pitchFamily="49" charset="0"/>
              </a:rPr>
              <a:t>return </a:t>
            </a:r>
            <a:r>
              <a:rPr lang="en-NZ" b="1" smtClean="0">
                <a:solidFill>
                  <a:srgbClr val="003399"/>
                </a:solidFill>
                <a:latin typeface="Courier New" pitchFamily="49" charset="0"/>
              </a:rPr>
              <a:t>this.gpa </a:t>
            </a:r>
            <a:r>
              <a:rPr lang="en-NZ" b="1">
                <a:solidFill>
                  <a:srgbClr val="003399"/>
                </a:solidFill>
                <a:latin typeface="Courier New" pitchFamily="49" charset="0"/>
              </a:rPr>
              <a:t>– </a:t>
            </a:r>
            <a:r>
              <a:rPr lang="en-NZ" b="1" smtClean="0">
                <a:solidFill>
                  <a:srgbClr val="003399"/>
                </a:solidFill>
                <a:latin typeface="Courier New" pitchFamily="49" charset="0"/>
              </a:rPr>
              <a:t>other.gpa;</a:t>
            </a:r>
            <a:endParaRPr lang="en-US" b="1">
              <a:solidFill>
                <a:srgbClr val="003399"/>
              </a:solidFill>
              <a:latin typeface="Courier New" pitchFamily="49" charset="0"/>
            </a:endParaRPr>
          </a:p>
        </p:txBody>
      </p:sp>
      <p:sp>
        <p:nvSpPr>
          <p:cNvPr id="667661" name="Text Box 13"/>
          <p:cNvSpPr txBox="1">
            <a:spLocks noChangeArrowheads="1"/>
          </p:cNvSpPr>
          <p:nvPr/>
        </p:nvSpPr>
        <p:spPr bwMode="auto">
          <a:xfrm>
            <a:off x="7673369" y="3913721"/>
            <a:ext cx="4032251" cy="83502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600" smtClean="0">
                <a:latin typeface="Tahoma" pitchFamily="34" charset="0"/>
              </a:rPr>
              <a:t>st1 </a:t>
            </a:r>
            <a:r>
              <a:rPr lang="en-NZ" sz="1600">
                <a:latin typeface="Tahoma" pitchFamily="34" charset="0"/>
              </a:rPr>
              <a:t>= new </a:t>
            </a:r>
            <a:r>
              <a:rPr lang="en-NZ" sz="1600" smtClean="0">
                <a:latin typeface="Tahoma" pitchFamily="34" charset="0"/>
              </a:rPr>
              <a:t>Student(“Anna”, 8);</a:t>
            </a:r>
            <a:endParaRPr lang="en-NZ" sz="1600">
              <a:latin typeface="Tahoma" pitchFamily="34" charset="0"/>
            </a:endParaRPr>
          </a:p>
          <a:p>
            <a:pPr algn="l"/>
            <a:r>
              <a:rPr lang="en-NZ" sz="1600" smtClean="0">
                <a:latin typeface="Tahoma" pitchFamily="34" charset="0"/>
              </a:rPr>
              <a:t>st2 </a:t>
            </a:r>
            <a:r>
              <a:rPr lang="en-NZ" sz="1600">
                <a:latin typeface="Tahoma" pitchFamily="34" charset="0"/>
              </a:rPr>
              <a:t>= new </a:t>
            </a:r>
            <a:r>
              <a:rPr lang="en-NZ" sz="1600" smtClean="0">
                <a:latin typeface="Tahoma" pitchFamily="34" charset="0"/>
              </a:rPr>
              <a:t>Student(“Peter”, 6);</a:t>
            </a:r>
            <a:endParaRPr lang="en-NZ" sz="1600">
              <a:latin typeface="Tahoma" pitchFamily="34" charset="0"/>
            </a:endParaRPr>
          </a:p>
          <a:p>
            <a:pPr algn="l"/>
            <a:r>
              <a:rPr lang="en-NZ" sz="1600" smtClean="0">
                <a:latin typeface="Tahoma" pitchFamily="34" charset="0"/>
              </a:rPr>
              <a:t>st1.compareTo(st2) </a:t>
            </a:r>
            <a:r>
              <a:rPr lang="en-NZ" sz="1600" smtClean="0">
                <a:latin typeface="Tahoma" pitchFamily="34" charset="0"/>
                <a:sym typeface="Wingdings" pitchFamily="2" charset="2"/>
              </a:rPr>
              <a:t></a:t>
            </a:r>
            <a:r>
              <a:rPr lang="en-NZ" sz="1600" smtClean="0">
                <a:latin typeface="Tahoma" pitchFamily="34" charset="0"/>
              </a:rPr>
              <a:t> </a:t>
            </a:r>
            <a:r>
              <a:rPr lang="en-NZ" sz="1600">
                <a:latin typeface="Tahoma" pitchFamily="34" charset="0"/>
                <a:sym typeface="Wingdings" pitchFamily="2" charset="2"/>
              </a:rPr>
              <a:t>returns 1;</a:t>
            </a:r>
            <a:endParaRPr lang="en-US" sz="1600">
              <a:latin typeface="Tahoma" pitchFamily="34" charset="0"/>
            </a:endParaRPr>
          </a:p>
        </p:txBody>
      </p:sp>
      <p:grpSp>
        <p:nvGrpSpPr>
          <p:cNvPr id="7" name="Group 6"/>
          <p:cNvGrpSpPr/>
          <p:nvPr/>
        </p:nvGrpSpPr>
        <p:grpSpPr>
          <a:xfrm>
            <a:off x="10272781" y="2405360"/>
            <a:ext cx="1654628" cy="1494754"/>
            <a:chOff x="9323763" y="1966903"/>
            <a:chExt cx="2207684" cy="1494754"/>
          </a:xfrm>
        </p:grpSpPr>
        <p:sp>
          <p:nvSpPr>
            <p:cNvPr id="8" name="Text Box 13"/>
            <p:cNvSpPr txBox="1">
              <a:spLocks noChangeArrowheads="1"/>
            </p:cNvSpPr>
            <p:nvPr/>
          </p:nvSpPr>
          <p:spPr bwMode="auto">
            <a:xfrm>
              <a:off x="9323763" y="1966903"/>
              <a:ext cx="2207684" cy="3586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r>
                <a:rPr lang="en-NZ" smtClean="0">
                  <a:latin typeface="Courier New" pitchFamily="49" charset="0"/>
                  <a:cs typeface="Courier New" pitchFamily="49" charset="0"/>
                </a:rPr>
                <a:t>Student</a:t>
              </a:r>
              <a:endParaRPr lang="en-US">
                <a:latin typeface="Courier New" pitchFamily="49" charset="0"/>
                <a:cs typeface="Courier New" pitchFamily="49" charset="0"/>
              </a:endParaRPr>
            </a:p>
          </p:txBody>
        </p:sp>
        <p:sp>
          <p:nvSpPr>
            <p:cNvPr id="9" name="Text Box 16"/>
            <p:cNvSpPr txBox="1">
              <a:spLocks noChangeArrowheads="1"/>
            </p:cNvSpPr>
            <p:nvPr/>
          </p:nvSpPr>
          <p:spPr bwMode="auto">
            <a:xfrm>
              <a:off x="9323763" y="2801257"/>
              <a:ext cx="2207684" cy="660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endParaRPr lang="en-US" b="1">
                <a:latin typeface="Courier New" pitchFamily="49" charset="0"/>
                <a:cs typeface="Courier New" pitchFamily="49" charset="0"/>
              </a:endParaRPr>
            </a:p>
          </p:txBody>
        </p:sp>
        <p:sp>
          <p:nvSpPr>
            <p:cNvPr id="10" name="Text Box 16"/>
            <p:cNvSpPr txBox="1">
              <a:spLocks noChangeArrowheads="1"/>
            </p:cNvSpPr>
            <p:nvPr/>
          </p:nvSpPr>
          <p:spPr bwMode="auto">
            <a:xfrm>
              <a:off x="9323763" y="2302180"/>
              <a:ext cx="2207684" cy="60067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r>
                <a:rPr lang="en-NZ" smtClean="0">
                  <a:latin typeface="Courier New" pitchFamily="49" charset="0"/>
                  <a:cs typeface="Courier New" pitchFamily="49" charset="0"/>
                </a:rPr>
                <a:t>- name</a:t>
              </a:r>
            </a:p>
            <a:p>
              <a:pPr algn="l"/>
              <a:r>
                <a:rPr lang="en-US" smtClean="0">
                  <a:latin typeface="Courier New" pitchFamily="49" charset="0"/>
                  <a:cs typeface="Courier New" pitchFamily="49" charset="0"/>
                </a:rPr>
                <a:t>- gpa</a:t>
              </a:r>
              <a:endParaRPr lang="en-US">
                <a:latin typeface="Courier New" pitchFamily="49" charset="0"/>
                <a:cs typeface="Courier New" pitchFamily="49" charset="0"/>
              </a:endParaRPr>
            </a:p>
          </p:txBody>
        </p:sp>
      </p:grpSp>
    </p:spTree>
    <p:extLst>
      <p:ext uri="{BB962C8B-B14F-4D97-AF65-F5344CB8AC3E}">
        <p14:creationId xmlns:p14="http://schemas.microsoft.com/office/powerpoint/2010/main" val="824528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67660">
                                            <p:txEl>
                                              <p:pRg st="2" end="2"/>
                                            </p:txEl>
                                          </p:spTgt>
                                        </p:tgtEl>
                                        <p:attrNameLst>
                                          <p:attrName>style.visibility</p:attrName>
                                        </p:attrNameLst>
                                      </p:cBhvr>
                                      <p:to>
                                        <p:strVal val="visible"/>
                                      </p:to>
                                    </p:set>
                                    <p:animEffect transition="in" filter="dissolve">
                                      <p:cBhvr>
                                        <p:cTn id="7" dur="500"/>
                                        <p:tgtEl>
                                          <p:spTgt spid="6676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smtClean="0"/>
              <a:t>5.1. Khái niệm về tập hợp</a:t>
            </a:r>
            <a:br>
              <a:rPr lang="en-US" smtClean="0"/>
            </a:br>
            <a:r>
              <a:rPr lang="en-NZ" smtClean="0"/>
              <a:t>Comparable&lt;T&gt; interface</a:t>
            </a:r>
            <a:endParaRPr lang="en-US"/>
          </a:p>
        </p:txBody>
      </p:sp>
      <p:sp>
        <p:nvSpPr>
          <p:cNvPr id="694276" name="Rectangle 4"/>
          <p:cNvSpPr>
            <a:spLocks noChangeArrowheads="1"/>
          </p:cNvSpPr>
          <p:nvPr/>
        </p:nvSpPr>
        <p:spPr bwMode="auto">
          <a:xfrm>
            <a:off x="1148740" y="2431382"/>
            <a:ext cx="9120716" cy="2585323"/>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b="1">
                <a:latin typeface="Courier New" pitchFamily="49" charset="0"/>
              </a:rPr>
              <a:t>List&lt;Student&gt; listStudent = new </a:t>
            </a:r>
            <a:r>
              <a:rPr lang="en-US" b="1">
                <a:solidFill>
                  <a:srgbClr val="FF0000"/>
                </a:solidFill>
                <a:latin typeface="Courier New" pitchFamily="49" charset="0"/>
              </a:rPr>
              <a:t>ArrayList</a:t>
            </a:r>
            <a:r>
              <a:rPr lang="en-US" b="1">
                <a:latin typeface="Courier New" pitchFamily="49" charset="0"/>
              </a:rPr>
              <a:t>&lt;Student&gt;();</a:t>
            </a:r>
          </a:p>
          <a:p>
            <a:r>
              <a:rPr lang="en-US" b="1">
                <a:latin typeface="Courier New" pitchFamily="49" charset="0"/>
              </a:rPr>
              <a:t>listStudent.add(new Student("Fred", 3));</a:t>
            </a:r>
          </a:p>
          <a:p>
            <a:r>
              <a:rPr lang="en-US" b="1">
                <a:latin typeface="Courier New" pitchFamily="49" charset="0"/>
              </a:rPr>
              <a:t>listStudent.add(new Student("Sam", 4));</a:t>
            </a:r>
          </a:p>
          <a:p>
            <a:r>
              <a:rPr lang="en-US" b="1">
                <a:latin typeface="Courier New" pitchFamily="49" charset="0"/>
              </a:rPr>
              <a:t>listStudent.add(new Student("Steve", 3));</a:t>
            </a:r>
          </a:p>
          <a:p>
            <a:r>
              <a:rPr lang="en-US" b="1">
                <a:latin typeface="Courier New" pitchFamily="49" charset="0"/>
              </a:rPr>
              <a:t>listStudent.add(new Student("Laura", 2));</a:t>
            </a:r>
          </a:p>
          <a:p>
            <a:pPr algn="l"/>
            <a:endParaRPr lang="en-US" b="1">
              <a:latin typeface="Courier New" pitchFamily="49" charset="0"/>
            </a:endParaRPr>
          </a:p>
          <a:p>
            <a:r>
              <a:rPr lang="en-US" b="1">
                <a:latin typeface="Courier New" pitchFamily="49" charset="0"/>
              </a:rPr>
              <a:t>Collections.</a:t>
            </a:r>
            <a:r>
              <a:rPr lang="en-US" b="1">
                <a:solidFill>
                  <a:srgbClr val="FF0000"/>
                </a:solidFill>
                <a:latin typeface="Courier New" pitchFamily="49" charset="0"/>
              </a:rPr>
              <a:t>sort</a:t>
            </a:r>
            <a:r>
              <a:rPr lang="en-US" b="1">
                <a:latin typeface="Courier New" pitchFamily="49" charset="0"/>
              </a:rPr>
              <a:t>(listStudent);</a:t>
            </a:r>
          </a:p>
          <a:p>
            <a:r>
              <a:rPr lang="en-US" b="1">
                <a:latin typeface="Courier New" pitchFamily="49" charset="0"/>
              </a:rPr>
              <a:t>System.out.println(listStudent);</a:t>
            </a:r>
          </a:p>
          <a:p>
            <a:pPr algn="l"/>
            <a:endParaRPr lang="en-NZ" b="1">
              <a:latin typeface="Courier New" pitchFamily="49" charset="0"/>
            </a:endParaRPr>
          </a:p>
        </p:txBody>
      </p:sp>
      <p:sp>
        <p:nvSpPr>
          <p:cNvPr id="694278" name="Rectangle 6"/>
          <p:cNvSpPr>
            <a:spLocks noChangeArrowheads="1"/>
          </p:cNvSpPr>
          <p:nvPr/>
        </p:nvSpPr>
        <p:spPr bwMode="auto">
          <a:xfrm>
            <a:off x="1461781" y="5313680"/>
            <a:ext cx="8494633" cy="323165"/>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1500" b="1">
                <a:latin typeface="Courier New" pitchFamily="49" charset="0"/>
              </a:rPr>
              <a:t>public static &lt;T extends </a:t>
            </a:r>
            <a:r>
              <a:rPr lang="en-US" sz="1500" b="1">
                <a:solidFill>
                  <a:srgbClr val="0033CC"/>
                </a:solidFill>
                <a:latin typeface="Courier New" pitchFamily="49" charset="0"/>
              </a:rPr>
              <a:t>Comparable</a:t>
            </a:r>
            <a:r>
              <a:rPr lang="en-US" sz="1500" b="1">
                <a:latin typeface="Courier New" pitchFamily="49" charset="0"/>
              </a:rPr>
              <a:t>&lt;? super T&gt;&gt; void sort(List&lt;T&gt; list) </a:t>
            </a:r>
          </a:p>
        </p:txBody>
      </p:sp>
      <p:sp>
        <p:nvSpPr>
          <p:cNvPr id="694283" name="AutoShape 11"/>
          <p:cNvSpPr>
            <a:spLocks/>
          </p:cNvSpPr>
          <p:nvPr/>
        </p:nvSpPr>
        <p:spPr bwMode="auto">
          <a:xfrm>
            <a:off x="8491456" y="3400877"/>
            <a:ext cx="3556000" cy="646331"/>
          </a:xfrm>
          <a:prstGeom prst="borderCallout1">
            <a:avLst>
              <a:gd name="adj1" fmla="val 7287"/>
              <a:gd name="adj2" fmla="val -3921"/>
              <a:gd name="adj3" fmla="val 183193"/>
              <a:gd name="adj4" fmla="val -80227"/>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a:latin typeface="Tahoma" pitchFamily="34" charset="0"/>
              </a:rPr>
              <a:t>What’s the output?</a:t>
            </a:r>
          </a:p>
          <a:p>
            <a:r>
              <a:rPr lang="en-US"/>
              <a:t>[Laura-2, Fred-3, Steve-3, Sam-4]</a:t>
            </a:r>
            <a:endParaRPr lang="en-US">
              <a:solidFill>
                <a:srgbClr val="0000FF"/>
              </a:solidFill>
              <a:latin typeface="Tahoma" pitchFamily="34" charset="0"/>
            </a:endParaRPr>
          </a:p>
        </p:txBody>
      </p:sp>
      <p:sp>
        <p:nvSpPr>
          <p:cNvPr id="694286" name="AutoShape 14"/>
          <p:cNvSpPr>
            <a:spLocks/>
          </p:cNvSpPr>
          <p:nvPr/>
        </p:nvSpPr>
        <p:spPr bwMode="auto">
          <a:xfrm>
            <a:off x="4052580" y="5886426"/>
            <a:ext cx="2207683" cy="346075"/>
          </a:xfrm>
          <a:prstGeom prst="borderCallout1">
            <a:avLst>
              <a:gd name="adj1" fmla="val 33028"/>
              <a:gd name="adj2" fmla="val 104602"/>
              <a:gd name="adj3" fmla="val -93579"/>
              <a:gd name="adj4" fmla="val 138736"/>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1600">
                <a:latin typeface="Tahoma" pitchFamily="34" charset="0"/>
              </a:rPr>
              <a:t>Wildcard (later)</a:t>
            </a:r>
            <a:endParaRPr lang="en-US" sz="1600">
              <a:solidFill>
                <a:srgbClr val="0000FF"/>
              </a:solidFill>
              <a:latin typeface="Tahoma" pitchFamily="34" charset="0"/>
            </a:endParaRPr>
          </a:p>
        </p:txBody>
      </p:sp>
    </p:spTree>
    <p:extLst>
      <p:ext uri="{BB962C8B-B14F-4D97-AF65-F5344CB8AC3E}">
        <p14:creationId xmlns:p14="http://schemas.microsoft.com/office/powerpoint/2010/main" val="156443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4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smtClean="0"/>
              <a:t>5.1. Khái niệm về tập hợp</a:t>
            </a:r>
            <a:br>
              <a:rPr lang="en-US" smtClean="0"/>
            </a:br>
            <a:r>
              <a:rPr lang="en-NZ" smtClean="0"/>
              <a:t>Comparator&lt;T&gt; interface</a:t>
            </a:r>
            <a:endParaRPr lang="en-US"/>
          </a:p>
        </p:txBody>
      </p:sp>
      <p:sp>
        <p:nvSpPr>
          <p:cNvPr id="666627" name="Rectangle 3"/>
          <p:cNvSpPr>
            <a:spLocks noGrp="1" noChangeArrowheads="1"/>
          </p:cNvSpPr>
          <p:nvPr>
            <p:ph type="body" idx="1"/>
          </p:nvPr>
        </p:nvSpPr>
        <p:spPr/>
        <p:txBody>
          <a:bodyPr/>
          <a:lstStyle/>
          <a:p>
            <a:r>
              <a:rPr lang="en-US" smtClean="0"/>
              <a:t>Sử dụng trong trường hợp không thể Comparable, hoặc muốn định nghĩa thêm các thứ tự khác</a:t>
            </a:r>
          </a:p>
          <a:p>
            <a:endParaRPr lang="en-NZ" smtClean="0"/>
          </a:p>
          <a:p>
            <a:endParaRPr lang="en-NZ"/>
          </a:p>
          <a:p>
            <a:endParaRPr lang="en-NZ" smtClean="0"/>
          </a:p>
          <a:p>
            <a:r>
              <a:rPr lang="en-NZ" smtClean="0"/>
              <a:t>Ví dụ:</a:t>
            </a:r>
          </a:p>
        </p:txBody>
      </p:sp>
      <p:grpSp>
        <p:nvGrpSpPr>
          <p:cNvPr id="666643" name="Group 19"/>
          <p:cNvGrpSpPr>
            <a:grpSpLocks/>
          </p:cNvGrpSpPr>
          <p:nvPr/>
        </p:nvGrpSpPr>
        <p:grpSpPr bwMode="auto">
          <a:xfrm>
            <a:off x="2744710" y="2732537"/>
            <a:ext cx="3873804" cy="1302200"/>
            <a:chOff x="3924" y="1283"/>
            <a:chExt cx="1587" cy="771"/>
          </a:xfrm>
        </p:grpSpPr>
        <p:sp>
          <p:nvSpPr>
            <p:cNvPr id="666630" name="Text Box 6"/>
            <p:cNvSpPr txBox="1">
              <a:spLocks noChangeArrowheads="1"/>
            </p:cNvSpPr>
            <p:nvPr/>
          </p:nvSpPr>
          <p:spPr bwMode="auto">
            <a:xfrm>
              <a:off x="3924" y="1671"/>
              <a:ext cx="1587" cy="3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a:t>
              </a:r>
              <a:r>
                <a:rPr lang="en-US" b="1"/>
                <a:t>compare</a:t>
              </a:r>
              <a:r>
                <a:rPr lang="en-US"/>
                <a:t>(T o1, T o2</a:t>
              </a:r>
              <a:r>
                <a:rPr lang="en-US" smtClean="0"/>
                <a:t>): int</a:t>
              </a:r>
              <a:endParaRPr lang="en-US"/>
            </a:p>
            <a:p>
              <a:pPr algn="l"/>
              <a:r>
                <a:rPr lang="en-NZ"/>
                <a:t>+</a:t>
              </a:r>
              <a:r>
                <a:rPr lang="en-NZ" b="1"/>
                <a:t>equals</a:t>
              </a:r>
              <a:r>
                <a:rPr lang="en-NZ"/>
                <a:t>(Object other</a:t>
              </a:r>
              <a:r>
                <a:rPr lang="en-NZ" smtClean="0"/>
                <a:t>): boolean</a:t>
              </a:r>
              <a:endParaRPr lang="en-US"/>
            </a:p>
          </p:txBody>
        </p:sp>
        <p:sp>
          <p:nvSpPr>
            <p:cNvPr id="666632" name="Text Box 8"/>
            <p:cNvSpPr txBox="1">
              <a:spLocks noChangeArrowheads="1"/>
            </p:cNvSpPr>
            <p:nvPr/>
          </p:nvSpPr>
          <p:spPr bwMode="auto">
            <a:xfrm>
              <a:off x="3924" y="1283"/>
              <a:ext cx="1587" cy="3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NZ"/>
                <a:t>&lt;&lt;interface&gt;&gt;</a:t>
              </a:r>
              <a:endParaRPr lang="en-US"/>
            </a:p>
            <a:p>
              <a:r>
                <a:rPr lang="en-US"/>
                <a:t>Comparator&lt;T&gt;</a:t>
              </a:r>
            </a:p>
          </p:txBody>
        </p:sp>
      </p:grpSp>
      <p:sp>
        <p:nvSpPr>
          <p:cNvPr id="12" name="Rectangle 11"/>
          <p:cNvSpPr>
            <a:spLocks noChangeArrowheads="1"/>
          </p:cNvSpPr>
          <p:nvPr/>
        </p:nvSpPr>
        <p:spPr bwMode="auto">
          <a:xfrm>
            <a:off x="944641" y="4686932"/>
            <a:ext cx="9171816" cy="1400383"/>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1700" b="1">
                <a:latin typeface="Courier New" pitchFamily="49" charset="0"/>
              </a:rPr>
              <a:t>public class </a:t>
            </a:r>
            <a:r>
              <a:rPr lang="en-US" sz="1700" b="1">
                <a:solidFill>
                  <a:srgbClr val="0070C0"/>
                </a:solidFill>
                <a:latin typeface="Courier New" pitchFamily="49" charset="0"/>
              </a:rPr>
              <a:t>StudentNameComparator</a:t>
            </a:r>
            <a:r>
              <a:rPr lang="en-US" sz="1700" b="1">
                <a:latin typeface="Courier New" pitchFamily="49" charset="0"/>
              </a:rPr>
              <a:t> implements </a:t>
            </a:r>
            <a:r>
              <a:rPr lang="en-US" sz="1700" b="1">
                <a:solidFill>
                  <a:srgbClr val="FF0000"/>
                </a:solidFill>
                <a:latin typeface="Courier New" pitchFamily="49" charset="0"/>
              </a:rPr>
              <a:t>Comparator</a:t>
            </a:r>
            <a:r>
              <a:rPr lang="en-US" sz="1700" b="1">
                <a:latin typeface="Courier New" pitchFamily="49" charset="0"/>
              </a:rPr>
              <a:t>&lt;Student&gt; {</a:t>
            </a:r>
          </a:p>
          <a:p>
            <a:r>
              <a:rPr lang="en-NZ" sz="1700" b="1">
                <a:latin typeface="Courier New" pitchFamily="49" charset="0"/>
              </a:rPr>
              <a:t>  public int </a:t>
            </a:r>
            <a:r>
              <a:rPr lang="en-US" sz="1700" b="1">
                <a:solidFill>
                  <a:srgbClr val="FF0000"/>
                </a:solidFill>
                <a:latin typeface="Courier New" pitchFamily="49" charset="0"/>
              </a:rPr>
              <a:t>compare</a:t>
            </a:r>
            <a:r>
              <a:rPr lang="en-US" sz="1700" b="1">
                <a:latin typeface="Courier New" pitchFamily="49" charset="0"/>
              </a:rPr>
              <a:t>(Student o1, Student o2) {</a:t>
            </a:r>
          </a:p>
          <a:p>
            <a:r>
              <a:rPr lang="en-US" sz="1700" b="1">
                <a:latin typeface="Courier New" pitchFamily="49" charset="0"/>
              </a:rPr>
              <a:t>	return o1.getName().compareToIgnoreCase(o2.getName());</a:t>
            </a:r>
          </a:p>
          <a:p>
            <a:r>
              <a:rPr lang="en-NZ" sz="1700" b="1">
                <a:latin typeface="Courier New" pitchFamily="49" charset="0"/>
              </a:rPr>
              <a:t>  }</a:t>
            </a:r>
          </a:p>
          <a:p>
            <a:r>
              <a:rPr lang="en-NZ" sz="1700" b="1">
                <a:latin typeface="Courier New" pitchFamily="49" charset="0"/>
              </a:rPr>
              <a:t>}</a:t>
            </a:r>
            <a:endParaRPr lang="en-US" sz="1700" b="1">
              <a:latin typeface="Courier New" pitchFamily="49" charset="0"/>
            </a:endParaRPr>
          </a:p>
        </p:txBody>
      </p:sp>
    </p:spTree>
    <p:extLst>
      <p:ext uri="{BB962C8B-B14F-4D97-AF65-F5344CB8AC3E}">
        <p14:creationId xmlns:p14="http://schemas.microsoft.com/office/powerpoint/2010/main" val="2968473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US" smtClean="0"/>
              <a:t>5.1. Khái niệm về tập hợp</a:t>
            </a:r>
            <a:br>
              <a:rPr lang="en-US" smtClean="0"/>
            </a:br>
            <a:r>
              <a:rPr lang="en-NZ" smtClean="0"/>
              <a:t>Comparator&lt;T&gt; interface</a:t>
            </a:r>
            <a:endParaRPr lang="en-US"/>
          </a:p>
        </p:txBody>
      </p:sp>
      <p:sp>
        <p:nvSpPr>
          <p:cNvPr id="695301" name="Rectangle 5"/>
          <p:cNvSpPr>
            <a:spLocks noGrp="1" noChangeArrowheads="1"/>
          </p:cNvSpPr>
          <p:nvPr>
            <p:ph type="body" idx="1"/>
          </p:nvPr>
        </p:nvSpPr>
        <p:spPr/>
        <p:txBody>
          <a:bodyPr/>
          <a:lstStyle/>
          <a:p>
            <a:r>
              <a:rPr lang="en-US" smtClean="0"/>
              <a:t>Ví dụ (tt):</a:t>
            </a:r>
          </a:p>
          <a:p>
            <a:endParaRPr lang="en-US" smtClean="0"/>
          </a:p>
          <a:p>
            <a:endParaRPr lang="en-US" smtClean="0"/>
          </a:p>
          <a:p>
            <a:endParaRPr lang="en-US" smtClean="0"/>
          </a:p>
          <a:p>
            <a:endParaRPr lang="en-US" smtClean="0"/>
          </a:p>
        </p:txBody>
      </p:sp>
      <p:sp>
        <p:nvSpPr>
          <p:cNvPr id="695300" name="Rectangle 4"/>
          <p:cNvSpPr>
            <a:spLocks noChangeArrowheads="1"/>
          </p:cNvSpPr>
          <p:nvPr/>
        </p:nvSpPr>
        <p:spPr bwMode="auto">
          <a:xfrm>
            <a:off x="814916" y="2442302"/>
            <a:ext cx="10945283" cy="2185214"/>
          </a:xfrm>
          <a:prstGeom prst="rect">
            <a:avLst/>
          </a:prstGeom>
          <a:noFill/>
          <a:ln w="9525">
            <a:solidFill>
              <a:srgbClr val="7C7C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1700" b="1">
                <a:latin typeface="Courier New" pitchFamily="49" charset="0"/>
              </a:rPr>
              <a:t>List&lt;Student&gt; listStudent = new </a:t>
            </a:r>
            <a:r>
              <a:rPr lang="en-US" sz="1700" b="1">
                <a:solidFill>
                  <a:srgbClr val="FF0000"/>
                </a:solidFill>
                <a:latin typeface="Courier New" pitchFamily="49" charset="0"/>
              </a:rPr>
              <a:t>ArrayList</a:t>
            </a:r>
            <a:r>
              <a:rPr lang="en-US" sz="1700" b="1">
                <a:latin typeface="Courier New" pitchFamily="49" charset="0"/>
              </a:rPr>
              <a:t>&lt;Student&gt;();</a:t>
            </a:r>
          </a:p>
          <a:p>
            <a:r>
              <a:rPr lang="en-US" sz="1700" b="1">
                <a:latin typeface="Courier New" pitchFamily="49" charset="0"/>
              </a:rPr>
              <a:t>listStudent.add(new Student("Fred", 3));</a:t>
            </a:r>
          </a:p>
          <a:p>
            <a:r>
              <a:rPr lang="en-US" sz="1700" b="1">
                <a:latin typeface="Courier New" pitchFamily="49" charset="0"/>
              </a:rPr>
              <a:t>listStudent.add(new Student("Sam", 4));</a:t>
            </a:r>
          </a:p>
          <a:p>
            <a:r>
              <a:rPr lang="en-US" sz="1700" b="1">
                <a:latin typeface="Courier New" pitchFamily="49" charset="0"/>
              </a:rPr>
              <a:t>listStudent.add(new Student("Steve", 3));</a:t>
            </a:r>
          </a:p>
          <a:p>
            <a:r>
              <a:rPr lang="en-US" sz="1700" b="1">
                <a:latin typeface="Courier New" pitchFamily="49" charset="0"/>
              </a:rPr>
              <a:t>listStudent.add(new Student("Laura", 2));</a:t>
            </a:r>
          </a:p>
          <a:p>
            <a:endParaRPr lang="en-US" sz="1700" b="1">
              <a:latin typeface="Courier New" pitchFamily="49" charset="0"/>
            </a:endParaRPr>
          </a:p>
          <a:p>
            <a:r>
              <a:rPr lang="en-US" sz="1700" b="1" smtClean="0">
                <a:latin typeface="Courier New" pitchFamily="49" charset="0"/>
              </a:rPr>
              <a:t>Collections.</a:t>
            </a:r>
            <a:r>
              <a:rPr lang="en-US" sz="1700" b="1" smtClean="0">
                <a:solidFill>
                  <a:srgbClr val="FF0000"/>
                </a:solidFill>
                <a:latin typeface="Courier New" pitchFamily="49" charset="0"/>
              </a:rPr>
              <a:t>sort</a:t>
            </a:r>
            <a:r>
              <a:rPr lang="en-US" sz="1700" b="1" smtClean="0">
                <a:latin typeface="Courier New" pitchFamily="49" charset="0"/>
              </a:rPr>
              <a:t>(listStudent, </a:t>
            </a:r>
            <a:r>
              <a:rPr lang="en-US" sz="1700" b="1">
                <a:solidFill>
                  <a:srgbClr val="0000FF"/>
                </a:solidFill>
                <a:latin typeface="Courier New" pitchFamily="49" charset="0"/>
              </a:rPr>
              <a:t>new StudentNameComparator()</a:t>
            </a:r>
            <a:r>
              <a:rPr lang="en-US" sz="1700" b="1">
                <a:latin typeface="Courier New" pitchFamily="49" charset="0"/>
              </a:rPr>
              <a:t>);</a:t>
            </a:r>
          </a:p>
          <a:p>
            <a:r>
              <a:rPr lang="en-US" sz="1700" b="1">
                <a:latin typeface="Courier New" pitchFamily="49" charset="0"/>
              </a:rPr>
              <a:t>System.out.println(listStudent</a:t>
            </a:r>
            <a:r>
              <a:rPr lang="en-US" sz="1700" b="1" smtClean="0">
                <a:latin typeface="Courier New" pitchFamily="49" charset="0"/>
              </a:rPr>
              <a:t>);</a:t>
            </a:r>
            <a:endParaRPr lang="en-US" sz="1700" b="1">
              <a:latin typeface="Courier New" pitchFamily="49" charset="0"/>
            </a:endParaRPr>
          </a:p>
        </p:txBody>
      </p:sp>
      <p:sp>
        <p:nvSpPr>
          <p:cNvPr id="695305" name="AutoShape 9"/>
          <p:cNvSpPr>
            <a:spLocks/>
          </p:cNvSpPr>
          <p:nvPr/>
        </p:nvSpPr>
        <p:spPr bwMode="auto">
          <a:xfrm>
            <a:off x="6635447" y="5241472"/>
            <a:ext cx="5005009" cy="369332"/>
          </a:xfrm>
          <a:prstGeom prst="borderCallout1">
            <a:avLst>
              <a:gd name="adj1" fmla="val 34616"/>
              <a:gd name="adj2" fmla="val -2472"/>
              <a:gd name="adj3" fmla="val -257795"/>
              <a:gd name="adj4" fmla="val -12278"/>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b="1">
                <a:latin typeface="Courier New" pitchFamily="49" charset="0"/>
              </a:rPr>
              <a:t>implements </a:t>
            </a:r>
            <a:r>
              <a:rPr lang="en-US" b="1" smtClean="0">
                <a:solidFill>
                  <a:srgbClr val="0000FF"/>
                </a:solidFill>
                <a:latin typeface="Courier New" pitchFamily="49" charset="0"/>
              </a:rPr>
              <a:t>Comparator&lt;Student&gt;</a:t>
            </a:r>
            <a:endParaRPr lang="en-US" b="1">
              <a:solidFill>
                <a:srgbClr val="0000FF"/>
              </a:solidFill>
              <a:latin typeface="Courier New" pitchFamily="49" charset="0"/>
            </a:endParaRPr>
          </a:p>
        </p:txBody>
      </p:sp>
      <p:sp>
        <p:nvSpPr>
          <p:cNvPr id="6" name="AutoShape 11"/>
          <p:cNvSpPr>
            <a:spLocks/>
          </p:cNvSpPr>
          <p:nvPr/>
        </p:nvSpPr>
        <p:spPr bwMode="auto">
          <a:xfrm>
            <a:off x="1988457" y="5241472"/>
            <a:ext cx="3933971" cy="646331"/>
          </a:xfrm>
          <a:prstGeom prst="borderCallout1">
            <a:avLst>
              <a:gd name="adj1" fmla="val 2796"/>
              <a:gd name="adj2" fmla="val 50683"/>
              <a:gd name="adj3" fmla="val -108740"/>
              <a:gd name="adj4" fmla="val 41115"/>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a:latin typeface="Tahoma" pitchFamily="34" charset="0"/>
              </a:rPr>
              <a:t>What’s the output?</a:t>
            </a:r>
          </a:p>
          <a:p>
            <a:r>
              <a:rPr lang="en-US" b="1">
                <a:solidFill>
                  <a:srgbClr val="0070C0"/>
                </a:solidFill>
              </a:rPr>
              <a:t>[Fred-3, Laura-2, Sam-4, Steve-3]</a:t>
            </a:r>
          </a:p>
        </p:txBody>
      </p:sp>
    </p:spTree>
    <p:extLst>
      <p:ext uri="{BB962C8B-B14F-4D97-AF65-F5344CB8AC3E}">
        <p14:creationId xmlns:p14="http://schemas.microsoft.com/office/powerpoint/2010/main" val="389688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5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hợp</a:t>
            </a:r>
            <a:br>
              <a:rPr lang="en-US" smtClean="0"/>
            </a:br>
            <a:r>
              <a:rPr lang="en-US" smtClean="0"/>
              <a:t>List interface</a:t>
            </a:r>
            <a:endParaRPr lang="en-US"/>
          </a:p>
        </p:txBody>
      </p:sp>
      <p:sp>
        <p:nvSpPr>
          <p:cNvPr id="3" name="Content Placeholder 2"/>
          <p:cNvSpPr>
            <a:spLocks noGrp="1"/>
          </p:cNvSpPr>
          <p:nvPr>
            <p:ph idx="1"/>
          </p:nvPr>
        </p:nvSpPr>
        <p:spPr/>
        <p:txBody>
          <a:bodyPr/>
          <a:lstStyle/>
          <a:p>
            <a:r>
              <a:rPr lang="en-US" smtClean="0"/>
              <a:t>Kế thừa Collection, Iterable interface</a:t>
            </a:r>
          </a:p>
          <a:p>
            <a:r>
              <a:rPr lang="en-US" smtClean="0"/>
              <a:t>Lưu trữ theo thứ tự thêm vào</a:t>
            </a:r>
          </a:p>
          <a:p>
            <a:r>
              <a:rPr lang="en-US"/>
              <a:t>Có thể trùng nhau</a:t>
            </a:r>
          </a:p>
          <a:p>
            <a:r>
              <a:rPr lang="en-US" smtClean="0"/>
              <a:t>Truy xuất theo chỉ mục (index)</a:t>
            </a:r>
          </a:p>
          <a:p>
            <a:r>
              <a:rPr lang="en-US" smtClean="0"/>
              <a:t>Sắp xếp List:</a:t>
            </a:r>
            <a:endParaRPr lang="en-US"/>
          </a:p>
        </p:txBody>
      </p:sp>
      <p:sp>
        <p:nvSpPr>
          <p:cNvPr id="8" name="Rectangle 7"/>
          <p:cNvSpPr/>
          <p:nvPr/>
        </p:nvSpPr>
        <p:spPr>
          <a:xfrm>
            <a:off x="1015999" y="4263296"/>
            <a:ext cx="9056915" cy="1938992"/>
          </a:xfrm>
          <a:prstGeom prst="rect">
            <a:avLst/>
          </a:prstGeom>
          <a:ln>
            <a:solidFill>
              <a:schemeClr val="bg2">
                <a:lumMod val="50000"/>
              </a:schemeClr>
            </a:solidFill>
          </a:ln>
        </p:spPr>
        <p:txBody>
          <a:bodyPr wrap="square">
            <a:spAutoFit/>
          </a:bodyPr>
          <a:lstStyle/>
          <a:p>
            <a:pPr>
              <a:spcBef>
                <a:spcPts val="600"/>
              </a:spcBef>
            </a:pPr>
            <a:r>
              <a:rPr lang="en-US" sz="2000" b="1" smtClean="0">
                <a:latin typeface="Courier New" pitchFamily="49" charset="0"/>
                <a:cs typeface="Courier New" pitchFamily="49" charset="0"/>
              </a:rPr>
              <a:t>Collections.sort(lstUser</a:t>
            </a:r>
            <a:r>
              <a:rPr lang="en-US" sz="2000" b="1">
                <a:latin typeface="Courier New" pitchFamily="49" charset="0"/>
                <a:cs typeface="Courier New" pitchFamily="49" charset="0"/>
              </a:rPr>
              <a:t>, new Comparator&lt;User&gt;() { </a:t>
            </a:r>
            <a:r>
              <a:rPr lang="en-US" sz="2000" b="1">
                <a:solidFill>
                  <a:srgbClr val="FF0000"/>
                </a:solidFill>
                <a:latin typeface="Courier New" pitchFamily="49" charset="0"/>
                <a:cs typeface="Courier New" pitchFamily="49" charset="0"/>
              </a:rPr>
              <a:t/>
            </a:r>
            <a:br>
              <a:rPr lang="en-US" sz="2000" b="1">
                <a:solidFill>
                  <a:srgbClr val="FF0000"/>
                </a:solidFill>
                <a:latin typeface="Courier New" pitchFamily="49" charset="0"/>
                <a:cs typeface="Courier New" pitchFamily="49" charset="0"/>
              </a:rPr>
            </a:br>
            <a:r>
              <a:rPr lang="en-US" sz="2000" b="1">
                <a:solidFill>
                  <a:srgbClr val="FF0000"/>
                </a:solidFill>
                <a:latin typeface="Courier New" pitchFamily="49" charset="0"/>
                <a:cs typeface="Courier New" pitchFamily="49" charset="0"/>
              </a:rPr>
              <a:t>     </a:t>
            </a:r>
            <a:r>
              <a:rPr lang="en-US" sz="2000" b="1" smtClean="0">
                <a:solidFill>
                  <a:srgbClr val="FF0000"/>
                </a:solidFill>
                <a:latin typeface="Courier New" pitchFamily="49" charset="0"/>
                <a:cs typeface="Courier New" pitchFamily="49" charset="0"/>
              </a:rPr>
              <a:t>@</a:t>
            </a:r>
            <a:r>
              <a:rPr lang="en-US" sz="2000" b="1">
                <a:solidFill>
                  <a:srgbClr val="FF0000"/>
                </a:solidFill>
                <a:latin typeface="Courier New" pitchFamily="49" charset="0"/>
                <a:cs typeface="Courier New" pitchFamily="49" charset="0"/>
              </a:rPr>
              <a:t>Override </a:t>
            </a:r>
            <a:br>
              <a:rPr lang="en-US" sz="2000" b="1">
                <a:solidFill>
                  <a:srgbClr val="FF0000"/>
                </a:solidFill>
                <a:latin typeface="Courier New" pitchFamily="49" charset="0"/>
                <a:cs typeface="Courier New" pitchFamily="49" charset="0"/>
              </a:rPr>
            </a:br>
            <a:r>
              <a:rPr lang="en-US" sz="2000" b="1">
                <a:solidFill>
                  <a:srgbClr val="FF0000"/>
                </a:solidFill>
                <a:latin typeface="Courier New" pitchFamily="49" charset="0"/>
                <a:cs typeface="Courier New" pitchFamily="49" charset="0"/>
              </a:rPr>
              <a:t>     </a:t>
            </a:r>
            <a:r>
              <a:rPr lang="en-US" sz="2000" b="1" smtClean="0">
                <a:solidFill>
                  <a:srgbClr val="FF0000"/>
                </a:solidFill>
                <a:latin typeface="Courier New" pitchFamily="49" charset="0"/>
                <a:cs typeface="Courier New" pitchFamily="49" charset="0"/>
              </a:rPr>
              <a:t>public</a:t>
            </a:r>
            <a:r>
              <a:rPr lang="en-US" sz="2000" b="1">
                <a:solidFill>
                  <a:srgbClr val="FF0000"/>
                </a:solidFill>
                <a:latin typeface="Courier New" pitchFamily="49" charset="0"/>
                <a:cs typeface="Courier New" pitchFamily="49" charset="0"/>
              </a:rPr>
              <a:t> int compare(User o1, User o2) { </a:t>
            </a:r>
            <a:br>
              <a:rPr lang="en-US" sz="2000" b="1">
                <a:solidFill>
                  <a:srgbClr val="FF0000"/>
                </a:solidFill>
                <a:latin typeface="Courier New" pitchFamily="49" charset="0"/>
                <a:cs typeface="Courier New" pitchFamily="49" charset="0"/>
              </a:rPr>
            </a:br>
            <a:r>
              <a:rPr lang="en-US" sz="2000" b="1" smtClean="0">
                <a:solidFill>
                  <a:srgbClr val="FF0000"/>
                </a:solidFill>
                <a:latin typeface="Courier New" pitchFamily="49" charset="0"/>
                <a:cs typeface="Courier New" pitchFamily="49" charset="0"/>
              </a:rPr>
              <a:t>			return</a:t>
            </a:r>
            <a:r>
              <a:rPr lang="en-US" sz="2000" b="1">
                <a:solidFill>
                  <a:srgbClr val="FF0000"/>
                </a:solidFill>
                <a:latin typeface="Courier New" pitchFamily="49" charset="0"/>
                <a:cs typeface="Courier New" pitchFamily="49" charset="0"/>
              </a:rPr>
              <a:t> o2.getOld() - o1.getOld(); </a:t>
            </a:r>
            <a:br>
              <a:rPr lang="en-US" sz="2000" b="1">
                <a:solidFill>
                  <a:srgbClr val="FF0000"/>
                </a:solidFill>
                <a:latin typeface="Courier New" pitchFamily="49" charset="0"/>
                <a:cs typeface="Courier New" pitchFamily="49" charset="0"/>
              </a:rPr>
            </a:br>
            <a:r>
              <a:rPr lang="en-US" sz="2000" b="1">
                <a:solidFill>
                  <a:srgbClr val="FF0000"/>
                </a:solidFill>
                <a:latin typeface="Courier New" pitchFamily="49" charset="0"/>
                <a:cs typeface="Courier New" pitchFamily="49" charset="0"/>
              </a:rPr>
              <a:t>     </a:t>
            </a:r>
            <a:r>
              <a:rPr lang="en-US" sz="2000" b="1" smtClean="0">
                <a:solidFill>
                  <a:srgbClr val="FF0000"/>
                </a:solidFill>
                <a:latin typeface="Courier New" pitchFamily="49" charset="0"/>
                <a:cs typeface="Courier New" pitchFamily="49" charset="0"/>
              </a:rPr>
              <a:t>}</a:t>
            </a:r>
            <a:r>
              <a:rPr lang="en-US" sz="2000" b="1">
                <a:solidFill>
                  <a:srgbClr val="FF0000"/>
                </a:solidFill>
                <a:latin typeface="Courier New" pitchFamily="49" charset="0"/>
                <a:cs typeface="Courier New" pitchFamily="49" charset="0"/>
              </a:rPr>
              <a:t> </a:t>
            </a:r>
            <a:r>
              <a:rPr lang="en-US" sz="2000" b="1">
                <a:latin typeface="Courier New" pitchFamily="49" charset="0"/>
                <a:cs typeface="Courier New" pitchFamily="49" charset="0"/>
              </a:rPr>
              <a:t/>
            </a:r>
            <a:br>
              <a:rPr lang="en-US" sz="2000" b="1">
                <a:latin typeface="Courier New" pitchFamily="49" charset="0"/>
                <a:cs typeface="Courier New" pitchFamily="49" charset="0"/>
              </a:rPr>
            </a:br>
            <a:r>
              <a:rPr lang="en-US" sz="2000" b="1" smtClean="0">
                <a:latin typeface="Courier New" pitchFamily="49" charset="0"/>
                <a:cs typeface="Courier New" pitchFamily="49" charset="0"/>
              </a:rPr>
              <a:t>});</a:t>
            </a:r>
            <a:r>
              <a:rPr lang="en-US" sz="2000" b="1">
                <a:latin typeface="Courier New" pitchFamily="49" charset="0"/>
                <a:cs typeface="Courier New" pitchFamily="49" charset="0"/>
              </a:rPr>
              <a:t> </a:t>
            </a:r>
          </a:p>
        </p:txBody>
      </p:sp>
    </p:spTree>
    <p:extLst>
      <p:ext uri="{BB962C8B-B14F-4D97-AF65-F5344CB8AC3E}">
        <p14:creationId xmlns:p14="http://schemas.microsoft.com/office/powerpoint/2010/main" val="2812380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hợp</a:t>
            </a:r>
            <a:br>
              <a:rPr lang="en-US" smtClean="0"/>
            </a:br>
            <a:r>
              <a:rPr lang="en-US" smtClean="0"/>
              <a:t>Set </a:t>
            </a:r>
            <a:r>
              <a:rPr lang="en-US" b="0" smtClean="0"/>
              <a:t>and</a:t>
            </a:r>
            <a:r>
              <a:rPr lang="en-US" smtClean="0"/>
              <a:t> SortedSet interface</a:t>
            </a:r>
            <a:endParaRPr lang="en-US" dirty="0"/>
          </a:p>
        </p:txBody>
      </p:sp>
      <p:sp>
        <p:nvSpPr>
          <p:cNvPr id="3" name="Content Placeholder 2"/>
          <p:cNvSpPr>
            <a:spLocks noGrp="1"/>
          </p:cNvSpPr>
          <p:nvPr>
            <p:ph idx="1"/>
          </p:nvPr>
        </p:nvSpPr>
        <p:spPr/>
        <p:txBody>
          <a:bodyPr>
            <a:normAutofit lnSpcReduction="10000"/>
          </a:bodyPr>
          <a:lstStyle/>
          <a:p>
            <a:r>
              <a:rPr lang="en-US" smtClean="0"/>
              <a:t>Set interface </a:t>
            </a:r>
          </a:p>
          <a:p>
            <a:pPr lvl="1"/>
            <a:r>
              <a:rPr lang="en-US" smtClean="0"/>
              <a:t>Hiện thực Collection, Iterable interface</a:t>
            </a:r>
            <a:endParaRPr lang="en-US"/>
          </a:p>
          <a:p>
            <a:pPr lvl="1"/>
            <a:r>
              <a:rPr lang="en-US" smtClean="0"/>
              <a:t>Các phần tử lưu trong Set không </a:t>
            </a:r>
            <a:r>
              <a:rPr lang="vi-VN" smtClean="0"/>
              <a:t>đượ</a:t>
            </a:r>
            <a:r>
              <a:rPr lang="en-US" smtClean="0"/>
              <a:t>c trùng và không quan tâm thứ tự thêm vào</a:t>
            </a:r>
          </a:p>
          <a:p>
            <a:pPr lvl="1"/>
            <a:r>
              <a:rPr lang="en-US" smtClean="0"/>
              <a:t>Không có phương thức riêng ngoài các phương thức kế thừa từ Collection</a:t>
            </a:r>
          </a:p>
          <a:p>
            <a:r>
              <a:rPr lang="en-US" smtClean="0"/>
              <a:t>SortedSet interface </a:t>
            </a:r>
          </a:p>
          <a:p>
            <a:pPr lvl="1"/>
            <a:r>
              <a:rPr lang="en-US"/>
              <a:t>Hiện thực </a:t>
            </a:r>
            <a:r>
              <a:rPr lang="en-US" smtClean="0"/>
              <a:t>Set, Collection</a:t>
            </a:r>
            <a:r>
              <a:rPr lang="en-US"/>
              <a:t>, Iterable interface</a:t>
            </a:r>
          </a:p>
          <a:p>
            <a:pPr lvl="1"/>
            <a:r>
              <a:rPr lang="en-US" smtClean="0"/>
              <a:t>Hỗ trợ thao tác trên tập hợp các phần tử có thể so sánh được</a:t>
            </a:r>
          </a:p>
          <a:p>
            <a:pPr lvl="2"/>
            <a:r>
              <a:rPr lang="en-US" smtClean="0"/>
              <a:t>Các </a:t>
            </a:r>
            <a:r>
              <a:rPr lang="vi-VN" smtClean="0"/>
              <a:t>Object đưa vào </a:t>
            </a:r>
            <a:r>
              <a:rPr lang="en-US" smtClean="0"/>
              <a:t>SortedSet </a:t>
            </a:r>
            <a:r>
              <a:rPr lang="vi-VN" smtClean="0"/>
              <a:t>phải có khả năng </a:t>
            </a:r>
            <a:r>
              <a:rPr lang="en-US" smtClean="0"/>
              <a:t>so sánh </a:t>
            </a:r>
            <a:r>
              <a:rPr lang="vi-VN" smtClean="0"/>
              <a:t>đượ</a:t>
            </a:r>
            <a:r>
              <a:rPr lang="en-US" smtClean="0"/>
              <a:t>c</a:t>
            </a:r>
            <a:r>
              <a:rPr lang="vi-VN" smtClean="0"/>
              <a:t>, tức là phải implements </a:t>
            </a:r>
            <a:r>
              <a:rPr lang="en-US" smtClean="0">
                <a:solidFill>
                  <a:srgbClr val="FF0000"/>
                </a:solidFill>
              </a:rPr>
              <a:t>Comparable</a:t>
            </a:r>
            <a:r>
              <a:rPr lang="en-US" smtClean="0"/>
              <a:t> interface</a:t>
            </a:r>
          </a:p>
          <a:p>
            <a:endParaRPr lang="en-US" dirty="0"/>
          </a:p>
        </p:txBody>
      </p:sp>
    </p:spTree>
    <p:extLst>
      <p:ext uri="{BB962C8B-B14F-4D97-AF65-F5344CB8AC3E}">
        <p14:creationId xmlns:p14="http://schemas.microsoft.com/office/powerpoint/2010/main" val="1992817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hợp</a:t>
            </a:r>
            <a:br>
              <a:rPr lang="en-US" smtClean="0"/>
            </a:br>
            <a:r>
              <a:rPr lang="en-US" altLang="en-US" smtClean="0"/>
              <a:t>Queue interface </a:t>
            </a:r>
            <a:endParaRPr lang="en-US" dirty="0"/>
          </a:p>
        </p:txBody>
      </p:sp>
      <p:sp>
        <p:nvSpPr>
          <p:cNvPr id="3" name="Content Placeholder 2"/>
          <p:cNvSpPr>
            <a:spLocks noGrp="1"/>
          </p:cNvSpPr>
          <p:nvPr>
            <p:ph idx="1"/>
          </p:nvPr>
        </p:nvSpPr>
        <p:spPr/>
        <p:txBody>
          <a:bodyPr/>
          <a:lstStyle/>
          <a:p>
            <a:r>
              <a:rPr lang="en-US" altLang="en-US" smtClean="0"/>
              <a:t>Queue: Các phần tử được truy xuất theo thứ tự First In First Out (FIFO)</a:t>
            </a:r>
          </a:p>
          <a:p>
            <a:r>
              <a:rPr lang="en-US" altLang="en-US" smtClean="0"/>
              <a:t>Priority queue (hàng đợi ưu tiên): Thứ tự truy xuất các phần tử phụ thuộc vào giá trị của chúng</a:t>
            </a:r>
          </a:p>
          <a:p>
            <a:r>
              <a:rPr lang="en-US" altLang="en-US" smtClean="0"/>
              <a:t>Các phương thức của Queue</a:t>
            </a:r>
          </a:p>
          <a:p>
            <a:pPr lvl="1"/>
            <a:endParaRPr lang="en-US" altLang="en-US"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352" y="4031116"/>
            <a:ext cx="7225048" cy="269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574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hợp</a:t>
            </a:r>
            <a:br>
              <a:rPr lang="en-US" smtClean="0"/>
            </a:br>
            <a:r>
              <a:rPr lang="en-US" smtClean="0"/>
              <a:t>Map interface</a:t>
            </a:r>
            <a:endParaRPr lang="en-US" dirty="0"/>
          </a:p>
        </p:txBody>
      </p:sp>
      <p:sp>
        <p:nvSpPr>
          <p:cNvPr id="3" name="Content Placeholder 2"/>
          <p:cNvSpPr>
            <a:spLocks noGrp="1"/>
          </p:cNvSpPr>
          <p:nvPr>
            <p:ph idx="1"/>
          </p:nvPr>
        </p:nvSpPr>
        <p:spPr>
          <a:xfrm>
            <a:off x="609599" y="1855694"/>
            <a:ext cx="7329713" cy="4625788"/>
          </a:xfrm>
        </p:spPr>
        <p:txBody>
          <a:bodyPr/>
          <a:lstStyle/>
          <a:p>
            <a:r>
              <a:rPr lang="en-US" altLang="en-US" smtClean="0"/>
              <a:t>Lưu trữ dữ liệu theo từng cặp: khóa – giá trị (key-value)</a:t>
            </a:r>
          </a:p>
          <a:p>
            <a:r>
              <a:rPr lang="en-US" altLang="en-US" smtClean="0"/>
              <a:t>Các giá trị được lấy từ Map thông qua khóa của nó</a:t>
            </a:r>
          </a:p>
          <a:p>
            <a:r>
              <a:rPr lang="en-US" altLang="en-US" smtClean="0"/>
              <a:t>Các khóa trong Map phải duy nhất</a:t>
            </a:r>
          </a:p>
        </p:txBody>
      </p:sp>
      <p:pic>
        <p:nvPicPr>
          <p:cNvPr id="8" name="Picture 7" descr="bjlo_ch15_keyvalues.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9313" y="2343349"/>
            <a:ext cx="3632201" cy="30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612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a:t>
            </a:r>
            <a:endParaRPr lang="en-US"/>
          </a:p>
        </p:txBody>
      </p:sp>
      <p:sp>
        <p:nvSpPr>
          <p:cNvPr id="3" name="Content Placeholder 2"/>
          <p:cNvSpPr>
            <a:spLocks noGrp="1"/>
          </p:cNvSpPr>
          <p:nvPr>
            <p:ph idx="1"/>
          </p:nvPr>
        </p:nvSpPr>
        <p:spPr/>
        <p:txBody>
          <a:bodyPr/>
          <a:lstStyle/>
          <a:p>
            <a:r>
              <a:rPr lang="en-US" smtClean="0"/>
              <a:t>Phân biệt tập hợp và mảng</a:t>
            </a:r>
          </a:p>
          <a:p>
            <a:r>
              <a:rPr lang="en-US" smtClean="0"/>
              <a:t>Phân biệt các đặc trưng của các Collection interface </a:t>
            </a:r>
          </a:p>
          <a:p>
            <a:r>
              <a:rPr lang="en-US" smtClean="0"/>
              <a:t>Chọn loại tập hợp thích hợp để giải quyết bài toán</a:t>
            </a:r>
            <a:endParaRPr lang="en-US"/>
          </a:p>
        </p:txBody>
      </p:sp>
    </p:spTree>
    <p:extLst>
      <p:ext uri="{BB962C8B-B14F-4D97-AF65-F5344CB8AC3E}">
        <p14:creationId xmlns:p14="http://schemas.microsoft.com/office/powerpoint/2010/main" val="1386982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hợp</a:t>
            </a:r>
            <a:br>
              <a:rPr lang="en-US" smtClean="0"/>
            </a:br>
            <a:r>
              <a:rPr lang="en-US" smtClean="0"/>
              <a:t>Map interface</a:t>
            </a:r>
            <a:endParaRPr lang="en-US" dirty="0"/>
          </a:p>
        </p:txBody>
      </p:sp>
      <p:sp>
        <p:nvSpPr>
          <p:cNvPr id="3" name="Content Placeholder 2"/>
          <p:cNvSpPr>
            <a:spLocks noGrp="1"/>
          </p:cNvSpPr>
          <p:nvPr>
            <p:ph idx="1"/>
          </p:nvPr>
        </p:nvSpPr>
        <p:spPr/>
        <p:txBody>
          <a:bodyPr>
            <a:normAutofit/>
          </a:bodyPr>
          <a:lstStyle/>
          <a:p>
            <a:r>
              <a:rPr lang="en-US" smtClean="0"/>
              <a:t>Hai phương thức truy cập:</a:t>
            </a:r>
          </a:p>
          <a:p>
            <a:pPr lvl="1"/>
            <a:r>
              <a:rPr lang="en-US" smtClean="0"/>
              <a:t>V </a:t>
            </a:r>
            <a:r>
              <a:rPr lang="en-US" smtClean="0">
                <a:solidFill>
                  <a:srgbClr val="FF0000"/>
                </a:solidFill>
              </a:rPr>
              <a:t>put</a:t>
            </a:r>
            <a:r>
              <a:rPr lang="en-US" smtClean="0"/>
              <a:t>(K key, V value) 	// Thêm cặp key-value vào map</a:t>
            </a:r>
          </a:p>
          <a:p>
            <a:pPr lvl="1"/>
            <a:r>
              <a:rPr lang="en-US" smtClean="0"/>
              <a:t>V </a:t>
            </a:r>
            <a:r>
              <a:rPr lang="en-US" smtClean="0">
                <a:solidFill>
                  <a:srgbClr val="FF0000"/>
                </a:solidFill>
              </a:rPr>
              <a:t>get</a:t>
            </a:r>
            <a:r>
              <a:rPr lang="en-US" smtClean="0"/>
              <a:t>(Object key) 		// Trả về value tương ứng với key cho trước</a:t>
            </a:r>
          </a:p>
          <a:p>
            <a:r>
              <a:rPr lang="en-US" smtClean="0"/>
              <a:t>Ba cách xem dữ liệu:</a:t>
            </a:r>
          </a:p>
          <a:p>
            <a:pPr lvl="1"/>
            <a:r>
              <a:rPr lang="en-US" smtClean="0"/>
              <a:t>Lấy tất cả các khoá: </a:t>
            </a:r>
          </a:p>
          <a:p>
            <a:pPr lvl="2"/>
            <a:r>
              <a:rPr lang="en-US" smtClean="0"/>
              <a:t>Set </a:t>
            </a:r>
            <a:r>
              <a:rPr lang="en-US" smtClean="0">
                <a:solidFill>
                  <a:srgbClr val="FF0000"/>
                </a:solidFill>
              </a:rPr>
              <a:t>keySet</a:t>
            </a:r>
            <a:r>
              <a:rPr lang="en-US" smtClean="0"/>
              <a:t>(); 	// Trả về các khoá</a:t>
            </a:r>
          </a:p>
          <a:p>
            <a:pPr lvl="1"/>
            <a:r>
              <a:rPr lang="en-US"/>
              <a:t>Lấy tất cả các </a:t>
            </a:r>
            <a:r>
              <a:rPr lang="en-US" smtClean="0"/>
              <a:t>giá trị: </a:t>
            </a:r>
          </a:p>
          <a:p>
            <a:pPr lvl="2"/>
            <a:r>
              <a:rPr lang="en-US" smtClean="0"/>
              <a:t>Collection </a:t>
            </a:r>
            <a:r>
              <a:rPr lang="en-US" smtClean="0">
                <a:solidFill>
                  <a:srgbClr val="FF0000"/>
                </a:solidFill>
              </a:rPr>
              <a:t>values</a:t>
            </a:r>
            <a:r>
              <a:rPr lang="en-US" smtClean="0"/>
              <a:t>(); // Trả về các giá trị</a:t>
            </a:r>
          </a:p>
          <a:p>
            <a:pPr lvl="1"/>
            <a:r>
              <a:rPr lang="en-US"/>
              <a:t>Lấy tất cả các </a:t>
            </a:r>
            <a:r>
              <a:rPr lang="en-US" smtClean="0"/>
              <a:t>cặp khoá-giá trị</a:t>
            </a:r>
          </a:p>
          <a:p>
            <a:pPr lvl="2"/>
            <a:r>
              <a:rPr lang="en-US" smtClean="0"/>
              <a:t>Set </a:t>
            </a:r>
            <a:r>
              <a:rPr lang="en-US" smtClean="0">
                <a:solidFill>
                  <a:srgbClr val="FF0000"/>
                </a:solidFill>
              </a:rPr>
              <a:t>entrySet</a:t>
            </a:r>
            <a:r>
              <a:rPr lang="en-US" smtClean="0"/>
              <a:t>(); 	// Trả về các cặp khoá-giá trị</a:t>
            </a:r>
            <a:endParaRPr lang="en-US" dirty="0"/>
          </a:p>
        </p:txBody>
      </p:sp>
    </p:spTree>
    <p:extLst>
      <p:ext uri="{BB962C8B-B14F-4D97-AF65-F5344CB8AC3E}">
        <p14:creationId xmlns:p14="http://schemas.microsoft.com/office/powerpoint/2010/main" val="879970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hợp</a:t>
            </a:r>
            <a:br>
              <a:rPr lang="en-US" smtClean="0"/>
            </a:br>
            <a:r>
              <a:rPr lang="en-US" smtClean="0"/>
              <a:t>SortedMap interface </a:t>
            </a:r>
            <a:endParaRPr lang="en-US" dirty="0"/>
          </a:p>
        </p:txBody>
      </p:sp>
      <p:sp>
        <p:nvSpPr>
          <p:cNvPr id="3" name="Content Placeholder 2"/>
          <p:cNvSpPr>
            <a:spLocks noGrp="1"/>
          </p:cNvSpPr>
          <p:nvPr>
            <p:ph idx="1"/>
          </p:nvPr>
        </p:nvSpPr>
        <p:spPr/>
        <p:txBody>
          <a:bodyPr/>
          <a:lstStyle/>
          <a:p>
            <a:r>
              <a:rPr lang="en-US" smtClean="0"/>
              <a:t>Kế thừa từ Map, cung cấp thao tác trên các bảng ánh xạ với khoá có thể so sánh được</a:t>
            </a:r>
          </a:p>
          <a:p>
            <a:r>
              <a:rPr lang="en-US" smtClean="0"/>
              <a:t>Giống như SortedSet, các đối tượng khoá đưa vào trong SortedMap phải implements interface </a:t>
            </a:r>
            <a:r>
              <a:rPr lang="en-US" smtClean="0">
                <a:solidFill>
                  <a:srgbClr val="FF0000"/>
                </a:solidFill>
              </a:rPr>
              <a:t>Comparable</a:t>
            </a:r>
            <a:r>
              <a:rPr lang="en-US" smtClean="0"/>
              <a:t> hoặc lớp cài đặt SortedMap phải nhận một Comparator trên đối tượng khoá</a:t>
            </a:r>
          </a:p>
          <a:p>
            <a:endParaRPr lang="en-US" dirty="0"/>
          </a:p>
        </p:txBody>
      </p:sp>
    </p:spTree>
    <p:extLst>
      <p:ext uri="{BB962C8B-B14F-4D97-AF65-F5344CB8AC3E}">
        <p14:creationId xmlns:p14="http://schemas.microsoft.com/office/powerpoint/2010/main" val="3124646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So sánh tập hợp và mảng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747608014"/>
              </p:ext>
            </p:extLst>
          </p:nvPr>
        </p:nvGraphicFramePr>
        <p:xfrm>
          <a:off x="725713" y="1915886"/>
          <a:ext cx="10900230" cy="4136571"/>
        </p:xfrm>
        <a:graphic>
          <a:graphicData uri="http://schemas.openxmlformats.org/drawingml/2006/table">
            <a:tbl>
              <a:tblPr firstRow="1" bandRow="1">
                <a:tableStyleId>{5C22544A-7EE6-4342-B048-85BDC9FD1C3A}</a:tableStyleId>
              </a:tblPr>
              <a:tblGrid>
                <a:gridCol w="5450115"/>
                <a:gridCol w="5450115"/>
              </a:tblGrid>
              <a:tr h="370840">
                <a:tc>
                  <a:txBody>
                    <a:bodyPr/>
                    <a:lstStyle/>
                    <a:p>
                      <a:pPr algn="ctr"/>
                      <a:r>
                        <a:rPr lang="en-US" sz="2400" dirty="0" err="1" smtClean="0">
                          <a:latin typeface="Arial" pitchFamily="34" charset="0"/>
                          <a:cs typeface="Arial" pitchFamily="34" charset="0"/>
                        </a:rPr>
                        <a:t>Mảng</a:t>
                      </a:r>
                      <a:endParaRPr lang="en-US" sz="2400" dirty="0">
                        <a:latin typeface="Arial" pitchFamily="34" charset="0"/>
                        <a:cs typeface="Arial" pitchFamily="34" charset="0"/>
                      </a:endParaRPr>
                    </a:p>
                  </a:txBody>
                  <a:tcPr marT="91440" marB="91440" anchor="ctr"/>
                </a:tc>
                <a:tc>
                  <a:txBody>
                    <a:bodyPr/>
                    <a:lstStyle/>
                    <a:p>
                      <a:pPr algn="ctr"/>
                      <a:r>
                        <a:rPr lang="en-US" sz="2400" smtClean="0">
                          <a:latin typeface="Arial" pitchFamily="34" charset="0"/>
                          <a:cs typeface="Arial" pitchFamily="34" charset="0"/>
                        </a:rPr>
                        <a:t>Tập</a:t>
                      </a:r>
                      <a:r>
                        <a:rPr lang="en-US" sz="2400" baseline="0" smtClean="0">
                          <a:latin typeface="Arial" pitchFamily="34" charset="0"/>
                          <a:cs typeface="Arial" pitchFamily="34" charset="0"/>
                        </a:rPr>
                        <a:t> hợp</a:t>
                      </a:r>
                      <a:endParaRPr lang="en-US" sz="2400">
                        <a:latin typeface="Arial" pitchFamily="34" charset="0"/>
                        <a:cs typeface="Arial" pitchFamily="34" charset="0"/>
                      </a:endParaRPr>
                    </a:p>
                  </a:txBody>
                  <a:tcPr marT="91440" marB="91440" anchor="ctr"/>
                </a:tc>
              </a:tr>
              <a:tr h="641531">
                <a:tc>
                  <a:txBody>
                    <a:bodyPr/>
                    <a:lstStyle/>
                    <a:p>
                      <a:endParaRPr lang="en-US" sz="2400" dirty="0">
                        <a:latin typeface="Arial" pitchFamily="34" charset="0"/>
                        <a:cs typeface="Arial" pitchFamily="34" charset="0"/>
                      </a:endParaRPr>
                    </a:p>
                  </a:txBody>
                  <a:tcPr marT="91440" marB="91440"/>
                </a:tc>
                <a:tc>
                  <a:txBody>
                    <a:bodyPr/>
                    <a:lstStyle/>
                    <a:p>
                      <a:r>
                        <a:rPr lang="vi-VN" sz="2400" smtClean="0">
                          <a:latin typeface="Arial" pitchFamily="34" charset="0"/>
                          <a:cs typeface="Arial" pitchFamily="34" charset="0"/>
                        </a:rPr>
                        <a:t>Có thể truy xuất theo ngẫu nhiên</a:t>
                      </a:r>
                      <a:endParaRPr lang="en-US" sz="2400">
                        <a:latin typeface="Arial" pitchFamily="34" charset="0"/>
                        <a:cs typeface="Arial" pitchFamily="34" charset="0"/>
                      </a:endParaRPr>
                    </a:p>
                  </a:txBody>
                  <a:tcPr marT="91440" marB="91440"/>
                </a:tc>
              </a:tr>
              <a:tr h="957943">
                <a:tc>
                  <a:txBody>
                    <a:bodyPr/>
                    <a:lstStyle/>
                    <a:p>
                      <a:r>
                        <a:rPr lang="en-US" sz="2400" smtClean="0">
                          <a:latin typeface="Arial" pitchFamily="34" charset="0"/>
                          <a:cs typeface="Arial" pitchFamily="34" charset="0"/>
                        </a:rPr>
                        <a:t>Chứa 1 loại đối tượng/dữ liệu nhất định</a:t>
                      </a:r>
                      <a:endParaRPr lang="en-US" sz="2400">
                        <a:latin typeface="Arial" pitchFamily="34" charset="0"/>
                        <a:cs typeface="Arial" pitchFamily="34" charset="0"/>
                      </a:endParaRPr>
                    </a:p>
                  </a:txBody>
                  <a:tcPr marT="91440" marB="91440"/>
                </a:tc>
                <a:tc>
                  <a:txBody>
                    <a:bodyPr/>
                    <a:lstStyle/>
                    <a:p>
                      <a:r>
                        <a:rPr lang="en-US" sz="2400" smtClean="0">
                          <a:latin typeface="Arial" pitchFamily="34" charset="0"/>
                          <a:cs typeface="Arial" pitchFamily="34" charset="0"/>
                        </a:rPr>
                        <a:t>Có thể chứa nhiều loại đối tượng/dữ liệu khác nhau</a:t>
                      </a:r>
                      <a:endParaRPr lang="en-US" sz="2400">
                        <a:latin typeface="Arial" pitchFamily="34" charset="0"/>
                        <a:cs typeface="Arial" pitchFamily="34" charset="0"/>
                      </a:endParaRPr>
                    </a:p>
                  </a:txBody>
                  <a:tcPr marT="91440" marB="91440"/>
                </a:tc>
              </a:tr>
              <a:tr h="1016000">
                <a:tc>
                  <a:txBody>
                    <a:bodyPr/>
                    <a:lstStyle/>
                    <a:p>
                      <a:r>
                        <a:rPr lang="vi-VN" sz="2400" smtClean="0">
                          <a:latin typeface="Arial" pitchFamily="34" charset="0"/>
                          <a:cs typeface="Arial" pitchFamily="34" charset="0"/>
                        </a:rPr>
                        <a:t>Phải </a:t>
                      </a:r>
                      <a:r>
                        <a:rPr lang="en-US" sz="2400" smtClean="0">
                          <a:latin typeface="Arial" pitchFamily="34" charset="0"/>
                          <a:cs typeface="Arial" pitchFamily="34" charset="0"/>
                        </a:rPr>
                        <a:t>lập trình hoàn toàn</a:t>
                      </a:r>
                      <a:endParaRPr lang="en-US" sz="2400">
                        <a:latin typeface="Arial" pitchFamily="34" charset="0"/>
                        <a:cs typeface="Arial" pitchFamily="34" charset="0"/>
                      </a:endParaRPr>
                    </a:p>
                  </a:txBody>
                  <a:tcPr marT="91440" marB="91440"/>
                </a:tc>
                <a:tc>
                  <a:txBody>
                    <a:bodyPr/>
                    <a:lstStyle/>
                    <a:p>
                      <a:r>
                        <a:rPr lang="vi-VN" sz="2400" smtClean="0">
                          <a:latin typeface="Arial" pitchFamily="34" charset="0"/>
                          <a:cs typeface="Arial" pitchFamily="34" charset="0"/>
                        </a:rPr>
                        <a:t>Gọ</a:t>
                      </a:r>
                      <a:r>
                        <a:rPr lang="en-US" sz="2400" smtClean="0">
                          <a:latin typeface="Arial" pitchFamily="34" charset="0"/>
                          <a:cs typeface="Arial" pitchFamily="34" charset="0"/>
                        </a:rPr>
                        <a:t>i những phương thức đã được định nghĩa</a:t>
                      </a:r>
                      <a:endParaRPr lang="en-US" sz="2400">
                        <a:latin typeface="Arial" pitchFamily="34" charset="0"/>
                        <a:cs typeface="Arial" pitchFamily="34" charset="0"/>
                      </a:endParaRPr>
                    </a:p>
                  </a:txBody>
                  <a:tcPr marT="91440" marB="91440"/>
                </a:tc>
              </a:tr>
              <a:tr h="972457">
                <a:tc>
                  <a:txBody>
                    <a:bodyPr/>
                    <a:lstStyle/>
                    <a:p>
                      <a:r>
                        <a:rPr lang="en-US" sz="2400" smtClean="0">
                          <a:latin typeface="Arial" pitchFamily="34" charset="0"/>
                          <a:cs typeface="Arial" pitchFamily="34" charset="0"/>
                        </a:rPr>
                        <a:t>Duyệt các phần tử thông qua chỉ số mảng</a:t>
                      </a:r>
                      <a:endParaRPr lang="en-US" sz="2400">
                        <a:latin typeface="Arial" pitchFamily="34" charset="0"/>
                        <a:cs typeface="Arial" pitchFamily="34" charset="0"/>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latin typeface="Arial" pitchFamily="34" charset="0"/>
                          <a:cs typeface="Arial" pitchFamily="34" charset="0"/>
                        </a:rPr>
                        <a:t>Duyệt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qua </a:t>
                      </a:r>
                      <a:r>
                        <a:rPr lang="en-US" sz="2400" dirty="0" smtClean="0">
                          <a:solidFill>
                            <a:srgbClr val="FF0000"/>
                          </a:solidFill>
                          <a:latin typeface="Arial" pitchFamily="34" charset="0"/>
                          <a:cs typeface="Arial" pitchFamily="34" charset="0"/>
                        </a:rPr>
                        <a:t>Iterator</a:t>
                      </a:r>
                    </a:p>
                  </a:txBody>
                  <a:tcPr marT="91440" marB="91440"/>
                </a:tc>
              </a:tr>
            </a:tbl>
          </a:graphicData>
        </a:graphic>
      </p:graphicFrame>
    </p:spTree>
    <p:extLst>
      <p:ext uri="{BB962C8B-B14F-4D97-AF65-F5344CB8AC3E}">
        <p14:creationId xmlns:p14="http://schemas.microsoft.com/office/powerpoint/2010/main" val="2623851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endParaRPr lang="en-US"/>
          </a:p>
        </p:txBody>
      </p:sp>
      <p:sp>
        <p:nvSpPr>
          <p:cNvPr id="4" name="Rectangle 3"/>
          <p:cNvSpPr>
            <a:spLocks noChangeArrowheads="1"/>
          </p:cNvSpPr>
          <p:nvPr/>
        </p:nvSpPr>
        <p:spPr bwMode="auto">
          <a:xfrm>
            <a:off x="118105" y="3943026"/>
            <a:ext cx="11974288" cy="2051377"/>
          </a:xfrm>
          <a:prstGeom prst="rect">
            <a:avLst/>
          </a:prstGeom>
          <a:solidFill>
            <a:srgbClr val="92D050"/>
          </a:solidFill>
          <a:ln>
            <a:noFill/>
          </a:ln>
          <a:effectLs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sp>
        <p:nvSpPr>
          <p:cNvPr id="5" name="Rectangle 4"/>
          <p:cNvSpPr>
            <a:spLocks noChangeArrowheads="1"/>
          </p:cNvSpPr>
          <p:nvPr/>
        </p:nvSpPr>
        <p:spPr bwMode="auto">
          <a:xfrm>
            <a:off x="1760701" y="3858304"/>
            <a:ext cx="1768261" cy="12767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sp>
        <p:nvSpPr>
          <p:cNvPr id="6" name="Text Box 8"/>
          <p:cNvSpPr txBox="1">
            <a:spLocks noChangeArrowheads="1"/>
          </p:cNvSpPr>
          <p:nvPr/>
        </p:nvSpPr>
        <p:spPr bwMode="auto">
          <a:xfrm>
            <a:off x="3681249" y="2038257"/>
            <a:ext cx="1944687"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Collection</a:t>
            </a:r>
            <a:endParaRPr lang="en-US" sz="1600" b="1" i="1"/>
          </a:p>
        </p:txBody>
      </p:sp>
      <p:sp>
        <p:nvSpPr>
          <p:cNvPr id="7" name="Text Box 9"/>
          <p:cNvSpPr txBox="1">
            <a:spLocks noChangeArrowheads="1"/>
          </p:cNvSpPr>
          <p:nvPr/>
        </p:nvSpPr>
        <p:spPr bwMode="auto">
          <a:xfrm>
            <a:off x="1992258" y="3170926"/>
            <a:ext cx="1410606"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Set</a:t>
            </a:r>
            <a:endParaRPr lang="en-US" sz="1600" b="1" i="1"/>
          </a:p>
        </p:txBody>
      </p:sp>
      <p:sp>
        <p:nvSpPr>
          <p:cNvPr id="8" name="Text Box 10"/>
          <p:cNvSpPr txBox="1">
            <a:spLocks noChangeArrowheads="1"/>
          </p:cNvSpPr>
          <p:nvPr/>
        </p:nvSpPr>
        <p:spPr bwMode="auto">
          <a:xfrm>
            <a:off x="3681250" y="3170927"/>
            <a:ext cx="1317286"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List</a:t>
            </a:r>
            <a:endParaRPr lang="en-US" sz="1600" b="1" i="1"/>
          </a:p>
        </p:txBody>
      </p:sp>
      <p:sp>
        <p:nvSpPr>
          <p:cNvPr id="9" name="Text Box 11"/>
          <p:cNvSpPr txBox="1">
            <a:spLocks noChangeArrowheads="1"/>
          </p:cNvSpPr>
          <p:nvPr/>
        </p:nvSpPr>
        <p:spPr bwMode="auto">
          <a:xfrm>
            <a:off x="5482268" y="3144159"/>
            <a:ext cx="1245792"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Queue</a:t>
            </a:r>
            <a:endParaRPr lang="en-US" sz="1600" b="1" i="1"/>
          </a:p>
        </p:txBody>
      </p:sp>
      <p:sp>
        <p:nvSpPr>
          <p:cNvPr id="10" name="Text Box 12"/>
          <p:cNvSpPr txBox="1">
            <a:spLocks noChangeArrowheads="1"/>
          </p:cNvSpPr>
          <p:nvPr/>
        </p:nvSpPr>
        <p:spPr bwMode="auto">
          <a:xfrm>
            <a:off x="2006792" y="4277054"/>
            <a:ext cx="1366837"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SortedSet</a:t>
            </a:r>
            <a:endParaRPr lang="en-US" sz="1600" b="1" i="1"/>
          </a:p>
        </p:txBody>
      </p:sp>
      <p:sp>
        <p:nvSpPr>
          <p:cNvPr id="11" name="Text Box 13"/>
          <p:cNvSpPr txBox="1">
            <a:spLocks noChangeArrowheads="1"/>
          </p:cNvSpPr>
          <p:nvPr/>
        </p:nvSpPr>
        <p:spPr bwMode="auto">
          <a:xfrm>
            <a:off x="8452254" y="1945534"/>
            <a:ext cx="1870075"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Map</a:t>
            </a:r>
            <a:endParaRPr lang="en-US" sz="1600" b="1" i="1"/>
          </a:p>
        </p:txBody>
      </p:sp>
      <p:sp>
        <p:nvSpPr>
          <p:cNvPr id="12" name="Text Box 14"/>
          <p:cNvSpPr txBox="1">
            <a:spLocks noChangeArrowheads="1"/>
          </p:cNvSpPr>
          <p:nvPr/>
        </p:nvSpPr>
        <p:spPr bwMode="auto">
          <a:xfrm>
            <a:off x="8514961" y="3193548"/>
            <a:ext cx="1811904"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600">
                <a:cs typeface="Arial" pitchFamily="34" charset="0"/>
              </a:rPr>
              <a:t>«</a:t>
            </a:r>
            <a:r>
              <a:rPr lang="en-NZ" sz="1600"/>
              <a:t>interface</a:t>
            </a:r>
            <a:r>
              <a:rPr lang="en-US" sz="1600"/>
              <a:t>»</a:t>
            </a:r>
            <a:endParaRPr lang="en-NZ" sz="1600"/>
          </a:p>
          <a:p>
            <a:r>
              <a:rPr lang="en-NZ" sz="1600" b="1" i="1"/>
              <a:t>SortedMap</a:t>
            </a:r>
            <a:endParaRPr lang="en-US" sz="1600" b="1" i="1"/>
          </a:p>
        </p:txBody>
      </p:sp>
      <p:sp>
        <p:nvSpPr>
          <p:cNvPr id="13" name="AutoShape 17"/>
          <p:cNvSpPr>
            <a:spLocks noChangeArrowheads="1"/>
          </p:cNvSpPr>
          <p:nvPr/>
        </p:nvSpPr>
        <p:spPr bwMode="auto">
          <a:xfrm>
            <a:off x="4545643" y="2639334"/>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14" name="AutoShape 18"/>
          <p:cNvCxnSpPr>
            <a:cxnSpLocks noChangeShapeType="1"/>
            <a:stCxn id="8" idx="0"/>
            <a:endCxn id="13" idx="3"/>
          </p:cNvCxnSpPr>
          <p:nvPr/>
        </p:nvCxnSpPr>
        <p:spPr bwMode="auto">
          <a:xfrm rot="5400000" flipH="1" flipV="1">
            <a:off x="4324609" y="2841943"/>
            <a:ext cx="344268" cy="3137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9"/>
          <p:cNvCxnSpPr>
            <a:cxnSpLocks noChangeShapeType="1"/>
            <a:stCxn id="9" idx="0"/>
            <a:endCxn id="13" idx="3"/>
          </p:cNvCxnSpPr>
          <p:nvPr/>
        </p:nvCxnSpPr>
        <p:spPr bwMode="auto">
          <a:xfrm rot="16200000" flipV="1">
            <a:off x="5220629" y="2259623"/>
            <a:ext cx="317500" cy="1451571"/>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20"/>
          <p:cNvCxnSpPr>
            <a:cxnSpLocks noChangeShapeType="1"/>
            <a:stCxn id="7" idx="0"/>
            <a:endCxn id="13" idx="3"/>
          </p:cNvCxnSpPr>
          <p:nvPr/>
        </p:nvCxnSpPr>
        <p:spPr bwMode="auto">
          <a:xfrm rot="5400000" flipH="1" flipV="1">
            <a:off x="3503444" y="2020777"/>
            <a:ext cx="344267" cy="1956032"/>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1"/>
          <p:cNvSpPr>
            <a:spLocks noChangeArrowheads="1"/>
          </p:cNvSpPr>
          <p:nvPr/>
        </p:nvSpPr>
        <p:spPr bwMode="auto">
          <a:xfrm>
            <a:off x="9301651" y="2565170"/>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18" name="AutoShape 22"/>
          <p:cNvCxnSpPr>
            <a:cxnSpLocks noChangeShapeType="1"/>
            <a:stCxn id="12" idx="0"/>
            <a:endCxn id="17" idx="3"/>
          </p:cNvCxnSpPr>
          <p:nvPr/>
        </p:nvCxnSpPr>
        <p:spPr bwMode="auto">
          <a:xfrm flipH="1" flipV="1">
            <a:off x="9409601" y="2752495"/>
            <a:ext cx="11312" cy="44105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23"/>
          <p:cNvSpPr txBox="1">
            <a:spLocks noChangeArrowheads="1"/>
          </p:cNvSpPr>
          <p:nvPr/>
        </p:nvSpPr>
        <p:spPr bwMode="auto">
          <a:xfrm>
            <a:off x="1992259" y="5399687"/>
            <a:ext cx="1381370"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dirty="0" err="1"/>
              <a:t>TreeSet</a:t>
            </a:r>
            <a:endParaRPr lang="en-US" sz="1600" b="1" dirty="0"/>
          </a:p>
        </p:txBody>
      </p:sp>
      <p:sp>
        <p:nvSpPr>
          <p:cNvPr id="20" name="AutoShape 24"/>
          <p:cNvSpPr>
            <a:spLocks noChangeArrowheads="1"/>
          </p:cNvSpPr>
          <p:nvPr/>
        </p:nvSpPr>
        <p:spPr bwMode="auto">
          <a:xfrm>
            <a:off x="2581467" y="3764641"/>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21" name="AutoShape 25"/>
          <p:cNvCxnSpPr>
            <a:cxnSpLocks noChangeShapeType="1"/>
            <a:stCxn id="10" idx="0"/>
            <a:endCxn id="20" idx="3"/>
          </p:cNvCxnSpPr>
          <p:nvPr/>
        </p:nvCxnSpPr>
        <p:spPr bwMode="auto">
          <a:xfrm rot="16200000" flipV="1">
            <a:off x="2527270" y="4114113"/>
            <a:ext cx="325088" cy="794"/>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26"/>
          <p:cNvSpPr txBox="1">
            <a:spLocks noChangeArrowheads="1"/>
          </p:cNvSpPr>
          <p:nvPr/>
        </p:nvSpPr>
        <p:spPr bwMode="auto">
          <a:xfrm>
            <a:off x="234234" y="4261528"/>
            <a:ext cx="1195501"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a:t>HashSet</a:t>
            </a:r>
            <a:endParaRPr lang="en-US" sz="1600" b="1"/>
          </a:p>
        </p:txBody>
      </p:sp>
      <p:sp>
        <p:nvSpPr>
          <p:cNvPr id="23" name="Text Box 27"/>
          <p:cNvSpPr txBox="1">
            <a:spLocks noChangeArrowheads="1"/>
          </p:cNvSpPr>
          <p:nvPr/>
        </p:nvSpPr>
        <p:spPr bwMode="auto">
          <a:xfrm>
            <a:off x="234234" y="5135012"/>
            <a:ext cx="1278731" cy="584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dirty="0"/>
              <a:t>Linked</a:t>
            </a:r>
            <a:br>
              <a:rPr lang="en-NZ" sz="1600" b="1" dirty="0"/>
            </a:br>
            <a:r>
              <a:rPr lang="en-NZ" sz="1600" b="1" dirty="0" err="1"/>
              <a:t>HashSet</a:t>
            </a:r>
            <a:endParaRPr lang="en-US" sz="1600" b="1" dirty="0"/>
          </a:p>
        </p:txBody>
      </p:sp>
      <p:sp>
        <p:nvSpPr>
          <p:cNvPr id="24" name="Text Box 28"/>
          <p:cNvSpPr txBox="1">
            <a:spLocks noChangeArrowheads="1"/>
          </p:cNvSpPr>
          <p:nvPr/>
        </p:nvSpPr>
        <p:spPr bwMode="auto">
          <a:xfrm>
            <a:off x="3682205" y="4363201"/>
            <a:ext cx="1024555"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a:t>Vector</a:t>
            </a:r>
            <a:endParaRPr lang="en-US" sz="1600" b="1"/>
          </a:p>
        </p:txBody>
      </p:sp>
      <p:sp>
        <p:nvSpPr>
          <p:cNvPr id="25" name="Text Box 29"/>
          <p:cNvSpPr txBox="1">
            <a:spLocks noChangeArrowheads="1"/>
          </p:cNvSpPr>
          <p:nvPr/>
        </p:nvSpPr>
        <p:spPr bwMode="auto">
          <a:xfrm>
            <a:off x="5225968" y="4400164"/>
            <a:ext cx="1310739"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a:t>ArrayList</a:t>
            </a:r>
            <a:endParaRPr lang="en-US" sz="1600" b="1"/>
          </a:p>
        </p:txBody>
      </p:sp>
      <p:sp>
        <p:nvSpPr>
          <p:cNvPr id="26" name="Text Box 30"/>
          <p:cNvSpPr txBox="1">
            <a:spLocks noChangeArrowheads="1"/>
          </p:cNvSpPr>
          <p:nvPr/>
        </p:nvSpPr>
        <p:spPr bwMode="auto">
          <a:xfrm>
            <a:off x="6879556" y="4365944"/>
            <a:ext cx="1377269"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dirty="0" err="1"/>
              <a:t>LinkedList</a:t>
            </a:r>
            <a:endParaRPr lang="en-US" sz="1600" b="1" dirty="0"/>
          </a:p>
        </p:txBody>
      </p:sp>
      <p:sp>
        <p:nvSpPr>
          <p:cNvPr id="27" name="Text Box 31"/>
          <p:cNvSpPr txBox="1">
            <a:spLocks noChangeArrowheads="1"/>
          </p:cNvSpPr>
          <p:nvPr/>
        </p:nvSpPr>
        <p:spPr bwMode="auto">
          <a:xfrm>
            <a:off x="8705716" y="4324156"/>
            <a:ext cx="1430394"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a:t>TreeMap</a:t>
            </a:r>
            <a:endParaRPr lang="en-US" sz="1600" b="1"/>
          </a:p>
        </p:txBody>
      </p:sp>
      <p:sp>
        <p:nvSpPr>
          <p:cNvPr id="28" name="Text Box 32"/>
          <p:cNvSpPr txBox="1">
            <a:spLocks noChangeArrowheads="1"/>
          </p:cNvSpPr>
          <p:nvPr/>
        </p:nvSpPr>
        <p:spPr bwMode="auto">
          <a:xfrm>
            <a:off x="10398300" y="4308763"/>
            <a:ext cx="1392351"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a:t>HashMap</a:t>
            </a:r>
            <a:endParaRPr lang="en-US" sz="1600" b="1"/>
          </a:p>
        </p:txBody>
      </p:sp>
      <p:sp>
        <p:nvSpPr>
          <p:cNvPr id="29" name="AutoShape 33"/>
          <p:cNvSpPr>
            <a:spLocks noChangeArrowheads="1"/>
          </p:cNvSpPr>
          <p:nvPr/>
        </p:nvSpPr>
        <p:spPr bwMode="auto">
          <a:xfrm>
            <a:off x="4086533" y="3763283"/>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30" name="AutoShape 34"/>
          <p:cNvCxnSpPr>
            <a:cxnSpLocks noChangeShapeType="1"/>
            <a:stCxn id="24" idx="0"/>
            <a:endCxn id="29" idx="3"/>
          </p:cNvCxnSpPr>
          <p:nvPr/>
        </p:nvCxnSpPr>
        <p:spPr bwMode="auto">
          <a:xfrm flipV="1">
            <a:off x="4194483" y="3950608"/>
            <a:ext cx="0" cy="41259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5"/>
          <p:cNvCxnSpPr>
            <a:cxnSpLocks noChangeShapeType="1"/>
            <a:stCxn id="25" idx="0"/>
            <a:endCxn id="29" idx="3"/>
          </p:cNvCxnSpPr>
          <p:nvPr/>
        </p:nvCxnSpPr>
        <p:spPr bwMode="auto">
          <a:xfrm rot="16200000" flipV="1">
            <a:off x="4813133" y="3331958"/>
            <a:ext cx="449556" cy="1686855"/>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6"/>
          <p:cNvCxnSpPr>
            <a:cxnSpLocks noChangeShapeType="1"/>
            <a:stCxn id="26" idx="0"/>
            <a:endCxn id="29" idx="3"/>
          </p:cNvCxnSpPr>
          <p:nvPr/>
        </p:nvCxnSpPr>
        <p:spPr bwMode="auto">
          <a:xfrm rot="16200000" flipV="1">
            <a:off x="5673669" y="2471422"/>
            <a:ext cx="415336" cy="337370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AutoShape 37"/>
          <p:cNvSpPr>
            <a:spLocks noChangeArrowheads="1"/>
          </p:cNvSpPr>
          <p:nvPr/>
        </p:nvSpPr>
        <p:spPr bwMode="auto">
          <a:xfrm rot="16200000">
            <a:off x="6713773" y="3284323"/>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34" name="AutoShape 38"/>
          <p:cNvCxnSpPr>
            <a:cxnSpLocks noChangeShapeType="1"/>
            <a:stCxn id="26" idx="0"/>
            <a:endCxn id="33" idx="3"/>
          </p:cNvCxnSpPr>
          <p:nvPr/>
        </p:nvCxnSpPr>
        <p:spPr bwMode="auto">
          <a:xfrm rot="16200000" flipV="1">
            <a:off x="6747810" y="3545562"/>
            <a:ext cx="987958" cy="652805"/>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9"/>
          <p:cNvCxnSpPr>
            <a:cxnSpLocks noChangeShapeType="1"/>
            <a:stCxn id="22" idx="0"/>
            <a:endCxn id="20" idx="3"/>
          </p:cNvCxnSpPr>
          <p:nvPr/>
        </p:nvCxnSpPr>
        <p:spPr bwMode="auto">
          <a:xfrm rot="5400000" flipH="1" flipV="1">
            <a:off x="1605920" y="3178031"/>
            <a:ext cx="309562" cy="1857432"/>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AutoShape 40"/>
          <p:cNvSpPr>
            <a:spLocks noChangeArrowheads="1"/>
          </p:cNvSpPr>
          <p:nvPr/>
        </p:nvSpPr>
        <p:spPr bwMode="auto">
          <a:xfrm>
            <a:off x="765649" y="4600082"/>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sp>
        <p:nvSpPr>
          <p:cNvPr id="37" name="AutoShape 41"/>
          <p:cNvSpPr>
            <a:spLocks noChangeArrowheads="1"/>
          </p:cNvSpPr>
          <p:nvPr/>
        </p:nvSpPr>
        <p:spPr bwMode="auto">
          <a:xfrm>
            <a:off x="2575586" y="4870543"/>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sp>
        <p:nvSpPr>
          <p:cNvPr id="38" name="AutoShape 42"/>
          <p:cNvSpPr>
            <a:spLocks noChangeArrowheads="1"/>
          </p:cNvSpPr>
          <p:nvPr/>
        </p:nvSpPr>
        <p:spPr bwMode="auto">
          <a:xfrm>
            <a:off x="9312963" y="3754105"/>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39" name="AutoShape 43"/>
          <p:cNvCxnSpPr>
            <a:cxnSpLocks noChangeShapeType="1"/>
            <a:stCxn id="23" idx="0"/>
            <a:endCxn id="36" idx="3"/>
          </p:cNvCxnSpPr>
          <p:nvPr/>
        </p:nvCxnSpPr>
        <p:spPr bwMode="auto">
          <a:xfrm flipH="1" flipV="1">
            <a:off x="873599" y="4787407"/>
            <a:ext cx="1" cy="34760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 Box 46"/>
          <p:cNvSpPr txBox="1">
            <a:spLocks noChangeArrowheads="1"/>
          </p:cNvSpPr>
          <p:nvPr/>
        </p:nvSpPr>
        <p:spPr bwMode="auto">
          <a:xfrm>
            <a:off x="6174024" y="5088846"/>
            <a:ext cx="20185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sz="1800" b="1" i="1">
                <a:solidFill>
                  <a:srgbClr val="000099"/>
                </a:solidFill>
              </a:rPr>
              <a:t>Implementations</a:t>
            </a:r>
          </a:p>
        </p:txBody>
      </p:sp>
      <p:cxnSp>
        <p:nvCxnSpPr>
          <p:cNvPr id="43" name="AutoShape 48"/>
          <p:cNvCxnSpPr>
            <a:cxnSpLocks noChangeShapeType="1"/>
            <a:stCxn id="28" idx="0"/>
            <a:endCxn id="44" idx="3"/>
          </p:cNvCxnSpPr>
          <p:nvPr/>
        </p:nvCxnSpPr>
        <p:spPr bwMode="auto">
          <a:xfrm rot="16200000" flipV="1">
            <a:off x="9765608" y="2979894"/>
            <a:ext cx="2077453" cy="580285"/>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AutoShape 49"/>
          <p:cNvSpPr>
            <a:spLocks noChangeArrowheads="1"/>
          </p:cNvSpPr>
          <p:nvPr/>
        </p:nvSpPr>
        <p:spPr bwMode="auto">
          <a:xfrm rot="16200000">
            <a:off x="10312578" y="2137647"/>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78" name="Straight Connector 77"/>
          <p:cNvCxnSpPr>
            <a:stCxn id="38" idx="3"/>
          </p:cNvCxnSpPr>
          <p:nvPr/>
        </p:nvCxnSpPr>
        <p:spPr>
          <a:xfrm>
            <a:off x="9420913" y="3941430"/>
            <a:ext cx="0" cy="388938"/>
          </a:xfrm>
          <a:prstGeom prst="lin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p:cNvCxnSpPr>
            <a:endCxn id="19" idx="0"/>
          </p:cNvCxnSpPr>
          <p:nvPr/>
        </p:nvCxnSpPr>
        <p:spPr>
          <a:xfrm flipH="1">
            <a:off x="2682944" y="5070336"/>
            <a:ext cx="7270" cy="329351"/>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28"/>
          <p:cNvSpPr txBox="1">
            <a:spLocks noChangeArrowheads="1"/>
          </p:cNvSpPr>
          <p:nvPr/>
        </p:nvSpPr>
        <p:spPr bwMode="auto">
          <a:xfrm>
            <a:off x="3681249" y="5318399"/>
            <a:ext cx="1024555"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smtClean="0"/>
              <a:t>Stack</a:t>
            </a:r>
            <a:endParaRPr lang="en-US" sz="1600" b="1"/>
          </a:p>
        </p:txBody>
      </p:sp>
      <p:sp>
        <p:nvSpPr>
          <p:cNvPr id="49" name="AutoShape 33"/>
          <p:cNvSpPr>
            <a:spLocks noChangeArrowheads="1"/>
          </p:cNvSpPr>
          <p:nvPr/>
        </p:nvSpPr>
        <p:spPr bwMode="auto">
          <a:xfrm>
            <a:off x="4085577" y="4718481"/>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52" name="Straight Connector 51"/>
          <p:cNvCxnSpPr>
            <a:stCxn id="49" idx="3"/>
            <a:endCxn id="48" idx="0"/>
          </p:cNvCxnSpPr>
          <p:nvPr/>
        </p:nvCxnSpPr>
        <p:spPr>
          <a:xfrm>
            <a:off x="4193527" y="4905806"/>
            <a:ext cx="0" cy="41259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32"/>
          <p:cNvSpPr txBox="1">
            <a:spLocks noChangeArrowheads="1"/>
          </p:cNvSpPr>
          <p:nvPr/>
        </p:nvSpPr>
        <p:spPr bwMode="auto">
          <a:xfrm>
            <a:off x="10196162" y="5273512"/>
            <a:ext cx="1796624" cy="3385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NZ" sz="1600" b="1" smtClean="0"/>
              <a:t>LinkedHashMap</a:t>
            </a:r>
            <a:endParaRPr lang="en-US" sz="1600" b="1"/>
          </a:p>
        </p:txBody>
      </p:sp>
      <p:sp>
        <p:nvSpPr>
          <p:cNvPr id="56" name="AutoShape 33"/>
          <p:cNvSpPr>
            <a:spLocks noChangeArrowheads="1"/>
          </p:cNvSpPr>
          <p:nvPr/>
        </p:nvSpPr>
        <p:spPr bwMode="auto">
          <a:xfrm>
            <a:off x="10986524" y="4624818"/>
            <a:ext cx="215900"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sz="1600"/>
          </a:p>
        </p:txBody>
      </p:sp>
      <p:cxnSp>
        <p:nvCxnSpPr>
          <p:cNvPr id="57" name="Straight Connector 56"/>
          <p:cNvCxnSpPr>
            <a:stCxn id="56" idx="3"/>
            <a:endCxn id="55" idx="0"/>
          </p:cNvCxnSpPr>
          <p:nvPr/>
        </p:nvCxnSpPr>
        <p:spPr>
          <a:xfrm>
            <a:off x="11094474" y="4812143"/>
            <a:ext cx="0" cy="461369"/>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64121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smtClean="0"/>
              <a:t>5.3. Các lớp tập hợp trong Java</a:t>
            </a:r>
            <a:endParaRPr lang="en-US"/>
          </a:p>
        </p:txBody>
      </p:sp>
      <p:sp>
        <p:nvSpPr>
          <p:cNvPr id="8" name="Slide Number Placeholder 4"/>
          <p:cNvSpPr>
            <a:spLocks noGrp="1"/>
          </p:cNvSpPr>
          <p:nvPr>
            <p:ph type="sldNum" sz="quarter" idx="4294967295"/>
          </p:nvPr>
        </p:nvSpPr>
        <p:spPr>
          <a:xfrm>
            <a:off x="9652000" y="6399213"/>
            <a:ext cx="2540000" cy="457200"/>
          </a:xfrm>
          <a:prstGeom prst="rect">
            <a:avLst/>
          </a:prstGeom>
        </p:spPr>
        <p:txBody>
          <a:bodyPr/>
          <a:lstStyle/>
          <a:p>
            <a:fld id="{4DBFF239-11C2-4C08-84CB-4097E5E58981}" type="slidenum">
              <a:rPr lang="en-US"/>
              <a:pPr/>
              <a:t>24</a:t>
            </a:fld>
            <a:endParaRPr lang="en-US"/>
          </a:p>
        </p:txBody>
      </p:sp>
      <p:sp>
        <p:nvSpPr>
          <p:cNvPr id="284681" name="Rectangle 9"/>
          <p:cNvSpPr>
            <a:spLocks noChangeArrowheads="1"/>
          </p:cNvSpPr>
          <p:nvPr/>
        </p:nvSpPr>
        <p:spPr bwMode="auto">
          <a:xfrm>
            <a:off x="2844800" y="2430463"/>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4683" name="Rectangle 11"/>
          <p:cNvSpPr>
            <a:spLocks noChangeArrowheads="1"/>
          </p:cNvSpPr>
          <p:nvPr/>
        </p:nvSpPr>
        <p:spPr bwMode="auto">
          <a:xfrm>
            <a:off x="0" y="2021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84682" name="Object 10"/>
          <p:cNvGraphicFramePr>
            <a:graphicFrameLocks noChangeAspect="1"/>
          </p:cNvGraphicFramePr>
          <p:nvPr>
            <p:extLst>
              <p:ext uri="{D42A27DB-BD31-4B8C-83A1-F6EECF244321}">
                <p14:modId xmlns:p14="http://schemas.microsoft.com/office/powerpoint/2010/main" val="3771388501"/>
              </p:ext>
            </p:extLst>
          </p:nvPr>
        </p:nvGraphicFramePr>
        <p:xfrm>
          <a:off x="3175" y="2205038"/>
          <a:ext cx="12184063" cy="4591050"/>
        </p:xfrm>
        <a:graphic>
          <a:graphicData uri="http://schemas.openxmlformats.org/presentationml/2006/ole">
            <mc:AlternateContent xmlns:mc="http://schemas.openxmlformats.org/markup-compatibility/2006">
              <mc:Choice xmlns:v="urn:schemas-microsoft-com:vml" Requires="v">
                <p:oleObj spid="_x0000_s1034" name="Picture" r:id="rId3" imgW="5029200" imgH="2522160" progId="Word.Picture.8">
                  <p:embed/>
                </p:oleObj>
              </mc:Choice>
              <mc:Fallback>
                <p:oleObj name="Picture" r:id="rId3" imgW="5029200" imgH="2522160" progId="Word.Picture.8">
                  <p:embed/>
                  <p:pic>
                    <p:nvPicPr>
                      <p:cNvPr id="0" name=""/>
                      <p:cNvPicPr>
                        <a:picLocks noChangeAspect="1" noChangeArrowheads="1"/>
                      </p:cNvPicPr>
                      <p:nvPr/>
                    </p:nvPicPr>
                    <p:blipFill>
                      <a:blip r:embed="rId4"/>
                      <a:srcRect/>
                      <a:stretch>
                        <a:fillRect/>
                      </a:stretch>
                    </p:blipFill>
                    <p:spPr bwMode="auto">
                      <a:xfrm>
                        <a:off x="3175" y="2205038"/>
                        <a:ext cx="12184063" cy="4591050"/>
                      </a:xfrm>
                      <a:prstGeom prst="rect">
                        <a:avLst/>
                      </a:prstGeom>
                      <a:noFill/>
                    </p:spPr>
                  </p:pic>
                </p:oleObj>
              </mc:Fallback>
            </mc:AlternateContent>
          </a:graphicData>
        </a:graphic>
      </p:graphicFrame>
    </p:spTree>
    <p:extLst>
      <p:ext uri="{BB962C8B-B14F-4D97-AF65-F5344CB8AC3E}">
        <p14:creationId xmlns:p14="http://schemas.microsoft.com/office/powerpoint/2010/main" val="3941120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smtClean="0"/>
              <a:t>5.3. Các lớp tập hợp trong Java</a:t>
            </a:r>
            <a:endParaRPr lang="en-US"/>
          </a:p>
        </p:txBody>
      </p:sp>
      <p:sp>
        <p:nvSpPr>
          <p:cNvPr id="8" name="Slide Number Placeholder 4"/>
          <p:cNvSpPr>
            <a:spLocks noGrp="1"/>
          </p:cNvSpPr>
          <p:nvPr>
            <p:ph type="sldNum" sz="quarter" idx="4294967295"/>
          </p:nvPr>
        </p:nvSpPr>
        <p:spPr>
          <a:xfrm>
            <a:off x="9652000" y="6399213"/>
            <a:ext cx="2540000" cy="457200"/>
          </a:xfrm>
          <a:prstGeom prst="rect">
            <a:avLst/>
          </a:prstGeom>
        </p:spPr>
        <p:txBody>
          <a:bodyPr/>
          <a:lstStyle/>
          <a:p>
            <a:fld id="{1E3BA5E8-97EF-4357-93DC-C41D4B9CE436}" type="slidenum">
              <a:rPr lang="en-US"/>
              <a:pPr/>
              <a:t>25</a:t>
            </a:fld>
            <a:endParaRPr lang="en-US"/>
          </a:p>
        </p:txBody>
      </p:sp>
      <p:sp>
        <p:nvSpPr>
          <p:cNvPr id="285699" name="Rectangle 3"/>
          <p:cNvSpPr>
            <a:spLocks noChangeArrowheads="1"/>
          </p:cNvSpPr>
          <p:nvPr/>
        </p:nvSpPr>
        <p:spPr bwMode="auto">
          <a:xfrm>
            <a:off x="2321984" y="2084388"/>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5703" name="Rectangle 7"/>
          <p:cNvSpPr>
            <a:spLocks noChangeArrowheads="1"/>
          </p:cNvSpPr>
          <p:nvPr/>
        </p:nvSpPr>
        <p:spPr bwMode="auto">
          <a:xfrm>
            <a:off x="4303184" y="2713038"/>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5705" name="Rectangle 9"/>
          <p:cNvSpPr>
            <a:spLocks noChangeArrowheads="1"/>
          </p:cNvSpPr>
          <p:nvPr/>
        </p:nvSpPr>
        <p:spPr bwMode="auto">
          <a:xfrm>
            <a:off x="3733800" y="2846388"/>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85704" name="Object 8"/>
          <p:cNvGraphicFramePr>
            <a:graphicFrameLocks noChangeAspect="1"/>
          </p:cNvGraphicFramePr>
          <p:nvPr>
            <p:extLst>
              <p:ext uri="{D42A27DB-BD31-4B8C-83A1-F6EECF244321}">
                <p14:modId xmlns:p14="http://schemas.microsoft.com/office/powerpoint/2010/main" val="1617233132"/>
              </p:ext>
            </p:extLst>
          </p:nvPr>
        </p:nvGraphicFramePr>
        <p:xfrm>
          <a:off x="464457" y="2897704"/>
          <a:ext cx="11176000" cy="2755900"/>
        </p:xfrm>
        <a:graphic>
          <a:graphicData uri="http://schemas.openxmlformats.org/presentationml/2006/ole">
            <mc:AlternateContent xmlns:mc="http://schemas.openxmlformats.org/markup-compatibility/2006">
              <mc:Choice xmlns:v="urn:schemas-microsoft-com:vml" Requires="v">
                <p:oleObj spid="_x0000_s2058" name="Picture" r:id="rId3" imgW="3657600" imgH="1200240" progId="Word.Picture.8">
                  <p:embed/>
                </p:oleObj>
              </mc:Choice>
              <mc:Fallback>
                <p:oleObj name="Picture" r:id="rId3" imgW="3657600" imgH="1200240" progId="Word.Picture.8">
                  <p:embed/>
                  <p:pic>
                    <p:nvPicPr>
                      <p:cNvPr id="0" name=""/>
                      <p:cNvPicPr>
                        <a:picLocks noChangeAspect="1" noChangeArrowheads="1"/>
                      </p:cNvPicPr>
                      <p:nvPr/>
                    </p:nvPicPr>
                    <p:blipFill>
                      <a:blip r:embed="rId4"/>
                      <a:srcRect/>
                      <a:stretch>
                        <a:fillRect/>
                      </a:stretch>
                    </p:blipFill>
                    <p:spPr bwMode="auto">
                      <a:xfrm>
                        <a:off x="464457" y="2897704"/>
                        <a:ext cx="11176000" cy="2755900"/>
                      </a:xfrm>
                      <a:prstGeom prst="rect">
                        <a:avLst/>
                      </a:prstGeom>
                      <a:noFill/>
                    </p:spPr>
                  </p:pic>
                </p:oleObj>
              </mc:Fallback>
            </mc:AlternateContent>
          </a:graphicData>
        </a:graphic>
      </p:graphicFrame>
    </p:spTree>
    <p:extLst>
      <p:ext uri="{BB962C8B-B14F-4D97-AF65-F5344CB8AC3E}">
        <p14:creationId xmlns:p14="http://schemas.microsoft.com/office/powerpoint/2010/main" val="3305257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ArrayList</a:t>
            </a:r>
            <a:endParaRPr lang="en-US" dirty="0"/>
          </a:p>
        </p:txBody>
      </p:sp>
      <p:sp>
        <p:nvSpPr>
          <p:cNvPr id="3" name="Content Placeholder 2"/>
          <p:cNvSpPr>
            <a:spLocks noGrp="1"/>
          </p:cNvSpPr>
          <p:nvPr>
            <p:ph idx="1"/>
          </p:nvPr>
        </p:nvSpPr>
        <p:spPr/>
        <p:txBody>
          <a:bodyPr/>
          <a:lstStyle/>
          <a:p>
            <a:r>
              <a:rPr lang="en-US" altLang="en-US" smtClean="0"/>
              <a:t>Thực thi List interface</a:t>
            </a:r>
          </a:p>
          <a:p>
            <a:r>
              <a:rPr lang="en-US" altLang="en-US" smtClean="0"/>
              <a:t>Phù hợp khi cần truy xuất ngẫu nhiên các phần tử trong tập hợp</a:t>
            </a:r>
          </a:p>
          <a:p>
            <a:r>
              <a:rPr lang="en-US" smtClean="0"/>
              <a:t>Các hàm khởi tạo:</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664" y="3395064"/>
            <a:ext cx="78486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20867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ArrayList</a:t>
            </a:r>
            <a:endParaRPr lang="en-US" dirty="0"/>
          </a:p>
        </p:txBody>
      </p:sp>
      <p:sp>
        <p:nvSpPr>
          <p:cNvPr id="3" name="Content Placeholder 2"/>
          <p:cNvSpPr>
            <a:spLocks noGrp="1"/>
          </p:cNvSpPr>
          <p:nvPr>
            <p:ph idx="1"/>
          </p:nvPr>
        </p:nvSpPr>
        <p:spPr/>
        <p:txBody>
          <a:bodyPr/>
          <a:lstStyle/>
          <a:p>
            <a:r>
              <a:rPr lang="en-US" smtClean="0"/>
              <a:t>Ví dụ:</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022" y="2243936"/>
            <a:ext cx="6324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6"/>
          <p:cNvGrpSpPr>
            <a:grpSpLocks/>
          </p:cNvGrpSpPr>
          <p:nvPr/>
        </p:nvGrpSpPr>
        <p:grpSpPr bwMode="auto">
          <a:xfrm>
            <a:off x="9246494" y="2438912"/>
            <a:ext cx="1447800" cy="3429000"/>
            <a:chOff x="6858000" y="2209800"/>
            <a:chExt cx="1447800" cy="3429000"/>
          </a:xfrm>
        </p:grpSpPr>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2691765"/>
              <a:ext cx="1133475" cy="294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5"/>
            <p:cNvSpPr txBox="1">
              <a:spLocks noChangeArrowheads="1"/>
            </p:cNvSpPr>
            <p:nvPr/>
          </p:nvSpPr>
          <p:spPr bwMode="auto">
            <a:xfrm>
              <a:off x="6858000" y="2209800"/>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C"/>
                  </a:solidFill>
                </a:rPr>
                <a:t>Output</a:t>
              </a:r>
            </a:p>
          </p:txBody>
        </p:sp>
      </p:grpSp>
    </p:spTree>
    <p:extLst>
      <p:ext uri="{BB962C8B-B14F-4D97-AF65-F5344CB8AC3E}">
        <p14:creationId xmlns:p14="http://schemas.microsoft.com/office/powerpoint/2010/main" val="171757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Vector</a:t>
            </a:r>
            <a:endParaRPr lang="en-US" dirty="0"/>
          </a:p>
        </p:txBody>
      </p:sp>
      <p:sp>
        <p:nvSpPr>
          <p:cNvPr id="3" name="Content Placeholder 2"/>
          <p:cNvSpPr>
            <a:spLocks noGrp="1"/>
          </p:cNvSpPr>
          <p:nvPr>
            <p:ph idx="1"/>
          </p:nvPr>
        </p:nvSpPr>
        <p:spPr/>
        <p:txBody>
          <a:bodyPr/>
          <a:lstStyle/>
          <a:p>
            <a:r>
              <a:rPr lang="en-US" altLang="en-US" smtClean="0"/>
              <a:t>Tương tự ArrayList</a:t>
            </a:r>
          </a:p>
          <a:p>
            <a:r>
              <a:rPr lang="en-US" altLang="en-US" smtClean="0"/>
              <a:t>Các phương thức của vector được đồng bộ </a:t>
            </a:r>
            <a:r>
              <a:rPr lang="en-US" altLang="en-US" smtClean="0">
                <a:sym typeface="Wingdings" panose="05000000000000000000" pitchFamily="2" charset="2"/>
              </a:rPr>
              <a:t> an toàn khi được sử dụng trong các Thread</a:t>
            </a:r>
          </a:p>
          <a:p>
            <a:endParaRPr lang="en-US" smtClean="0"/>
          </a:p>
          <a:p>
            <a:endParaRPr lang="en-US" dirty="0"/>
          </a:p>
        </p:txBody>
      </p:sp>
    </p:spTree>
    <p:extLst>
      <p:ext uri="{BB962C8B-B14F-4D97-AF65-F5344CB8AC3E}">
        <p14:creationId xmlns:p14="http://schemas.microsoft.com/office/powerpoint/2010/main" val="3900145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LinkedList</a:t>
            </a:r>
            <a:endParaRPr lang="en-US" dirty="0"/>
          </a:p>
        </p:txBody>
      </p:sp>
      <p:sp>
        <p:nvSpPr>
          <p:cNvPr id="3" name="Content Placeholder 2"/>
          <p:cNvSpPr>
            <a:spLocks noGrp="1"/>
          </p:cNvSpPr>
          <p:nvPr>
            <p:ph idx="1"/>
          </p:nvPr>
        </p:nvSpPr>
        <p:spPr/>
        <p:txBody>
          <a:bodyPr/>
          <a:lstStyle/>
          <a:p>
            <a:r>
              <a:rPr lang="en-US" altLang="en-US" dirty="0" err="1" smtClean="0"/>
              <a:t>Thực</a:t>
            </a:r>
            <a:r>
              <a:rPr lang="en-US" altLang="en-US" dirty="0" smtClean="0"/>
              <a:t> </a:t>
            </a:r>
            <a:r>
              <a:rPr lang="en-US" altLang="en-US" dirty="0" err="1" smtClean="0"/>
              <a:t>thi</a:t>
            </a:r>
            <a:r>
              <a:rPr lang="en-US" altLang="en-US" dirty="0" smtClean="0"/>
              <a:t> List </a:t>
            </a:r>
            <a:r>
              <a:rPr lang="en-US" altLang="en-US" dirty="0" err="1" smtClean="0"/>
              <a:t>và</a:t>
            </a:r>
            <a:r>
              <a:rPr lang="en-US" altLang="en-US" dirty="0" smtClean="0"/>
              <a:t> Queue interface</a:t>
            </a:r>
          </a:p>
          <a:p>
            <a:r>
              <a:rPr lang="en-US" altLang="en-US" dirty="0" err="1" smtClean="0"/>
              <a:t>Các</a:t>
            </a:r>
            <a:r>
              <a:rPr lang="en-US" altLang="en-US" dirty="0" smtClean="0"/>
              <a:t> </a:t>
            </a:r>
            <a:r>
              <a:rPr lang="en-US" altLang="en-US" dirty="0" err="1" smtClean="0"/>
              <a:t>phần</a:t>
            </a:r>
            <a:r>
              <a:rPr lang="en-US" altLang="en-US" dirty="0" smtClean="0"/>
              <a:t> </a:t>
            </a:r>
            <a:r>
              <a:rPr lang="en-US" altLang="en-US" dirty="0" err="1" smtClean="0"/>
              <a:t>tử</a:t>
            </a:r>
            <a:r>
              <a:rPr lang="en-US" altLang="en-US" dirty="0" smtClean="0"/>
              <a:t> </a:t>
            </a:r>
            <a:r>
              <a:rPr lang="en-US" altLang="en-US" dirty="0" err="1" smtClean="0"/>
              <a:t>được</a:t>
            </a:r>
            <a:r>
              <a:rPr lang="en-US" altLang="en-US" dirty="0" smtClean="0"/>
              <a:t> </a:t>
            </a:r>
            <a:r>
              <a:rPr lang="en-US" altLang="en-US" dirty="0" err="1" smtClean="0"/>
              <a:t>lưu</a:t>
            </a:r>
            <a:r>
              <a:rPr lang="en-US" altLang="en-US" dirty="0" smtClean="0"/>
              <a:t> </a:t>
            </a:r>
            <a:r>
              <a:rPr lang="en-US" altLang="en-US" dirty="0" err="1" smtClean="0"/>
              <a:t>trữ</a:t>
            </a:r>
            <a:r>
              <a:rPr lang="en-US" altLang="en-US" dirty="0" smtClean="0"/>
              <a:t> </a:t>
            </a:r>
            <a:r>
              <a:rPr lang="en-US" altLang="en-US" dirty="0" err="1" smtClean="0"/>
              <a:t>dạng</a:t>
            </a:r>
            <a:r>
              <a:rPr lang="en-US" altLang="en-US" dirty="0" smtClean="0"/>
              <a:t> </a:t>
            </a:r>
            <a:r>
              <a:rPr lang="en-US" altLang="en-US" dirty="0" err="1" smtClean="0"/>
              <a:t>một</a:t>
            </a:r>
            <a:r>
              <a:rPr lang="en-US" altLang="en-US" dirty="0" smtClean="0"/>
              <a:t> </a:t>
            </a:r>
            <a:r>
              <a:rPr lang="en-US" altLang="en-US" dirty="0" err="1" smtClean="0"/>
              <a:t>danh</a:t>
            </a:r>
            <a:r>
              <a:rPr lang="en-US" altLang="en-US" dirty="0" smtClean="0"/>
              <a:t> </a:t>
            </a:r>
            <a:r>
              <a:rPr lang="en-US" altLang="en-US" dirty="0" err="1" smtClean="0"/>
              <a:t>sách</a:t>
            </a:r>
            <a:r>
              <a:rPr lang="en-US" altLang="en-US" dirty="0" smtClean="0"/>
              <a:t> </a:t>
            </a:r>
            <a:r>
              <a:rPr lang="en-US" altLang="en-US" dirty="0" err="1" smtClean="0"/>
              <a:t>liên</a:t>
            </a:r>
            <a:r>
              <a:rPr lang="en-US" altLang="en-US" dirty="0" smtClean="0"/>
              <a:t> </a:t>
            </a:r>
            <a:r>
              <a:rPr lang="en-US" altLang="en-US" dirty="0" err="1" smtClean="0"/>
              <a:t>kết</a:t>
            </a:r>
            <a:endParaRPr lang="en-US" altLang="en-US" dirty="0" smtClean="0"/>
          </a:p>
          <a:p>
            <a:endParaRPr lang="en-US" altLang="en-US" dirty="0" smtClean="0"/>
          </a:p>
          <a:p>
            <a:endParaRPr lang="en-US" altLang="en-US" dirty="0" smtClean="0"/>
          </a:p>
          <a:p>
            <a:r>
              <a:rPr lang="en-US" altLang="en-US" dirty="0" err="1" smtClean="0"/>
              <a:t>Các</a:t>
            </a:r>
            <a:r>
              <a:rPr lang="en-US" altLang="en-US" dirty="0" smtClean="0"/>
              <a:t> </a:t>
            </a:r>
            <a:r>
              <a:rPr lang="en-US" altLang="en-US" dirty="0" err="1" smtClean="0"/>
              <a:t>phương</a:t>
            </a:r>
            <a:r>
              <a:rPr lang="en-US" altLang="en-US" dirty="0" smtClean="0"/>
              <a:t> </a:t>
            </a:r>
            <a:r>
              <a:rPr lang="en-US" altLang="en-US" dirty="0" err="1" smtClean="0"/>
              <a:t>thức</a:t>
            </a:r>
            <a:endParaRPr lang="en-US" altLang="en-US" dirty="0" smtClean="0"/>
          </a:p>
          <a:p>
            <a:endParaRPr lang="en-US" altLang="en-US" dirty="0" smtClean="0"/>
          </a:p>
          <a:p>
            <a:endParaRPr lang="en-US" altLang="en-US" dirty="0" smtClean="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451" y="2792517"/>
            <a:ext cx="4271660" cy="95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392" y="3723410"/>
            <a:ext cx="5147437" cy="323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2740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buNone/>
            </a:pPr>
            <a:r>
              <a:rPr lang="en-US" dirty="0"/>
              <a:t>5.1. </a:t>
            </a:r>
            <a:r>
              <a:rPr lang="en-US" dirty="0" err="1"/>
              <a:t>Khái</a:t>
            </a:r>
            <a:r>
              <a:rPr lang="en-US" dirty="0"/>
              <a:t> </a:t>
            </a:r>
            <a:r>
              <a:rPr lang="en-US" dirty="0" err="1"/>
              <a:t>niệm</a:t>
            </a:r>
            <a:r>
              <a:rPr lang="en-US" dirty="0"/>
              <a:t> </a:t>
            </a:r>
            <a:r>
              <a:rPr lang="en-US" err="1"/>
              <a:t>về</a:t>
            </a:r>
            <a:r>
              <a:rPr lang="en-US"/>
              <a:t> </a:t>
            </a:r>
            <a:r>
              <a:rPr lang="en-US" smtClean="0"/>
              <a:t>tập hợp </a:t>
            </a:r>
            <a:endParaRPr lang="en-US" dirty="0"/>
          </a:p>
          <a:p>
            <a:pPr marL="0" indent="0">
              <a:buNone/>
            </a:pPr>
            <a:r>
              <a:rPr lang="en-US" dirty="0"/>
              <a:t>5.2. So </a:t>
            </a:r>
            <a:r>
              <a:rPr lang="en-US" err="1"/>
              <a:t>sánh</a:t>
            </a:r>
            <a:r>
              <a:rPr lang="en-US"/>
              <a:t> </a:t>
            </a:r>
            <a:r>
              <a:rPr lang="en-US" smtClean="0"/>
              <a:t>tập hợp </a:t>
            </a:r>
            <a:r>
              <a:rPr lang="en-US" dirty="0" err="1"/>
              <a:t>và</a:t>
            </a:r>
            <a:r>
              <a:rPr lang="en-US" dirty="0"/>
              <a:t> </a:t>
            </a:r>
            <a:r>
              <a:rPr lang="en-US" dirty="0" err="1"/>
              <a:t>mảng</a:t>
            </a:r>
            <a:r>
              <a:rPr lang="en-US" dirty="0"/>
              <a:t> </a:t>
            </a:r>
          </a:p>
          <a:p>
            <a:pPr marL="0" indent="0">
              <a:buNone/>
            </a:pPr>
            <a:r>
              <a:rPr lang="en-US" dirty="0"/>
              <a:t>5.3. </a:t>
            </a:r>
            <a:r>
              <a:rPr lang="en-US" err="1"/>
              <a:t>Các</a:t>
            </a:r>
            <a:r>
              <a:rPr lang="en-US"/>
              <a:t> </a:t>
            </a:r>
            <a:r>
              <a:rPr lang="en-US" smtClean="0"/>
              <a:t>lớp tập hợp </a:t>
            </a:r>
            <a:r>
              <a:rPr lang="en-US" dirty="0" err="1"/>
              <a:t>trong</a:t>
            </a:r>
            <a:r>
              <a:rPr lang="en-US" dirty="0"/>
              <a:t> Java </a:t>
            </a:r>
          </a:p>
          <a:p>
            <a:pPr marL="0" indent="0">
              <a:buNone/>
            </a:pPr>
            <a:r>
              <a:rPr lang="en-US" dirty="0"/>
              <a:t>5.4. </a:t>
            </a:r>
            <a:r>
              <a:rPr lang="en-US" dirty="0" err="1"/>
              <a:t>Ứng</a:t>
            </a:r>
            <a:r>
              <a:rPr lang="en-US" dirty="0"/>
              <a:t> </a:t>
            </a:r>
            <a:r>
              <a:rPr lang="en-US" dirty="0" err="1"/>
              <a:t>dụng</a:t>
            </a:r>
            <a:r>
              <a:rPr lang="en-US" dirty="0"/>
              <a:t> </a:t>
            </a:r>
            <a:r>
              <a:rPr lang="en-US" err="1"/>
              <a:t>của</a:t>
            </a:r>
            <a:r>
              <a:rPr lang="en-US"/>
              <a:t> </a:t>
            </a:r>
            <a:r>
              <a:rPr lang="en-US" smtClean="0"/>
              <a:t>tập hợp </a:t>
            </a:r>
            <a:r>
              <a:rPr lang="en-US" dirty="0" err="1"/>
              <a:t>trong</a:t>
            </a:r>
            <a:r>
              <a:rPr lang="en-US" dirty="0"/>
              <a:t> </a:t>
            </a:r>
            <a:r>
              <a:rPr lang="en-US" dirty="0" err="1"/>
              <a:t>lập</a:t>
            </a:r>
            <a:r>
              <a:rPr lang="en-US" dirty="0"/>
              <a:t> </a:t>
            </a:r>
            <a:r>
              <a:rPr lang="en-US" dirty="0" err="1"/>
              <a:t>trình</a:t>
            </a:r>
            <a:r>
              <a:rPr lang="en-US" dirty="0"/>
              <a:t> </a:t>
            </a:r>
          </a:p>
          <a:p>
            <a:pPr marL="0" indent="0">
              <a:buNone/>
            </a:pPr>
            <a:endParaRPr lang="en-US" dirty="0"/>
          </a:p>
        </p:txBody>
      </p:sp>
    </p:spTree>
    <p:extLst>
      <p:ext uri="{BB962C8B-B14F-4D97-AF65-F5344CB8AC3E}">
        <p14:creationId xmlns:p14="http://schemas.microsoft.com/office/powerpoint/2010/main" val="3897682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HashSet</a:t>
            </a:r>
            <a:endParaRPr lang="en-US" dirty="0"/>
          </a:p>
        </p:txBody>
      </p:sp>
      <p:sp>
        <p:nvSpPr>
          <p:cNvPr id="3" name="Content Placeholder 2"/>
          <p:cNvSpPr>
            <a:spLocks noGrp="1"/>
          </p:cNvSpPr>
          <p:nvPr>
            <p:ph idx="1"/>
          </p:nvPr>
        </p:nvSpPr>
        <p:spPr/>
        <p:txBody>
          <a:bodyPr/>
          <a:lstStyle/>
          <a:p>
            <a:r>
              <a:rPr lang="en-US" altLang="en-US" smtClean="0"/>
              <a:t>Thực thi Set interface</a:t>
            </a:r>
          </a:p>
          <a:p>
            <a:r>
              <a:rPr lang="en-US" altLang="en-US" smtClean="0"/>
              <a:t>Sử dụng Hash Table để lưu dữ liệu</a:t>
            </a:r>
          </a:p>
          <a:p>
            <a:r>
              <a:rPr lang="en-US" altLang="en-US" smtClean="0"/>
              <a:t>Ví dụ:</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666" y="1652367"/>
            <a:ext cx="36195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1101052" y="3276200"/>
            <a:ext cx="6518948" cy="32008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spcBef>
                <a:spcPts val="600"/>
              </a:spcBef>
            </a:pPr>
            <a:r>
              <a:rPr lang="en-NZ" sz="1800" b="1" dirty="0">
                <a:latin typeface="Courier New" pitchFamily="49" charset="0"/>
              </a:rPr>
              <a:t>Set&lt;String&gt; words = new </a:t>
            </a:r>
            <a:r>
              <a:rPr lang="en-NZ" sz="1800" b="1" dirty="0" err="1">
                <a:solidFill>
                  <a:srgbClr val="0000FF"/>
                </a:solidFill>
                <a:latin typeface="Courier New" pitchFamily="49" charset="0"/>
              </a:rPr>
              <a:t>HashSet</a:t>
            </a:r>
            <a:r>
              <a:rPr lang="en-NZ" sz="1800" b="1" dirty="0">
                <a:latin typeface="Courier New" pitchFamily="49" charset="0"/>
              </a:rPr>
              <a:t>&lt;String&gt;();</a:t>
            </a:r>
          </a:p>
          <a:p>
            <a:pPr algn="l">
              <a:spcBef>
                <a:spcPts val="600"/>
              </a:spcBef>
            </a:pPr>
            <a:r>
              <a:rPr lang="en-NZ" sz="1800" b="1" dirty="0" err="1">
                <a:latin typeface="Courier New" pitchFamily="49" charset="0"/>
              </a:rPr>
              <a:t>words.add</a:t>
            </a:r>
            <a:r>
              <a:rPr lang="en-NZ" sz="1800" b="1" dirty="0">
                <a:latin typeface="Courier New" pitchFamily="49" charset="0"/>
              </a:rPr>
              <a:t>("Bats");</a:t>
            </a:r>
          </a:p>
          <a:p>
            <a:pPr algn="l">
              <a:spcBef>
                <a:spcPts val="600"/>
              </a:spcBef>
            </a:pPr>
            <a:r>
              <a:rPr lang="en-NZ" sz="1800" b="1" dirty="0" err="1">
                <a:latin typeface="Courier New" pitchFamily="49" charset="0"/>
              </a:rPr>
              <a:t>words.add</a:t>
            </a:r>
            <a:r>
              <a:rPr lang="en-NZ" sz="1800" b="1" dirty="0">
                <a:latin typeface="Courier New" pitchFamily="49" charset="0"/>
              </a:rPr>
              <a:t>("Ants");</a:t>
            </a:r>
          </a:p>
          <a:p>
            <a:pPr algn="l">
              <a:spcBef>
                <a:spcPts val="600"/>
              </a:spcBef>
            </a:pPr>
            <a:r>
              <a:rPr lang="en-NZ" sz="1800" b="1" dirty="0" err="1">
                <a:latin typeface="Courier New" pitchFamily="49" charset="0"/>
              </a:rPr>
              <a:t>words.add</a:t>
            </a:r>
            <a:r>
              <a:rPr lang="en-NZ" sz="1800" b="1" dirty="0">
                <a:latin typeface="Courier New" pitchFamily="49" charset="0"/>
              </a:rPr>
              <a:t>("Crabs");</a:t>
            </a:r>
          </a:p>
          <a:p>
            <a:pPr algn="l">
              <a:spcBef>
                <a:spcPts val="600"/>
              </a:spcBef>
            </a:pPr>
            <a:r>
              <a:rPr lang="en-NZ" sz="1800" b="1" dirty="0" err="1">
                <a:latin typeface="Courier New" pitchFamily="49" charset="0"/>
              </a:rPr>
              <a:t>words.add</a:t>
            </a:r>
            <a:r>
              <a:rPr lang="en-NZ" sz="1800" b="1" dirty="0">
                <a:latin typeface="Courier New" pitchFamily="49" charset="0"/>
              </a:rPr>
              <a:t>("Ants");</a:t>
            </a:r>
          </a:p>
          <a:p>
            <a:pPr algn="l">
              <a:spcBef>
                <a:spcPts val="600"/>
              </a:spcBef>
            </a:pPr>
            <a:r>
              <a:rPr lang="en-NZ" sz="1800" b="1" dirty="0" err="1">
                <a:latin typeface="Courier New" pitchFamily="49" charset="0"/>
              </a:rPr>
              <a:t>System.out.println</a:t>
            </a:r>
            <a:r>
              <a:rPr lang="en-NZ" sz="1800" b="1" dirty="0">
                <a:latin typeface="Courier New" pitchFamily="49" charset="0"/>
              </a:rPr>
              <a:t>(</a:t>
            </a:r>
            <a:r>
              <a:rPr lang="en-NZ" sz="1800" b="1" dirty="0" err="1">
                <a:latin typeface="Courier New" pitchFamily="49" charset="0"/>
              </a:rPr>
              <a:t>words.size</a:t>
            </a:r>
            <a:r>
              <a:rPr lang="en-NZ" sz="1800" b="1" dirty="0">
                <a:latin typeface="Courier New" pitchFamily="49" charset="0"/>
              </a:rPr>
              <a:t>());</a:t>
            </a:r>
          </a:p>
          <a:p>
            <a:pPr algn="l">
              <a:spcBef>
                <a:spcPts val="600"/>
              </a:spcBef>
            </a:pPr>
            <a:r>
              <a:rPr lang="en-NZ" sz="1800" b="1" dirty="0">
                <a:latin typeface="Courier New" pitchFamily="49" charset="0"/>
              </a:rPr>
              <a:t>for (String word : words) {</a:t>
            </a:r>
          </a:p>
          <a:p>
            <a:pPr algn="l">
              <a:spcBef>
                <a:spcPts val="600"/>
              </a:spcBef>
            </a:pPr>
            <a:r>
              <a:rPr lang="en-NZ" sz="1800" b="1" dirty="0">
                <a:latin typeface="Courier New" pitchFamily="49" charset="0"/>
              </a:rPr>
              <a:t>   </a:t>
            </a:r>
            <a:r>
              <a:rPr lang="en-NZ" sz="1800" b="1" dirty="0" err="1">
                <a:latin typeface="Courier New" pitchFamily="49" charset="0"/>
              </a:rPr>
              <a:t>System.out.println</a:t>
            </a:r>
            <a:r>
              <a:rPr lang="en-NZ" sz="1800" b="1" dirty="0">
                <a:latin typeface="Courier New" pitchFamily="49" charset="0"/>
              </a:rPr>
              <a:t>(word);</a:t>
            </a:r>
          </a:p>
          <a:p>
            <a:pPr algn="l">
              <a:spcBef>
                <a:spcPts val="600"/>
              </a:spcBef>
            </a:pPr>
            <a:r>
              <a:rPr lang="en-NZ" sz="1800" b="1" dirty="0">
                <a:latin typeface="Courier New" pitchFamily="49" charset="0"/>
              </a:rPr>
              <a:t>}</a:t>
            </a:r>
          </a:p>
        </p:txBody>
      </p:sp>
      <p:grpSp>
        <p:nvGrpSpPr>
          <p:cNvPr id="8" name="Group 7"/>
          <p:cNvGrpSpPr>
            <a:grpSpLocks/>
          </p:cNvGrpSpPr>
          <p:nvPr/>
        </p:nvGrpSpPr>
        <p:grpSpPr bwMode="auto">
          <a:xfrm>
            <a:off x="5534304" y="5625041"/>
            <a:ext cx="866776" cy="519112"/>
            <a:chOff x="2607" y="3466"/>
            <a:chExt cx="546" cy="327"/>
          </a:xfrm>
        </p:grpSpPr>
        <p:sp>
          <p:nvSpPr>
            <p:cNvPr id="11" name="Text Box 5"/>
            <p:cNvSpPr txBox="1">
              <a:spLocks noChangeArrowheads="1"/>
            </p:cNvSpPr>
            <p:nvPr/>
          </p:nvSpPr>
          <p:spPr bwMode="auto">
            <a:xfrm>
              <a:off x="2880" y="3466"/>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r>
                <a:rPr lang="en-NZ" sz="2800" b="1">
                  <a:solidFill>
                    <a:srgbClr val="CC0000"/>
                  </a:solidFill>
                </a:rPr>
                <a:t>?</a:t>
              </a:r>
              <a:endParaRPr lang="en-US" sz="2800" b="1">
                <a:solidFill>
                  <a:srgbClr val="CC0000"/>
                </a:solidFill>
              </a:endParaRPr>
            </a:p>
          </p:txBody>
        </p:sp>
        <p:sp>
          <p:nvSpPr>
            <p:cNvPr id="12" name="Line 6"/>
            <p:cNvSpPr>
              <a:spLocks noChangeShapeType="1"/>
            </p:cNvSpPr>
            <p:nvPr/>
          </p:nvSpPr>
          <p:spPr bwMode="auto">
            <a:xfrm flipH="1" flipV="1">
              <a:off x="2607" y="3657"/>
              <a:ext cx="318" cy="0"/>
            </a:xfrm>
            <a:prstGeom prst="line">
              <a:avLst/>
            </a:prstGeom>
            <a:noFill/>
            <a:ln w="9525">
              <a:solidFill>
                <a:srgbClr val="CC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endParaRPr lang="en-US"/>
            </a:p>
          </p:txBody>
        </p:sp>
      </p:grpSp>
      <p:sp>
        <p:nvSpPr>
          <p:cNvPr id="9" name="Rectangle 8"/>
          <p:cNvSpPr>
            <a:spLocks noChangeArrowheads="1"/>
          </p:cNvSpPr>
          <p:nvPr/>
        </p:nvSpPr>
        <p:spPr bwMode="auto">
          <a:xfrm>
            <a:off x="8002410" y="5076901"/>
            <a:ext cx="2735263"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419100" indent="-419100" algn="l">
              <a:spcBef>
                <a:spcPct val="20000"/>
              </a:spcBef>
              <a:buClr>
                <a:schemeClr val="tx1"/>
              </a:buClr>
              <a:buFont typeface="Monotype Sorts" pitchFamily="2" charset="2"/>
              <a:buAutoNum type="alphaLcParenR"/>
            </a:pPr>
            <a:r>
              <a:rPr kumimoji="1" lang="en-NZ" sz="1600" dirty="0">
                <a:latin typeface="Tahoma" pitchFamily="34" charset="0"/>
              </a:rPr>
              <a:t>Bats, Ants, Crabs</a:t>
            </a:r>
          </a:p>
          <a:p>
            <a:pPr marL="419100" indent="-419100" algn="l">
              <a:spcBef>
                <a:spcPct val="20000"/>
              </a:spcBef>
              <a:buClr>
                <a:schemeClr val="tx1"/>
              </a:buClr>
              <a:buFont typeface="Monotype Sorts" pitchFamily="2" charset="2"/>
              <a:buAutoNum type="alphaLcParenR"/>
            </a:pPr>
            <a:r>
              <a:rPr kumimoji="1" lang="en-NZ" sz="1600" dirty="0">
                <a:latin typeface="Tahoma" pitchFamily="34" charset="0"/>
              </a:rPr>
              <a:t>Ants, Bats, Crabs</a:t>
            </a:r>
          </a:p>
          <a:p>
            <a:pPr marL="419100" indent="-419100" algn="l">
              <a:spcBef>
                <a:spcPct val="20000"/>
              </a:spcBef>
              <a:buClr>
                <a:schemeClr val="tx1"/>
              </a:buClr>
              <a:buFont typeface="Monotype Sorts" pitchFamily="2" charset="2"/>
              <a:buAutoNum type="alphaLcParenR"/>
            </a:pPr>
            <a:r>
              <a:rPr kumimoji="1" lang="en-NZ" sz="1600" dirty="0">
                <a:latin typeface="Tahoma" pitchFamily="34" charset="0"/>
              </a:rPr>
              <a:t>Crabs, Bats, Ants</a:t>
            </a:r>
          </a:p>
          <a:p>
            <a:pPr marL="419100" indent="-419100" algn="l">
              <a:spcBef>
                <a:spcPct val="20000"/>
              </a:spcBef>
              <a:buClr>
                <a:schemeClr val="tx1"/>
              </a:buClr>
              <a:buFont typeface="Monotype Sorts" pitchFamily="2" charset="2"/>
              <a:buAutoNum type="alphaLcParenR"/>
            </a:pPr>
            <a:r>
              <a:rPr kumimoji="1" lang="en-NZ" sz="1600" dirty="0">
                <a:latin typeface="Tahoma" pitchFamily="34" charset="0"/>
              </a:rPr>
              <a:t>Nondeterministic</a:t>
            </a:r>
            <a:endParaRPr kumimoji="1" lang="en-US" sz="1600" dirty="0">
              <a:latin typeface="Tahoma" pitchFamily="34" charset="0"/>
            </a:endParaRPr>
          </a:p>
        </p:txBody>
      </p:sp>
      <p:sp>
        <p:nvSpPr>
          <p:cNvPr id="10" name="AutoShape 26"/>
          <p:cNvSpPr>
            <a:spLocks/>
          </p:cNvSpPr>
          <p:nvPr/>
        </p:nvSpPr>
        <p:spPr bwMode="auto">
          <a:xfrm>
            <a:off x="5605072" y="4509697"/>
            <a:ext cx="360362" cy="330200"/>
          </a:xfrm>
          <a:prstGeom prst="borderCallout1">
            <a:avLst>
              <a:gd name="adj1" fmla="val 34616"/>
              <a:gd name="adj2" fmla="val -21144"/>
              <a:gd name="adj3" fmla="val 188463"/>
              <a:gd name="adj4" fmla="val -200440"/>
            </a:avLst>
          </a:prstGeom>
          <a:solidFill>
            <a:srgbClr val="FFFF99"/>
          </a:solidFill>
          <a:ln w="9525" algn="ctr">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r>
              <a:rPr lang="en-US" sz="1500" b="1">
                <a:latin typeface="Courier New" pitchFamily="49" charset="0"/>
              </a:rPr>
              <a:t>3</a:t>
            </a:r>
            <a:endParaRPr lang="en-US" sz="1500" b="1">
              <a:solidFill>
                <a:srgbClr val="0000FF"/>
              </a:solidFill>
              <a:latin typeface="Courier New" pitchFamily="49" charset="0"/>
            </a:endParaRPr>
          </a:p>
        </p:txBody>
      </p:sp>
    </p:spTree>
    <p:extLst>
      <p:ext uri="{BB962C8B-B14F-4D97-AF65-F5344CB8AC3E}">
        <p14:creationId xmlns:p14="http://schemas.microsoft.com/office/powerpoint/2010/main" val="3430586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LinkedHashSet</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hợp</a:t>
            </a:r>
            <a:r>
              <a:rPr lang="en-US" dirty="0" smtClean="0"/>
              <a:t> </a:t>
            </a:r>
            <a:r>
              <a:rPr lang="en-US" dirty="0" err="1" smtClean="0"/>
              <a:t>giữa</a:t>
            </a:r>
            <a:r>
              <a:rPr lang="en-US" dirty="0" smtClean="0"/>
              <a:t> </a:t>
            </a:r>
            <a:r>
              <a:rPr lang="en-US" dirty="0" err="1" smtClean="0"/>
              <a:t>HashSet</a:t>
            </a:r>
            <a:r>
              <a:rPr lang="en-US" dirty="0" smtClean="0"/>
              <a:t>  </a:t>
            </a:r>
            <a:r>
              <a:rPr lang="en-US" dirty="0" err="1" smtClean="0"/>
              <a:t>và</a:t>
            </a:r>
            <a:r>
              <a:rPr lang="en-US" dirty="0" smtClean="0"/>
              <a:t> </a:t>
            </a:r>
            <a:r>
              <a:rPr lang="en-US" dirty="0" err="1" smtClean="0"/>
              <a:t>LinkedList</a:t>
            </a:r>
            <a:endParaRPr lang="en-US" dirty="0" smtClean="0"/>
          </a:p>
          <a:p>
            <a:r>
              <a:rPr lang="en-US" dirty="0" err="1" smtClean="0"/>
              <a:t>Sử</a:t>
            </a:r>
            <a:r>
              <a:rPr lang="en-US" dirty="0" smtClean="0"/>
              <a:t> </a:t>
            </a:r>
            <a:r>
              <a:rPr lang="en-US" dirty="0" err="1" smtClean="0"/>
              <a:t>dụng</a:t>
            </a:r>
            <a:r>
              <a:rPr lang="en-US" dirty="0" smtClean="0"/>
              <a:t> </a:t>
            </a:r>
            <a:r>
              <a:rPr lang="en-US" dirty="0" err="1" smtClean="0"/>
              <a:t>một</a:t>
            </a:r>
            <a:r>
              <a:rPr lang="en-US" dirty="0" smtClean="0"/>
              <a:t> List </a:t>
            </a:r>
            <a:r>
              <a:rPr lang="en-US" dirty="0" err="1" smtClean="0"/>
              <a:t>để</a:t>
            </a:r>
            <a:r>
              <a:rPr lang="en-US" dirty="0" smtClean="0"/>
              <a:t> </a:t>
            </a:r>
            <a:r>
              <a:rPr lang="en-US" dirty="0" err="1" smtClean="0"/>
              <a:t>duy</a:t>
            </a:r>
            <a:r>
              <a:rPr lang="en-US" dirty="0" smtClean="0"/>
              <a:t> </a:t>
            </a:r>
            <a:r>
              <a:rPr lang="en-US" dirty="0" err="1" smtClean="0"/>
              <a:t>trì</a:t>
            </a:r>
            <a:r>
              <a:rPr lang="en-US" dirty="0" smtClean="0"/>
              <a:t> </a:t>
            </a:r>
            <a:r>
              <a:rPr lang="en-US" dirty="0" err="1" smtClean="0"/>
              <a:t>thứ</a:t>
            </a:r>
            <a:r>
              <a:rPr lang="en-US" dirty="0" smtClean="0"/>
              <a:t> </a:t>
            </a:r>
            <a:r>
              <a:rPr lang="en-US" dirty="0" err="1" smtClean="0"/>
              <a:t>tự</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như</a:t>
            </a:r>
            <a:r>
              <a:rPr lang="en-US" dirty="0" smtClean="0"/>
              <a:t> </a:t>
            </a:r>
            <a:r>
              <a:rPr lang="en-US" dirty="0" err="1" smtClean="0"/>
              <a:t>khi</a:t>
            </a:r>
            <a:r>
              <a:rPr lang="en-US" dirty="0" smtClean="0"/>
              <a:t> </a:t>
            </a:r>
            <a:r>
              <a:rPr lang="en-US" dirty="0" err="1" smtClean="0"/>
              <a:t>chúng</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endParaRPr lang="en-US" dirty="0" smtClean="0"/>
          </a:p>
          <a:p>
            <a:endParaRPr lang="en-US" dirty="0" smtClean="0"/>
          </a:p>
          <a:p>
            <a:endParaRPr lang="en-US" dirty="0"/>
          </a:p>
        </p:txBody>
      </p:sp>
    </p:spTree>
    <p:extLst>
      <p:ext uri="{BB962C8B-B14F-4D97-AF65-F5344CB8AC3E}">
        <p14:creationId xmlns:p14="http://schemas.microsoft.com/office/powerpoint/2010/main" val="3764826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LinkedHashSet</a:t>
            </a:r>
            <a:endParaRPr lang="en-US" dirty="0"/>
          </a:p>
        </p:txBody>
      </p:sp>
      <p:sp>
        <p:nvSpPr>
          <p:cNvPr id="11" name="Content Placeholder 10"/>
          <p:cNvSpPr>
            <a:spLocks noGrp="1"/>
          </p:cNvSpPr>
          <p:nvPr>
            <p:ph idx="1"/>
          </p:nvPr>
        </p:nvSpPr>
        <p:spPr/>
        <p:txBody>
          <a:bodyPr/>
          <a:lstStyle/>
          <a:p>
            <a:r>
              <a:rPr lang="en-US" smtClean="0"/>
              <a:t>Ví dụ:</a:t>
            </a:r>
            <a:endParaRPr lang="en-US"/>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000" y="1576364"/>
            <a:ext cx="53911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000" y="4270091"/>
            <a:ext cx="53911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0319" y="2242804"/>
            <a:ext cx="1926566" cy="9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0319" y="4644983"/>
            <a:ext cx="2004566" cy="98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853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TreeSet</a:t>
            </a:r>
            <a:endParaRPr lang="en-US" dirty="0"/>
          </a:p>
        </p:txBody>
      </p:sp>
      <p:sp>
        <p:nvSpPr>
          <p:cNvPr id="3" name="Content Placeholder 2"/>
          <p:cNvSpPr>
            <a:spLocks noGrp="1"/>
          </p:cNvSpPr>
          <p:nvPr>
            <p:ph idx="1"/>
          </p:nvPr>
        </p:nvSpPr>
        <p:spPr/>
        <p:txBody>
          <a:bodyPr/>
          <a:lstStyle/>
          <a:p>
            <a:r>
              <a:rPr lang="en-US" smtClean="0"/>
              <a:t>Thực thi </a:t>
            </a:r>
            <a:r>
              <a:rPr lang="en-US" smtClean="0">
                <a:solidFill>
                  <a:srgbClr val="FF0000"/>
                </a:solidFill>
              </a:rPr>
              <a:t>SortedSet</a:t>
            </a:r>
            <a:r>
              <a:rPr lang="en-US" smtClean="0"/>
              <a:t> interface</a:t>
            </a:r>
          </a:p>
          <a:p>
            <a:r>
              <a:rPr lang="en-US" smtClean="0"/>
              <a:t>Lưu giữ liệu theo cấu trúc “cây”</a:t>
            </a:r>
          </a:p>
          <a:p>
            <a:r>
              <a:rPr lang="en-US" smtClean="0"/>
              <a:t>Các phần tử được lưu trữ theo thứ tự tăng dần</a:t>
            </a:r>
          </a:p>
          <a:p>
            <a:r>
              <a:rPr lang="en-US" smtClean="0"/>
              <a:t>Có thể quy định thứ tự bằng:</a:t>
            </a:r>
          </a:p>
          <a:p>
            <a:pPr lvl="1"/>
            <a:r>
              <a:rPr lang="en-US" smtClean="0"/>
              <a:t>Comparable (theo thứ tự tự nhiên)</a:t>
            </a:r>
          </a:p>
          <a:p>
            <a:pPr lvl="1"/>
            <a:r>
              <a:rPr lang="en-US" smtClean="0"/>
              <a:t>Comparator</a:t>
            </a:r>
          </a:p>
          <a:p>
            <a:endParaRPr lang="en-US" smtClean="0"/>
          </a:p>
          <a:p>
            <a:endParaRPr lang="en-US" dirty="0" smtClean="0"/>
          </a:p>
        </p:txBody>
      </p:sp>
    </p:spTree>
    <p:extLst>
      <p:ext uri="{BB962C8B-B14F-4D97-AF65-F5344CB8AC3E}">
        <p14:creationId xmlns:p14="http://schemas.microsoft.com/office/powerpoint/2010/main" val="2327316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smtClean="0"/>
              <a:t>5.3. Các lớp tập hợp trong Java</a:t>
            </a:r>
            <a:br>
              <a:rPr lang="en-US" smtClean="0"/>
            </a:br>
            <a:r>
              <a:rPr lang="en-US" smtClean="0"/>
              <a:t>Lớp TreeSet</a:t>
            </a:r>
            <a:endParaRPr lang="en-US"/>
          </a:p>
        </p:txBody>
      </p:sp>
      <p:sp>
        <p:nvSpPr>
          <p:cNvPr id="10" name="Content Placeholder 9"/>
          <p:cNvSpPr>
            <a:spLocks noGrp="1"/>
          </p:cNvSpPr>
          <p:nvPr>
            <p:ph idx="1"/>
          </p:nvPr>
        </p:nvSpPr>
        <p:spPr/>
        <p:txBody>
          <a:bodyPr/>
          <a:lstStyle/>
          <a:p>
            <a:r>
              <a:rPr lang="en-US" smtClean="0"/>
              <a:t>Ví dụ: String có thứ tự tự nhiên</a:t>
            </a:r>
          </a:p>
          <a:p>
            <a:endParaRPr lang="en-US" smtClean="0"/>
          </a:p>
          <a:p>
            <a:endParaRPr lang="en-US" smtClean="0"/>
          </a:p>
          <a:p>
            <a:endParaRPr lang="en-US" smtClean="0"/>
          </a:p>
          <a:p>
            <a:endParaRPr lang="en-US" smtClean="0"/>
          </a:p>
        </p:txBody>
      </p:sp>
      <p:sp>
        <p:nvSpPr>
          <p:cNvPr id="700420" name="Text Box 4"/>
          <p:cNvSpPr txBox="1">
            <a:spLocks noChangeArrowheads="1"/>
          </p:cNvSpPr>
          <p:nvPr/>
        </p:nvSpPr>
        <p:spPr bwMode="auto">
          <a:xfrm>
            <a:off x="1007534" y="2654236"/>
            <a:ext cx="6720417"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b="1">
                <a:latin typeface="Courier New" pitchFamily="49" charset="0"/>
              </a:rPr>
              <a:t>Set&lt;String&gt; words = </a:t>
            </a:r>
            <a:r>
              <a:rPr lang="en-NZ" b="1">
                <a:solidFill>
                  <a:srgbClr val="FF0000"/>
                </a:solidFill>
                <a:latin typeface="Courier New" pitchFamily="49" charset="0"/>
              </a:rPr>
              <a:t>new TreeSet&lt;String&gt;();</a:t>
            </a:r>
          </a:p>
          <a:p>
            <a:pPr algn="l"/>
            <a:r>
              <a:rPr lang="en-NZ" b="1">
                <a:latin typeface="Courier New" pitchFamily="49" charset="0"/>
              </a:rPr>
              <a:t>words.add("Bats");</a:t>
            </a:r>
          </a:p>
          <a:p>
            <a:pPr algn="l"/>
            <a:r>
              <a:rPr lang="en-NZ" b="1">
                <a:latin typeface="Courier New" pitchFamily="49" charset="0"/>
              </a:rPr>
              <a:t>words.add("Ants");</a:t>
            </a:r>
          </a:p>
          <a:p>
            <a:pPr algn="l"/>
            <a:r>
              <a:rPr lang="en-NZ" b="1">
                <a:latin typeface="Courier New" pitchFamily="49" charset="0"/>
              </a:rPr>
              <a:t>words.add("Crabs");</a:t>
            </a:r>
          </a:p>
          <a:p>
            <a:pPr algn="l"/>
            <a:r>
              <a:rPr lang="en-NZ" b="1">
                <a:latin typeface="Courier New" pitchFamily="49" charset="0"/>
              </a:rPr>
              <a:t>for (String word : words) {</a:t>
            </a:r>
          </a:p>
          <a:p>
            <a:pPr algn="l"/>
            <a:r>
              <a:rPr lang="en-NZ" b="1">
                <a:latin typeface="Courier New" pitchFamily="49" charset="0"/>
              </a:rPr>
              <a:t>   System.out.println(word);</a:t>
            </a:r>
          </a:p>
          <a:p>
            <a:pPr algn="l"/>
            <a:r>
              <a:rPr lang="en-NZ" b="1">
                <a:latin typeface="Courier New" pitchFamily="49" charset="0"/>
              </a:rPr>
              <a:t>}</a:t>
            </a:r>
          </a:p>
        </p:txBody>
      </p:sp>
      <p:sp>
        <p:nvSpPr>
          <p:cNvPr id="700427" name="Text Box 11"/>
          <p:cNvSpPr txBox="1">
            <a:spLocks noChangeArrowheads="1"/>
          </p:cNvSpPr>
          <p:nvPr/>
        </p:nvSpPr>
        <p:spPr bwMode="auto">
          <a:xfrm>
            <a:off x="6920895" y="3669898"/>
            <a:ext cx="3553884" cy="707886"/>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NZ" sz="2000">
                <a:latin typeface="Tahoma" pitchFamily="34" charset="0"/>
              </a:rPr>
              <a:t>What’s the output?</a:t>
            </a:r>
          </a:p>
          <a:p>
            <a:pPr algn="l"/>
            <a:r>
              <a:rPr lang="en-US" sz="2000" b="1">
                <a:solidFill>
                  <a:srgbClr val="000099"/>
                </a:solidFill>
                <a:latin typeface="Courier New" pitchFamily="49" charset="0"/>
              </a:rPr>
              <a:t>Ants; Bats; Crabs</a:t>
            </a:r>
          </a:p>
        </p:txBody>
      </p:sp>
      <p:sp>
        <p:nvSpPr>
          <p:cNvPr id="18" name="Rectangle 3"/>
          <p:cNvSpPr txBox="1">
            <a:spLocks noChangeArrowheads="1"/>
          </p:cNvSpPr>
          <p:nvPr/>
        </p:nvSpPr>
        <p:spPr>
          <a:xfrm>
            <a:off x="7823201" y="1557338"/>
            <a:ext cx="3949700" cy="86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pPr>
            <a:endParaRPr lang="en-US" sz="1800"/>
          </a:p>
        </p:txBody>
      </p:sp>
    </p:spTree>
    <p:extLst>
      <p:ext uri="{BB962C8B-B14F-4D97-AF65-F5344CB8AC3E}">
        <p14:creationId xmlns:p14="http://schemas.microsoft.com/office/powerpoint/2010/main" val="1849494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0427">
                                            <p:txEl>
                                              <p:pRg st="1" end="1"/>
                                            </p:txEl>
                                          </p:spTgt>
                                        </p:tgtEl>
                                        <p:attrNameLst>
                                          <p:attrName>style.visibility</p:attrName>
                                        </p:attrNameLst>
                                      </p:cBhvr>
                                      <p:to>
                                        <p:strVal val="visible"/>
                                      </p:to>
                                    </p:set>
                                    <p:animEffect transition="in" filter="dissolve">
                                      <p:cBhvr>
                                        <p:cTn id="7" dur="500"/>
                                        <p:tgtEl>
                                          <p:spTgt spid="700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TreeSet</a:t>
            </a:r>
            <a:endParaRPr lang="en-US"/>
          </a:p>
        </p:txBody>
      </p:sp>
      <p:sp>
        <p:nvSpPr>
          <p:cNvPr id="13" name="Content Placeholder 12"/>
          <p:cNvSpPr>
            <a:spLocks noGrp="1"/>
          </p:cNvSpPr>
          <p:nvPr>
            <p:ph idx="1"/>
          </p:nvPr>
        </p:nvSpPr>
        <p:spPr/>
        <p:txBody>
          <a:bodyPr/>
          <a:lstStyle/>
          <a:p>
            <a:r>
              <a:rPr lang="en-US" smtClean="0"/>
              <a:t>Ví dụ: Định nghĩa sắp xếp bằng Comparable</a:t>
            </a:r>
          </a:p>
          <a:p>
            <a:endParaRPr lang="en-US"/>
          </a:p>
        </p:txBody>
      </p:sp>
      <p:sp>
        <p:nvSpPr>
          <p:cNvPr id="4" name="Text Box 6"/>
          <p:cNvSpPr txBox="1">
            <a:spLocks noChangeArrowheads="1"/>
          </p:cNvSpPr>
          <p:nvPr/>
        </p:nvSpPr>
        <p:spPr bwMode="auto">
          <a:xfrm>
            <a:off x="2540000" y="4390019"/>
            <a:ext cx="6803114"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b="1">
                <a:latin typeface="Courier New" pitchFamily="49" charset="0"/>
              </a:rPr>
              <a:t>Set studentSet = </a:t>
            </a:r>
            <a:r>
              <a:rPr lang="en-US" sz="1600" b="1">
                <a:solidFill>
                  <a:srgbClr val="FF0000"/>
                </a:solidFill>
                <a:latin typeface="Courier New" pitchFamily="49" charset="0"/>
              </a:rPr>
              <a:t>new TreeSet&lt;Student</a:t>
            </a:r>
            <a:r>
              <a:rPr lang="en-US" sz="1600" b="1" smtClean="0">
                <a:solidFill>
                  <a:srgbClr val="FF0000"/>
                </a:solidFill>
                <a:latin typeface="Courier New" pitchFamily="49" charset="0"/>
              </a:rPr>
              <a:t>&gt;();</a:t>
            </a:r>
            <a:endParaRPr lang="en-NZ" sz="1600" b="1">
              <a:solidFill>
                <a:srgbClr val="FF0000"/>
              </a:solidFill>
              <a:latin typeface="Courier New" pitchFamily="49" charset="0"/>
            </a:endParaRPr>
          </a:p>
          <a:p>
            <a:r>
              <a:rPr lang="en-US" sz="1600" b="1">
                <a:latin typeface="Courier New" pitchFamily="49" charset="0"/>
              </a:rPr>
              <a:t>studentSet.add(new Student("Fred", 3));</a:t>
            </a:r>
          </a:p>
          <a:p>
            <a:r>
              <a:rPr lang="en-US" sz="1600" b="1">
                <a:latin typeface="Courier New" pitchFamily="49" charset="0"/>
              </a:rPr>
              <a:t>studentSet.add(new Student("Sam", 4));</a:t>
            </a:r>
          </a:p>
          <a:p>
            <a:r>
              <a:rPr lang="en-US" sz="1600" b="1">
                <a:latin typeface="Courier New" pitchFamily="49" charset="0"/>
              </a:rPr>
              <a:t>studentSet.add(new Student("Steve", 3));</a:t>
            </a:r>
          </a:p>
          <a:p>
            <a:r>
              <a:rPr lang="en-US" sz="1600" b="1">
                <a:latin typeface="Courier New" pitchFamily="49" charset="0"/>
              </a:rPr>
              <a:t>studentSet.add(new Student("Laura", 2)); </a:t>
            </a:r>
          </a:p>
          <a:p>
            <a:r>
              <a:rPr lang="en-NZ" sz="1600" b="1" smtClean="0">
                <a:latin typeface="Courier New" pitchFamily="49" charset="0"/>
              </a:rPr>
              <a:t>System.out.println(</a:t>
            </a:r>
            <a:r>
              <a:rPr lang="en-US" sz="1600" b="1">
                <a:latin typeface="Courier New" pitchFamily="49" charset="0"/>
              </a:rPr>
              <a:t>studentSet</a:t>
            </a:r>
            <a:r>
              <a:rPr lang="en-NZ" sz="1600" b="1" smtClean="0">
                <a:latin typeface="Courier New" pitchFamily="49" charset="0"/>
              </a:rPr>
              <a:t>.size</a:t>
            </a:r>
            <a:r>
              <a:rPr lang="en-NZ" sz="1600" b="1">
                <a:latin typeface="Courier New" pitchFamily="49" charset="0"/>
              </a:rPr>
              <a:t>());</a:t>
            </a:r>
          </a:p>
          <a:p>
            <a:r>
              <a:rPr lang="en-NZ" sz="1600" b="1">
                <a:latin typeface="Courier New" pitchFamily="49" charset="0"/>
              </a:rPr>
              <a:t>for </a:t>
            </a:r>
            <a:r>
              <a:rPr lang="en-NZ" sz="1600" b="1" smtClean="0">
                <a:latin typeface="Courier New" pitchFamily="49" charset="0"/>
              </a:rPr>
              <a:t>(Student st: </a:t>
            </a:r>
            <a:r>
              <a:rPr lang="en-US" sz="1600" b="1">
                <a:latin typeface="Courier New" pitchFamily="49" charset="0"/>
              </a:rPr>
              <a:t>studentSet</a:t>
            </a:r>
            <a:r>
              <a:rPr lang="en-NZ" sz="1600" b="1" smtClean="0">
                <a:latin typeface="Courier New" pitchFamily="49" charset="0"/>
              </a:rPr>
              <a:t>) </a:t>
            </a:r>
            <a:r>
              <a:rPr lang="en-NZ" sz="1600" b="1">
                <a:latin typeface="Courier New" pitchFamily="49" charset="0"/>
              </a:rPr>
              <a:t>{</a:t>
            </a:r>
          </a:p>
          <a:p>
            <a:pPr algn="l"/>
            <a:r>
              <a:rPr lang="en-NZ" sz="1600" b="1">
                <a:latin typeface="Courier New" pitchFamily="49" charset="0"/>
              </a:rPr>
              <a:t>   </a:t>
            </a:r>
            <a:r>
              <a:rPr lang="en-NZ" sz="1600" b="1" smtClean="0">
                <a:latin typeface="Courier New" pitchFamily="49" charset="0"/>
              </a:rPr>
              <a:t>System.out.println(st);</a:t>
            </a:r>
            <a:endParaRPr lang="en-NZ" sz="1600" b="1">
              <a:latin typeface="Courier New" pitchFamily="49" charset="0"/>
            </a:endParaRPr>
          </a:p>
          <a:p>
            <a:pPr algn="l"/>
            <a:r>
              <a:rPr lang="en-NZ" sz="1600" b="1">
                <a:latin typeface="Courier New" pitchFamily="49" charset="0"/>
              </a:rPr>
              <a:t>}</a:t>
            </a:r>
          </a:p>
        </p:txBody>
      </p:sp>
      <p:sp>
        <p:nvSpPr>
          <p:cNvPr id="5" name="Rectangle 4"/>
          <p:cNvSpPr>
            <a:spLocks noChangeArrowheads="1"/>
          </p:cNvSpPr>
          <p:nvPr/>
        </p:nvSpPr>
        <p:spPr bwMode="auto">
          <a:xfrm>
            <a:off x="823229" y="2218664"/>
            <a:ext cx="8853258" cy="24468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1700" b="1">
                <a:latin typeface="Courier New" pitchFamily="49" charset="0"/>
              </a:rPr>
              <a:t>public class Student implements</a:t>
            </a:r>
            <a:r>
              <a:rPr lang="en-US" sz="1700" b="1">
                <a:solidFill>
                  <a:srgbClr val="FF0000"/>
                </a:solidFill>
                <a:latin typeface="Courier New" pitchFamily="49" charset="0"/>
              </a:rPr>
              <a:t> </a:t>
            </a:r>
            <a:r>
              <a:rPr lang="en-US" sz="1700" b="1" smtClean="0">
                <a:solidFill>
                  <a:srgbClr val="FF0000"/>
                </a:solidFill>
                <a:latin typeface="Courier New" pitchFamily="49" charset="0"/>
              </a:rPr>
              <a:t>Comparable</a:t>
            </a:r>
            <a:r>
              <a:rPr lang="en-US" sz="1700" b="1" smtClean="0">
                <a:latin typeface="Courier New" pitchFamily="49" charset="0"/>
              </a:rPr>
              <a:t>&lt;Student&gt; {</a:t>
            </a:r>
            <a:endParaRPr lang="en-US" sz="1700" b="1">
              <a:latin typeface="Courier New" pitchFamily="49" charset="0"/>
            </a:endParaRPr>
          </a:p>
          <a:p>
            <a:r>
              <a:rPr lang="en-US" sz="1700" b="1" smtClean="0">
                <a:latin typeface="Courier New" pitchFamily="49" charset="0"/>
              </a:rPr>
              <a:t>	private </a:t>
            </a:r>
            <a:r>
              <a:rPr lang="en-US" sz="1700" b="1">
                <a:latin typeface="Courier New" pitchFamily="49" charset="0"/>
              </a:rPr>
              <a:t>String name</a:t>
            </a:r>
            <a:r>
              <a:rPr lang="en-US" sz="1700" b="1" smtClean="0">
                <a:latin typeface="Courier New" pitchFamily="49" charset="0"/>
              </a:rPr>
              <a:t>;</a:t>
            </a:r>
            <a:endParaRPr lang="en-US" sz="1700" b="1">
              <a:latin typeface="Courier New" pitchFamily="49" charset="0"/>
            </a:endParaRPr>
          </a:p>
          <a:p>
            <a:r>
              <a:rPr lang="en-US" sz="1700" b="1" smtClean="0">
                <a:latin typeface="Courier New" pitchFamily="49" charset="0"/>
              </a:rPr>
              <a:t>	private </a:t>
            </a:r>
            <a:r>
              <a:rPr lang="en-US" sz="1700" b="1">
                <a:latin typeface="Courier New" pitchFamily="49" charset="0"/>
              </a:rPr>
              <a:t>int gpa;</a:t>
            </a:r>
          </a:p>
          <a:p>
            <a:r>
              <a:rPr lang="en-US" sz="1700" b="1" smtClean="0">
                <a:latin typeface="Courier New" pitchFamily="49" charset="0"/>
              </a:rPr>
              <a:t>	//…</a:t>
            </a:r>
            <a:endParaRPr lang="en-US" sz="1700" b="1">
              <a:latin typeface="Courier New" pitchFamily="49" charset="0"/>
            </a:endParaRPr>
          </a:p>
          <a:p>
            <a:r>
              <a:rPr lang="en-US" sz="1700" b="1" smtClean="0">
                <a:latin typeface="Courier New" pitchFamily="49" charset="0"/>
              </a:rPr>
              <a:t>	@</a:t>
            </a:r>
            <a:r>
              <a:rPr lang="en-US" sz="1700" b="1">
                <a:latin typeface="Courier New" pitchFamily="49" charset="0"/>
              </a:rPr>
              <a:t>Override</a:t>
            </a:r>
          </a:p>
          <a:p>
            <a:r>
              <a:rPr lang="en-US" sz="1700" b="1" smtClean="0">
                <a:latin typeface="Courier New" pitchFamily="49" charset="0"/>
              </a:rPr>
              <a:t>	public </a:t>
            </a:r>
            <a:r>
              <a:rPr lang="en-US" sz="1700" b="1">
                <a:latin typeface="Courier New" pitchFamily="49" charset="0"/>
              </a:rPr>
              <a:t>int </a:t>
            </a:r>
            <a:r>
              <a:rPr lang="en-US" sz="1700" b="1">
                <a:solidFill>
                  <a:srgbClr val="FF0000"/>
                </a:solidFill>
                <a:latin typeface="Courier New" pitchFamily="49" charset="0"/>
              </a:rPr>
              <a:t>compareTo</a:t>
            </a:r>
            <a:r>
              <a:rPr lang="en-US" sz="1700" b="1">
                <a:latin typeface="Courier New" pitchFamily="49" charset="0"/>
              </a:rPr>
              <a:t>(Student o) {</a:t>
            </a:r>
          </a:p>
          <a:p>
            <a:r>
              <a:rPr lang="en-US" sz="1700" b="1" smtClean="0">
                <a:latin typeface="Courier New" pitchFamily="49" charset="0"/>
              </a:rPr>
              <a:t>		return </a:t>
            </a:r>
            <a:r>
              <a:rPr lang="en-US" sz="1700" b="1">
                <a:latin typeface="Courier New" pitchFamily="49" charset="0"/>
              </a:rPr>
              <a:t>this.getName().compareToIgnoreCase(o.getName</a:t>
            </a:r>
            <a:r>
              <a:rPr lang="en-US" sz="1700" b="1" smtClean="0">
                <a:latin typeface="Courier New" pitchFamily="49" charset="0"/>
              </a:rPr>
              <a:t>());</a:t>
            </a:r>
          </a:p>
          <a:p>
            <a:r>
              <a:rPr lang="en-US" sz="1700" b="1">
                <a:latin typeface="Courier New" pitchFamily="49" charset="0"/>
              </a:rPr>
              <a:t>	</a:t>
            </a:r>
            <a:r>
              <a:rPr lang="en-US" sz="1700" b="1" smtClean="0">
                <a:latin typeface="Courier New" pitchFamily="49" charset="0"/>
              </a:rPr>
              <a:t>}</a:t>
            </a:r>
            <a:endParaRPr lang="en-US" sz="1700" b="1">
              <a:latin typeface="Courier New" pitchFamily="49" charset="0"/>
            </a:endParaRPr>
          </a:p>
          <a:p>
            <a:r>
              <a:rPr lang="en-US" sz="1700" b="1">
                <a:latin typeface="Courier New" pitchFamily="49" charset="0"/>
              </a:rPr>
              <a:t>}</a:t>
            </a:r>
          </a:p>
        </p:txBody>
      </p:sp>
      <p:grpSp>
        <p:nvGrpSpPr>
          <p:cNvPr id="10" name="Group 9"/>
          <p:cNvGrpSpPr/>
          <p:nvPr/>
        </p:nvGrpSpPr>
        <p:grpSpPr>
          <a:xfrm>
            <a:off x="10272781" y="2405360"/>
            <a:ext cx="1654628" cy="1494754"/>
            <a:chOff x="9323763" y="1966903"/>
            <a:chExt cx="2207684" cy="1494754"/>
          </a:xfrm>
        </p:grpSpPr>
        <p:sp>
          <p:nvSpPr>
            <p:cNvPr id="7" name="Text Box 13"/>
            <p:cNvSpPr txBox="1">
              <a:spLocks noChangeArrowheads="1"/>
            </p:cNvSpPr>
            <p:nvPr/>
          </p:nvSpPr>
          <p:spPr bwMode="auto">
            <a:xfrm>
              <a:off x="9323763" y="1966903"/>
              <a:ext cx="2207684" cy="3586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r>
                <a:rPr lang="en-NZ" sz="1600" smtClean="0">
                  <a:latin typeface="Courier New" pitchFamily="49" charset="0"/>
                  <a:cs typeface="Courier New" pitchFamily="49" charset="0"/>
                </a:rPr>
                <a:t>Student</a:t>
              </a:r>
              <a:endParaRPr lang="en-US" sz="1600">
                <a:latin typeface="Courier New" pitchFamily="49" charset="0"/>
                <a:cs typeface="Courier New" pitchFamily="49" charset="0"/>
              </a:endParaRPr>
            </a:p>
          </p:txBody>
        </p:sp>
        <p:sp>
          <p:nvSpPr>
            <p:cNvPr id="8" name="Text Box 16"/>
            <p:cNvSpPr txBox="1">
              <a:spLocks noChangeArrowheads="1"/>
            </p:cNvSpPr>
            <p:nvPr/>
          </p:nvSpPr>
          <p:spPr bwMode="auto">
            <a:xfrm>
              <a:off x="9323763" y="2801257"/>
              <a:ext cx="2207684" cy="660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endParaRPr lang="en-US" sz="1600" b="1">
                <a:latin typeface="Courier New" pitchFamily="49" charset="0"/>
                <a:cs typeface="Courier New" pitchFamily="49" charset="0"/>
              </a:endParaRPr>
            </a:p>
          </p:txBody>
        </p:sp>
        <p:sp>
          <p:nvSpPr>
            <p:cNvPr id="9" name="Text Box 16"/>
            <p:cNvSpPr txBox="1">
              <a:spLocks noChangeArrowheads="1"/>
            </p:cNvSpPr>
            <p:nvPr/>
          </p:nvSpPr>
          <p:spPr bwMode="auto">
            <a:xfrm>
              <a:off x="9323763" y="2302180"/>
              <a:ext cx="2207684" cy="60067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r>
                <a:rPr lang="en-NZ" sz="1600" smtClean="0">
                  <a:latin typeface="Courier New" pitchFamily="49" charset="0"/>
                  <a:cs typeface="Courier New" pitchFamily="49" charset="0"/>
                </a:rPr>
                <a:t>- name</a:t>
              </a:r>
            </a:p>
            <a:p>
              <a:pPr algn="l"/>
              <a:r>
                <a:rPr lang="en-US" sz="1600" smtClean="0">
                  <a:latin typeface="Courier New" pitchFamily="49" charset="0"/>
                  <a:cs typeface="Courier New" pitchFamily="49" charset="0"/>
                </a:rPr>
                <a:t>- gpa</a:t>
              </a:r>
              <a:endParaRPr lang="en-US" sz="1600">
                <a:latin typeface="Courier New" pitchFamily="49" charset="0"/>
                <a:cs typeface="Courier New" pitchFamily="49" charset="0"/>
              </a:endParaRPr>
            </a:p>
          </p:txBody>
        </p:sp>
      </p:grpSp>
      <p:sp>
        <p:nvSpPr>
          <p:cNvPr id="11" name="Text Box 11"/>
          <p:cNvSpPr txBox="1">
            <a:spLocks noChangeArrowheads="1"/>
          </p:cNvSpPr>
          <p:nvPr/>
        </p:nvSpPr>
        <p:spPr bwMode="auto">
          <a:xfrm>
            <a:off x="8151277" y="5042117"/>
            <a:ext cx="3050419" cy="1323439"/>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sz="1600">
                <a:latin typeface="Tahoma" pitchFamily="34" charset="0"/>
              </a:rPr>
              <a:t>What’s the output?</a:t>
            </a:r>
          </a:p>
          <a:p>
            <a:r>
              <a:rPr lang="en-US" sz="1600" b="1" smtClean="0">
                <a:solidFill>
                  <a:srgbClr val="000099"/>
                </a:solidFill>
                <a:latin typeface="Courier New" pitchFamily="49" charset="0"/>
              </a:rPr>
              <a:t>Fred-3</a:t>
            </a:r>
            <a:endParaRPr lang="en-US" sz="1600" b="1">
              <a:solidFill>
                <a:srgbClr val="000099"/>
              </a:solidFill>
              <a:latin typeface="Courier New" pitchFamily="49" charset="0"/>
            </a:endParaRPr>
          </a:p>
          <a:p>
            <a:r>
              <a:rPr lang="en-US" sz="1600" b="1">
                <a:solidFill>
                  <a:srgbClr val="000099"/>
                </a:solidFill>
                <a:latin typeface="Courier New" pitchFamily="49" charset="0"/>
              </a:rPr>
              <a:t>Laura-2</a:t>
            </a:r>
          </a:p>
          <a:p>
            <a:r>
              <a:rPr lang="en-US" sz="1600" b="1">
                <a:solidFill>
                  <a:srgbClr val="000099"/>
                </a:solidFill>
                <a:latin typeface="Courier New" pitchFamily="49" charset="0"/>
              </a:rPr>
              <a:t>Sam-4</a:t>
            </a:r>
          </a:p>
          <a:p>
            <a:r>
              <a:rPr lang="en-US" sz="1600" b="1">
                <a:solidFill>
                  <a:srgbClr val="000099"/>
                </a:solidFill>
                <a:latin typeface="Courier New" pitchFamily="49" charset="0"/>
              </a:rPr>
              <a:t>Steve-3</a:t>
            </a:r>
          </a:p>
        </p:txBody>
      </p:sp>
    </p:spTree>
    <p:extLst>
      <p:ext uri="{BB962C8B-B14F-4D97-AF65-F5344CB8AC3E}">
        <p14:creationId xmlns:p14="http://schemas.microsoft.com/office/powerpoint/2010/main" val="17502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dissolv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dissolv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TreeSet</a:t>
            </a:r>
            <a:endParaRPr lang="en-US"/>
          </a:p>
        </p:txBody>
      </p:sp>
      <p:sp>
        <p:nvSpPr>
          <p:cNvPr id="13" name="Content Placeholder 12"/>
          <p:cNvSpPr>
            <a:spLocks noGrp="1"/>
          </p:cNvSpPr>
          <p:nvPr>
            <p:ph idx="1"/>
          </p:nvPr>
        </p:nvSpPr>
        <p:spPr/>
        <p:txBody>
          <a:bodyPr/>
          <a:lstStyle/>
          <a:p>
            <a:r>
              <a:rPr lang="en-US" smtClean="0"/>
              <a:t>Ví dụ: Truyền Comparator vào constructor của TreeSet</a:t>
            </a:r>
          </a:p>
          <a:p>
            <a:endParaRPr lang="en-US"/>
          </a:p>
        </p:txBody>
      </p:sp>
      <p:sp>
        <p:nvSpPr>
          <p:cNvPr id="4" name="Text Box 6"/>
          <p:cNvSpPr txBox="1">
            <a:spLocks noChangeArrowheads="1"/>
          </p:cNvSpPr>
          <p:nvPr/>
        </p:nvSpPr>
        <p:spPr bwMode="auto">
          <a:xfrm>
            <a:off x="1384286" y="3965766"/>
            <a:ext cx="9622971" cy="25853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a:latin typeface="Courier New" pitchFamily="49" charset="0"/>
              </a:rPr>
              <a:t>Set studentSet = </a:t>
            </a:r>
            <a:r>
              <a:rPr lang="en-US" b="1">
                <a:solidFill>
                  <a:srgbClr val="FF0000"/>
                </a:solidFill>
                <a:latin typeface="Courier New" pitchFamily="49" charset="0"/>
              </a:rPr>
              <a:t>new TreeSet&lt;Student&gt;(new StudentNameComparator</a:t>
            </a:r>
            <a:r>
              <a:rPr lang="en-US" b="1" smtClean="0">
                <a:solidFill>
                  <a:srgbClr val="FF0000"/>
                </a:solidFill>
                <a:latin typeface="Courier New" pitchFamily="49" charset="0"/>
              </a:rPr>
              <a:t>());</a:t>
            </a:r>
            <a:endParaRPr lang="en-NZ" b="1">
              <a:solidFill>
                <a:srgbClr val="FF0000"/>
              </a:solidFill>
              <a:latin typeface="Courier New" pitchFamily="49" charset="0"/>
            </a:endParaRPr>
          </a:p>
          <a:p>
            <a:r>
              <a:rPr lang="en-US" b="1">
                <a:latin typeface="Courier New" pitchFamily="49" charset="0"/>
              </a:rPr>
              <a:t>studentSet.add(new Student("Fred", 3));</a:t>
            </a:r>
          </a:p>
          <a:p>
            <a:r>
              <a:rPr lang="en-US" b="1">
                <a:latin typeface="Courier New" pitchFamily="49" charset="0"/>
              </a:rPr>
              <a:t>studentSet.add(new Student("Sam", 4));</a:t>
            </a:r>
          </a:p>
          <a:p>
            <a:r>
              <a:rPr lang="en-US" b="1">
                <a:latin typeface="Courier New" pitchFamily="49" charset="0"/>
              </a:rPr>
              <a:t>studentSet.add(new Student("Steve", 3));</a:t>
            </a:r>
          </a:p>
          <a:p>
            <a:r>
              <a:rPr lang="en-US" b="1">
                <a:latin typeface="Courier New" pitchFamily="49" charset="0"/>
              </a:rPr>
              <a:t>studentSet.add(new Student("Laura", 2)); </a:t>
            </a:r>
          </a:p>
          <a:p>
            <a:r>
              <a:rPr lang="en-NZ" b="1" smtClean="0">
                <a:latin typeface="Courier New" pitchFamily="49" charset="0"/>
              </a:rPr>
              <a:t>System.out.println(</a:t>
            </a:r>
            <a:r>
              <a:rPr lang="en-US" b="1">
                <a:latin typeface="Courier New" pitchFamily="49" charset="0"/>
              </a:rPr>
              <a:t>studentSet</a:t>
            </a:r>
            <a:r>
              <a:rPr lang="en-NZ" b="1" smtClean="0">
                <a:latin typeface="Courier New" pitchFamily="49" charset="0"/>
              </a:rPr>
              <a:t>.size</a:t>
            </a:r>
            <a:r>
              <a:rPr lang="en-NZ" b="1">
                <a:latin typeface="Courier New" pitchFamily="49" charset="0"/>
              </a:rPr>
              <a:t>());</a:t>
            </a:r>
          </a:p>
          <a:p>
            <a:r>
              <a:rPr lang="en-NZ" b="1">
                <a:latin typeface="Courier New" pitchFamily="49" charset="0"/>
              </a:rPr>
              <a:t>for </a:t>
            </a:r>
            <a:r>
              <a:rPr lang="en-NZ" b="1" smtClean="0">
                <a:latin typeface="Courier New" pitchFamily="49" charset="0"/>
              </a:rPr>
              <a:t>(Student st: </a:t>
            </a:r>
            <a:r>
              <a:rPr lang="en-US" b="1">
                <a:latin typeface="Courier New" pitchFamily="49" charset="0"/>
              </a:rPr>
              <a:t>studentSet</a:t>
            </a:r>
            <a:r>
              <a:rPr lang="en-NZ" b="1" smtClean="0">
                <a:latin typeface="Courier New" pitchFamily="49" charset="0"/>
              </a:rPr>
              <a:t>) </a:t>
            </a:r>
            <a:r>
              <a:rPr lang="en-NZ" b="1">
                <a:latin typeface="Courier New" pitchFamily="49" charset="0"/>
              </a:rPr>
              <a:t>{</a:t>
            </a:r>
          </a:p>
          <a:p>
            <a:pPr algn="l"/>
            <a:r>
              <a:rPr lang="en-NZ" b="1">
                <a:latin typeface="Courier New" pitchFamily="49" charset="0"/>
              </a:rPr>
              <a:t>   </a:t>
            </a:r>
            <a:r>
              <a:rPr lang="en-NZ" b="1" smtClean="0">
                <a:latin typeface="Courier New" pitchFamily="49" charset="0"/>
              </a:rPr>
              <a:t>System.out.println(st);</a:t>
            </a:r>
            <a:endParaRPr lang="en-NZ" b="1">
              <a:latin typeface="Courier New" pitchFamily="49" charset="0"/>
            </a:endParaRPr>
          </a:p>
          <a:p>
            <a:pPr algn="l"/>
            <a:r>
              <a:rPr lang="en-NZ" b="1">
                <a:latin typeface="Courier New" pitchFamily="49" charset="0"/>
              </a:rPr>
              <a:t>}</a:t>
            </a:r>
          </a:p>
        </p:txBody>
      </p:sp>
      <p:sp>
        <p:nvSpPr>
          <p:cNvPr id="5" name="Rectangle 4"/>
          <p:cNvSpPr>
            <a:spLocks noChangeArrowheads="1"/>
          </p:cNvSpPr>
          <p:nvPr/>
        </p:nvSpPr>
        <p:spPr bwMode="auto">
          <a:xfrm>
            <a:off x="823228" y="2349939"/>
            <a:ext cx="9551153" cy="161582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10000"/>
              </a:lnSpc>
            </a:pPr>
            <a:r>
              <a:rPr lang="en-US" b="1">
                <a:latin typeface="Courier New" pitchFamily="49" charset="0"/>
              </a:rPr>
              <a:t>public class StudentNameComparator</a:t>
            </a:r>
            <a:r>
              <a:rPr lang="en-US" smtClean="0"/>
              <a:t> </a:t>
            </a:r>
            <a:r>
              <a:rPr lang="en-US" b="1" smtClean="0">
                <a:latin typeface="Courier New" pitchFamily="49" charset="0"/>
              </a:rPr>
              <a:t>implements</a:t>
            </a:r>
            <a:r>
              <a:rPr lang="en-US" b="1" smtClean="0">
                <a:solidFill>
                  <a:srgbClr val="FF0000"/>
                </a:solidFill>
                <a:latin typeface="Courier New" pitchFamily="49" charset="0"/>
              </a:rPr>
              <a:t> </a:t>
            </a:r>
            <a:r>
              <a:rPr lang="en-US" b="1">
                <a:solidFill>
                  <a:srgbClr val="FF0000"/>
                </a:solidFill>
                <a:latin typeface="Courier New" pitchFamily="49" charset="0"/>
              </a:rPr>
              <a:t>Comparator</a:t>
            </a:r>
            <a:r>
              <a:rPr lang="en-US" b="1">
                <a:latin typeface="Courier New" pitchFamily="49" charset="0"/>
              </a:rPr>
              <a:t>&lt;Student&gt;</a:t>
            </a:r>
            <a:r>
              <a:rPr lang="en-US" b="1">
                <a:solidFill>
                  <a:srgbClr val="FF0000"/>
                </a:solidFill>
                <a:latin typeface="Courier New" pitchFamily="49" charset="0"/>
              </a:rPr>
              <a:t> </a:t>
            </a:r>
            <a:r>
              <a:rPr lang="en-US" b="1">
                <a:latin typeface="Courier New" pitchFamily="49" charset="0"/>
              </a:rPr>
              <a:t>{</a:t>
            </a:r>
          </a:p>
          <a:p>
            <a:pPr>
              <a:lnSpc>
                <a:spcPct val="110000"/>
              </a:lnSpc>
            </a:pPr>
            <a:r>
              <a:rPr lang="en-NZ" b="1">
                <a:latin typeface="Courier New" pitchFamily="49" charset="0"/>
              </a:rPr>
              <a:t>  public int </a:t>
            </a:r>
            <a:r>
              <a:rPr lang="en-US" b="1">
                <a:latin typeface="Courier New" pitchFamily="49" charset="0"/>
              </a:rPr>
              <a:t>compare(Student</a:t>
            </a:r>
            <a:r>
              <a:rPr lang="en-US" b="1" smtClean="0">
                <a:latin typeface="Courier New" pitchFamily="49" charset="0"/>
              </a:rPr>
              <a:t> </a:t>
            </a:r>
            <a:r>
              <a:rPr lang="en-US" b="1">
                <a:latin typeface="Courier New" pitchFamily="49" charset="0"/>
              </a:rPr>
              <a:t>o1, Student o2) {</a:t>
            </a:r>
          </a:p>
          <a:p>
            <a:pPr>
              <a:lnSpc>
                <a:spcPct val="110000"/>
              </a:lnSpc>
            </a:pPr>
            <a:r>
              <a:rPr lang="en-US" b="1" smtClean="0"/>
              <a:t>	</a:t>
            </a:r>
            <a:r>
              <a:rPr lang="en-US" b="1">
                <a:latin typeface="Courier New" pitchFamily="49" charset="0"/>
              </a:rPr>
              <a:t>return o1.getName().compareToIgnoreCase(o2.getName());</a:t>
            </a:r>
          </a:p>
          <a:p>
            <a:pPr>
              <a:lnSpc>
                <a:spcPct val="110000"/>
              </a:lnSpc>
            </a:pPr>
            <a:r>
              <a:rPr lang="en-NZ" b="1">
                <a:latin typeface="Courier New" pitchFamily="49" charset="0"/>
              </a:rPr>
              <a:t>  }</a:t>
            </a:r>
          </a:p>
          <a:p>
            <a:pPr algn="l">
              <a:lnSpc>
                <a:spcPct val="110000"/>
              </a:lnSpc>
            </a:pPr>
            <a:r>
              <a:rPr lang="en-NZ" b="1">
                <a:latin typeface="Courier New" pitchFamily="49" charset="0"/>
              </a:rPr>
              <a:t>}</a:t>
            </a:r>
            <a:endParaRPr lang="en-US" b="1">
              <a:latin typeface="Courier New" pitchFamily="49" charset="0"/>
            </a:endParaRPr>
          </a:p>
        </p:txBody>
      </p:sp>
      <p:sp>
        <p:nvSpPr>
          <p:cNvPr id="11" name="Text Box 11"/>
          <p:cNvSpPr txBox="1">
            <a:spLocks noChangeArrowheads="1"/>
          </p:cNvSpPr>
          <p:nvPr/>
        </p:nvSpPr>
        <p:spPr bwMode="auto">
          <a:xfrm>
            <a:off x="8499619" y="4699558"/>
            <a:ext cx="3050419" cy="1323439"/>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NZ" sz="1600">
                <a:latin typeface="Tahoma" pitchFamily="34" charset="0"/>
              </a:rPr>
              <a:t>What’s the output?</a:t>
            </a:r>
          </a:p>
          <a:p>
            <a:r>
              <a:rPr lang="en-US" sz="1600" b="1" smtClean="0">
                <a:solidFill>
                  <a:srgbClr val="000099"/>
                </a:solidFill>
                <a:latin typeface="Courier New" pitchFamily="49" charset="0"/>
              </a:rPr>
              <a:t>Fred-3</a:t>
            </a:r>
            <a:endParaRPr lang="en-US" sz="1600" b="1">
              <a:solidFill>
                <a:srgbClr val="000099"/>
              </a:solidFill>
              <a:latin typeface="Courier New" pitchFamily="49" charset="0"/>
            </a:endParaRPr>
          </a:p>
          <a:p>
            <a:r>
              <a:rPr lang="en-US" sz="1600" b="1">
                <a:solidFill>
                  <a:srgbClr val="000099"/>
                </a:solidFill>
                <a:latin typeface="Courier New" pitchFamily="49" charset="0"/>
              </a:rPr>
              <a:t>Laura-2</a:t>
            </a:r>
          </a:p>
          <a:p>
            <a:r>
              <a:rPr lang="en-US" sz="1600" b="1">
                <a:solidFill>
                  <a:srgbClr val="000099"/>
                </a:solidFill>
                <a:latin typeface="Courier New" pitchFamily="49" charset="0"/>
              </a:rPr>
              <a:t>Sam-4</a:t>
            </a:r>
          </a:p>
          <a:p>
            <a:r>
              <a:rPr lang="en-US" sz="1600" b="1">
                <a:solidFill>
                  <a:srgbClr val="000099"/>
                </a:solidFill>
                <a:latin typeface="Courier New" pitchFamily="49" charset="0"/>
              </a:rPr>
              <a:t>Steve-3</a:t>
            </a:r>
          </a:p>
        </p:txBody>
      </p:sp>
      <p:grpSp>
        <p:nvGrpSpPr>
          <p:cNvPr id="16" name="Group 15"/>
          <p:cNvGrpSpPr/>
          <p:nvPr/>
        </p:nvGrpSpPr>
        <p:grpSpPr>
          <a:xfrm>
            <a:off x="10272781" y="2405360"/>
            <a:ext cx="1654628" cy="1494754"/>
            <a:chOff x="9323763" y="1966903"/>
            <a:chExt cx="2207684" cy="1494754"/>
          </a:xfrm>
        </p:grpSpPr>
        <p:sp>
          <p:nvSpPr>
            <p:cNvPr id="17" name="Text Box 13"/>
            <p:cNvSpPr txBox="1">
              <a:spLocks noChangeArrowheads="1"/>
            </p:cNvSpPr>
            <p:nvPr/>
          </p:nvSpPr>
          <p:spPr bwMode="auto">
            <a:xfrm>
              <a:off x="9323763" y="1966903"/>
              <a:ext cx="2207684" cy="3586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r>
                <a:rPr lang="en-NZ" sz="1600" smtClean="0">
                  <a:latin typeface="Courier New" pitchFamily="49" charset="0"/>
                  <a:cs typeface="Courier New" pitchFamily="49" charset="0"/>
                </a:rPr>
                <a:t>Student</a:t>
              </a:r>
              <a:endParaRPr lang="en-US" sz="1600">
                <a:latin typeface="Courier New" pitchFamily="49" charset="0"/>
                <a:cs typeface="Courier New" pitchFamily="49" charset="0"/>
              </a:endParaRPr>
            </a:p>
          </p:txBody>
        </p:sp>
        <p:sp>
          <p:nvSpPr>
            <p:cNvPr id="18" name="Text Box 16"/>
            <p:cNvSpPr txBox="1">
              <a:spLocks noChangeArrowheads="1"/>
            </p:cNvSpPr>
            <p:nvPr/>
          </p:nvSpPr>
          <p:spPr bwMode="auto">
            <a:xfrm>
              <a:off x="9323763" y="2801257"/>
              <a:ext cx="2207684" cy="660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endParaRPr lang="en-US" sz="1600" b="1">
                <a:latin typeface="Courier New" pitchFamily="49" charset="0"/>
                <a:cs typeface="Courier New" pitchFamily="49" charset="0"/>
              </a:endParaRPr>
            </a:p>
          </p:txBody>
        </p:sp>
        <p:sp>
          <p:nvSpPr>
            <p:cNvPr id="19" name="Text Box 16"/>
            <p:cNvSpPr txBox="1">
              <a:spLocks noChangeArrowheads="1"/>
            </p:cNvSpPr>
            <p:nvPr/>
          </p:nvSpPr>
          <p:spPr bwMode="auto">
            <a:xfrm>
              <a:off x="9323763" y="2302180"/>
              <a:ext cx="2207684" cy="60067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l"/>
              <a:r>
                <a:rPr lang="en-NZ" sz="1600" smtClean="0">
                  <a:latin typeface="Courier New" pitchFamily="49" charset="0"/>
                  <a:cs typeface="Courier New" pitchFamily="49" charset="0"/>
                </a:rPr>
                <a:t>- name</a:t>
              </a:r>
            </a:p>
            <a:p>
              <a:pPr algn="l"/>
              <a:r>
                <a:rPr lang="en-US" sz="1600" smtClean="0">
                  <a:latin typeface="Courier New" pitchFamily="49" charset="0"/>
                  <a:cs typeface="Courier New" pitchFamily="49" charset="0"/>
                </a:rPr>
                <a:t>- gpa</a:t>
              </a:r>
              <a:endParaRPr lang="en-US" sz="1600">
                <a:latin typeface="Courier New" pitchFamily="49" charset="0"/>
                <a:cs typeface="Courier New" pitchFamily="49" charset="0"/>
              </a:endParaRPr>
            </a:p>
          </p:txBody>
        </p:sp>
      </p:grpSp>
    </p:spTree>
    <p:extLst>
      <p:ext uri="{BB962C8B-B14F-4D97-AF65-F5344CB8AC3E}">
        <p14:creationId xmlns:p14="http://schemas.microsoft.com/office/powerpoint/2010/main" val="40657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dissolv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dissolv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HashMap</a:t>
            </a:r>
            <a:endParaRPr lang="en-US" dirty="0"/>
          </a:p>
        </p:txBody>
      </p:sp>
      <p:sp>
        <p:nvSpPr>
          <p:cNvPr id="3" name="Content Placeholder 2"/>
          <p:cNvSpPr>
            <a:spLocks noGrp="1"/>
          </p:cNvSpPr>
          <p:nvPr>
            <p:ph idx="1"/>
          </p:nvPr>
        </p:nvSpPr>
        <p:spPr/>
        <p:txBody>
          <a:bodyPr/>
          <a:lstStyle/>
          <a:p>
            <a:r>
              <a:rPr lang="en-US" altLang="en-US" smtClean="0"/>
              <a:t>Thực thi Map interface</a:t>
            </a:r>
          </a:p>
          <a:p>
            <a:r>
              <a:rPr lang="en-US" altLang="en-US" smtClean="0"/>
              <a:t>Ví dụ:</a:t>
            </a:r>
          </a:p>
          <a:p>
            <a:endParaRPr lang="en-US" dirty="0" smtClean="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196" y="2433981"/>
            <a:ext cx="6553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7538" y="3021638"/>
            <a:ext cx="24653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32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TreeMap</a:t>
            </a:r>
            <a:endParaRPr lang="en-US" dirty="0"/>
          </a:p>
        </p:txBody>
      </p:sp>
      <p:sp>
        <p:nvSpPr>
          <p:cNvPr id="3" name="Content Placeholder 2"/>
          <p:cNvSpPr>
            <a:spLocks noGrp="1"/>
          </p:cNvSpPr>
          <p:nvPr>
            <p:ph idx="1"/>
          </p:nvPr>
        </p:nvSpPr>
        <p:spPr/>
        <p:txBody>
          <a:bodyPr/>
          <a:lstStyle/>
          <a:p>
            <a:r>
              <a:rPr lang="en-US" altLang="en-US" smtClean="0"/>
              <a:t>Lưu trữ các phần tử theo cấu trúc cây</a:t>
            </a:r>
          </a:p>
          <a:p>
            <a:r>
              <a:rPr lang="en-US" altLang="en-US" smtClean="0"/>
              <a:t>Các phần tử sắp xếp dựa trên giá trị của khóa</a:t>
            </a:r>
          </a:p>
          <a:p>
            <a:r>
              <a:rPr lang="en-US" altLang="en-US"/>
              <a:t>Các </a:t>
            </a:r>
            <a:r>
              <a:rPr lang="en-US" altLang="en-US" smtClean="0"/>
              <a:t>hàm:</a:t>
            </a:r>
            <a:endParaRPr lang="en-US" altLang="en-US"/>
          </a:p>
          <a:p>
            <a:endParaRPr lang="en-US" altLang="en-US" smtClean="0"/>
          </a:p>
          <a:p>
            <a:endParaRPr lang="en-US" dirty="0" smtClean="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791" y="3847625"/>
            <a:ext cx="6795772" cy="257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9445" y="2871470"/>
            <a:ext cx="6582555" cy="273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7814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TreeMap</a:t>
            </a:r>
            <a:endParaRPr lang="en-US" dirty="0"/>
          </a:p>
        </p:txBody>
      </p:sp>
      <p:sp>
        <p:nvSpPr>
          <p:cNvPr id="7" name="Content Placeholder 6"/>
          <p:cNvSpPr>
            <a:spLocks noGrp="1"/>
          </p:cNvSpPr>
          <p:nvPr>
            <p:ph idx="1"/>
          </p:nvPr>
        </p:nvSpPr>
        <p:spPr/>
        <p:txBody>
          <a:bodyPr/>
          <a:lstStyle/>
          <a:p>
            <a:r>
              <a:rPr lang="en-US" smtClean="0"/>
              <a:t>Ví dụ:</a:t>
            </a:r>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419" y="1847850"/>
            <a:ext cx="65913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890" y="2248807"/>
            <a:ext cx="31289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15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hợp </a:t>
            </a:r>
            <a:endParaRPr lang="en-US" dirty="0"/>
          </a:p>
        </p:txBody>
      </p:sp>
      <p:sp>
        <p:nvSpPr>
          <p:cNvPr id="3" name="Content Placeholder 2"/>
          <p:cNvSpPr>
            <a:spLocks noGrp="1"/>
          </p:cNvSpPr>
          <p:nvPr>
            <p:ph idx="1"/>
          </p:nvPr>
        </p:nvSpPr>
        <p:spPr/>
        <p:txBody>
          <a:bodyPr/>
          <a:lstStyle/>
          <a:p>
            <a:r>
              <a:rPr lang="en-US" smtClean="0"/>
              <a:t>Tập hợp là đối tượng có khả năng chứa các đối tượng khác</a:t>
            </a:r>
          </a:p>
          <a:p>
            <a:r>
              <a:rPr lang="en-US" altLang="en-US" smtClean="0"/>
              <a:t>Các đối tượng của tập hợp có thể thuộc nhiều loại dữ liệu khác nhau </a:t>
            </a:r>
          </a:p>
          <a:p>
            <a:r>
              <a:rPr lang="en-US" smtClean="0"/>
              <a:t>Các thao tác thông thường trên tập hợp</a:t>
            </a:r>
          </a:p>
          <a:p>
            <a:pPr lvl="1"/>
            <a:r>
              <a:rPr lang="en-US" smtClean="0"/>
              <a:t>Thêm/Xoá đối tượng vào/ra tập hợp </a:t>
            </a:r>
          </a:p>
          <a:p>
            <a:pPr lvl="1"/>
            <a:r>
              <a:rPr lang="en-US" smtClean="0"/>
              <a:t>Kiểm tra một đối tượng có tồn tai trong tập hợp hay không</a:t>
            </a:r>
          </a:p>
          <a:p>
            <a:pPr lvl="1"/>
            <a:r>
              <a:rPr lang="en-US" smtClean="0"/>
              <a:t>Lấy một đối tượng từ tập hợp</a:t>
            </a:r>
          </a:p>
          <a:p>
            <a:pPr lvl="1"/>
            <a:r>
              <a:rPr lang="en-US" smtClean="0"/>
              <a:t>Duyệt các đối tượng trong tập hợp</a:t>
            </a:r>
          </a:p>
          <a:p>
            <a:pPr lvl="1"/>
            <a:r>
              <a:rPr lang="en-US" smtClean="0"/>
              <a:t>Xoá toàn bộ tập hợp</a:t>
            </a:r>
          </a:p>
          <a:p>
            <a:pPr lvl="1"/>
            <a:r>
              <a:rPr lang="en-US" smtClean="0"/>
              <a:t>…</a:t>
            </a:r>
          </a:p>
          <a:p>
            <a:endParaRPr lang="en-US" dirty="0"/>
          </a:p>
        </p:txBody>
      </p:sp>
    </p:spTree>
    <p:extLst>
      <p:ext uri="{BB962C8B-B14F-4D97-AF65-F5344CB8AC3E}">
        <p14:creationId xmlns:p14="http://schemas.microsoft.com/office/powerpoint/2010/main" val="994177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LinkedHashMap</a:t>
            </a:r>
            <a:endParaRPr lang="en-US" dirty="0"/>
          </a:p>
        </p:txBody>
      </p:sp>
      <p:sp>
        <p:nvSpPr>
          <p:cNvPr id="3" name="Content Placeholder 2"/>
          <p:cNvSpPr>
            <a:spLocks noGrp="1"/>
          </p:cNvSpPr>
          <p:nvPr>
            <p:ph idx="1"/>
          </p:nvPr>
        </p:nvSpPr>
        <p:spPr/>
        <p:txBody>
          <a:bodyPr/>
          <a:lstStyle/>
          <a:p>
            <a:r>
              <a:rPr lang="en-US" altLang="en-US" smtClean="0"/>
              <a:t>Các phần tử trong tập hợp được duy trì thứ tự như khi chúng được thêm vào</a:t>
            </a:r>
          </a:p>
          <a:p>
            <a:r>
              <a:rPr lang="en-US" altLang="en-US"/>
              <a:t>Các </a:t>
            </a:r>
            <a:r>
              <a:rPr lang="en-US" altLang="en-US" smtClean="0"/>
              <a:t>hàm:</a:t>
            </a:r>
            <a:endParaRPr lang="en-US" altLang="en-US"/>
          </a:p>
          <a:p>
            <a:endParaRPr lang="en-US" altLang="en-US" smtClean="0"/>
          </a:p>
          <a:p>
            <a:endParaRPr lang="en-US" smtClean="0"/>
          </a:p>
          <a:p>
            <a:endParaRPr lang="en-US" altLang="en-US" smtClean="0"/>
          </a:p>
          <a:p>
            <a:endParaRPr lang="en-US"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514" y="4116165"/>
            <a:ext cx="6948253" cy="2741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7243" y="2315231"/>
            <a:ext cx="5214960" cy="246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7645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PriorityQueue</a:t>
            </a:r>
            <a:endParaRPr lang="en-US" dirty="0"/>
          </a:p>
        </p:txBody>
      </p:sp>
      <p:sp>
        <p:nvSpPr>
          <p:cNvPr id="3" name="Content Placeholder 2"/>
          <p:cNvSpPr>
            <a:spLocks noGrp="1"/>
          </p:cNvSpPr>
          <p:nvPr>
            <p:ph idx="1"/>
          </p:nvPr>
        </p:nvSpPr>
        <p:spPr/>
        <p:txBody>
          <a:bodyPr/>
          <a:lstStyle/>
          <a:p>
            <a:r>
              <a:rPr lang="en-US" altLang="en-US" smtClean="0"/>
              <a:t>Các phần tử được sắp xếp theo thứ tự tự nhiên hoặc dựa vào một  Comparator</a:t>
            </a:r>
          </a:p>
          <a:p>
            <a:r>
              <a:rPr lang="en-US" altLang="en-US" smtClean="0"/>
              <a:t>Không chấp nhận phần tử có giá trị null</a:t>
            </a:r>
          </a:p>
          <a:p>
            <a:r>
              <a:rPr lang="en-US" altLang="en-US"/>
              <a:t>Các </a:t>
            </a:r>
            <a:r>
              <a:rPr lang="en-US" altLang="en-US" smtClean="0"/>
              <a:t>hàm:</a:t>
            </a:r>
            <a:endParaRPr lang="en-US" altLang="en-US"/>
          </a:p>
          <a:p>
            <a:endParaRPr lang="en-US" altLang="en-US" smtClean="0"/>
          </a:p>
          <a:p>
            <a:endParaRPr lang="en-US" altLang="en-US" smtClean="0"/>
          </a:p>
          <a:p>
            <a:endParaRPr lang="en-US" smtClean="0"/>
          </a:p>
          <a:p>
            <a:endParaRPr lang="en-US" altLang="en-US"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286" y="3230883"/>
            <a:ext cx="5849513" cy="362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88847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PriorityQueue</a:t>
            </a:r>
            <a:endParaRPr lang="en-US" dirty="0"/>
          </a:p>
        </p:txBody>
      </p:sp>
      <p:sp>
        <p:nvSpPr>
          <p:cNvPr id="3" name="Content Placeholder 2"/>
          <p:cNvSpPr>
            <a:spLocks noGrp="1"/>
          </p:cNvSpPr>
          <p:nvPr>
            <p:ph idx="1"/>
          </p:nvPr>
        </p:nvSpPr>
        <p:spPr/>
        <p:txBody>
          <a:bodyPr/>
          <a:lstStyle/>
          <a:p>
            <a:r>
              <a:rPr lang="en-US" smtClean="0"/>
              <a:t>Ví dụ:</a:t>
            </a:r>
            <a:endParaRPr lang="en-US" dirty="0" smtClean="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423" y="1653862"/>
            <a:ext cx="76866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8"/>
          <p:cNvGrpSpPr>
            <a:grpSpLocks/>
          </p:cNvGrpSpPr>
          <p:nvPr/>
        </p:nvGrpSpPr>
        <p:grpSpPr bwMode="auto">
          <a:xfrm>
            <a:off x="7961398" y="1653862"/>
            <a:ext cx="3581400" cy="1752600"/>
            <a:chOff x="5410200" y="1295400"/>
            <a:chExt cx="3581400" cy="1752600"/>
          </a:xfrm>
        </p:grpSpPr>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752600"/>
              <a:ext cx="3581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7"/>
            <p:cNvSpPr txBox="1">
              <a:spLocks noChangeArrowheads="1"/>
            </p:cNvSpPr>
            <p:nvPr/>
          </p:nvSpPr>
          <p:spPr bwMode="auto">
            <a:xfrm>
              <a:off x="5410200" y="1295400"/>
              <a:ext cx="1600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Output</a:t>
              </a:r>
              <a:endParaRPr lang="en-US" altLang="en-US" b="1"/>
            </a:p>
          </p:txBody>
        </p:sp>
      </p:grpSp>
    </p:spTree>
    <p:extLst>
      <p:ext uri="{BB962C8B-B14F-4D97-AF65-F5344CB8AC3E}">
        <p14:creationId xmlns:p14="http://schemas.microsoft.com/office/powerpoint/2010/main" val="307770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Arrays </a:t>
            </a:r>
            <a:endParaRPr lang="en-US" dirty="0"/>
          </a:p>
        </p:txBody>
      </p:sp>
      <p:sp>
        <p:nvSpPr>
          <p:cNvPr id="3" name="Content Placeholder 2"/>
          <p:cNvSpPr>
            <a:spLocks noGrp="1"/>
          </p:cNvSpPr>
          <p:nvPr>
            <p:ph idx="1"/>
          </p:nvPr>
        </p:nvSpPr>
        <p:spPr/>
        <p:txBody>
          <a:bodyPr/>
          <a:lstStyle/>
          <a:p>
            <a:r>
              <a:rPr lang="en-US" altLang="en-US" smtClean="0"/>
              <a:t>Chứa các phương thức cho phép thao tác trên mảng (sorting, searching)</a:t>
            </a:r>
          </a:p>
          <a:p>
            <a:r>
              <a:rPr lang="en-US" altLang="en-US" smtClean="0"/>
              <a:t>Các phương thức:</a:t>
            </a:r>
          </a:p>
          <a:p>
            <a:endParaRPr lang="en-US" altLang="en-US" smtClean="0"/>
          </a:p>
          <a:p>
            <a:endParaRPr lang="en-US" dirty="0" smtClean="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373" y="3280160"/>
            <a:ext cx="6936347" cy="3367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53104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Lớp Arrays </a:t>
            </a:r>
            <a:endParaRPr lang="en-US" dirty="0"/>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808" y="3128761"/>
            <a:ext cx="28368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a:spLocks noChangeArrowheads="1"/>
          </p:cNvSpPr>
          <p:nvPr/>
        </p:nvSpPr>
        <p:spPr bwMode="auto">
          <a:xfrm>
            <a:off x="8557729" y="2652511"/>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t>Output</a:t>
            </a:r>
            <a:endParaRPr lang="en-US" altLang="en-US" b="1" dirty="0"/>
          </a:p>
        </p:txBody>
      </p:sp>
      <p:sp>
        <p:nvSpPr>
          <p:cNvPr id="9" name="Content Placeholder 8"/>
          <p:cNvSpPr>
            <a:spLocks noGrp="1"/>
          </p:cNvSpPr>
          <p:nvPr>
            <p:ph idx="1"/>
          </p:nvPr>
        </p:nvSpPr>
        <p:spPr/>
        <p:txBody>
          <a:bodyPr/>
          <a:lstStyle/>
          <a:p>
            <a:r>
              <a:rPr lang="en-US" smtClean="0"/>
              <a:t>Ví dụ:</a:t>
            </a:r>
            <a:endParaRPr lang="en-US"/>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509" y="2454753"/>
            <a:ext cx="59436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59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Các lớp tập hợp trong Java</a:t>
            </a:r>
            <a:br>
              <a:rPr lang="en-US" smtClean="0"/>
            </a:br>
            <a:r>
              <a:rPr lang="en-US" smtClean="0"/>
              <a:t>Các lớp bao (wrapper classes)</a:t>
            </a:r>
            <a:endParaRPr lang="en-US" dirty="0"/>
          </a:p>
        </p:txBody>
      </p:sp>
      <p:sp>
        <p:nvSpPr>
          <p:cNvPr id="3" name="Content Placeholder 2"/>
          <p:cNvSpPr>
            <a:spLocks noGrp="1"/>
          </p:cNvSpPr>
          <p:nvPr>
            <p:ph idx="1"/>
          </p:nvPr>
        </p:nvSpPr>
        <p:spPr/>
        <p:txBody>
          <a:bodyPr/>
          <a:lstStyle/>
          <a:p>
            <a:r>
              <a:rPr lang="en-US" smtClean="0"/>
              <a:t>Collection chỉ làm việc trên các Object. Những kiểu dữ liệu cơ bản như: byte, short, int, long, double, float, char, boolean không thể đưa được trực tiếp vào Collection mà phải thông qua các lớp bao</a:t>
            </a:r>
          </a:p>
          <a:p>
            <a:r>
              <a:rPr lang="en-US" smtClean="0"/>
              <a:t>Các lớp bao: Byte, Short, Integer, Long, Double, Float, Char, Boolean</a:t>
            </a:r>
          </a:p>
          <a:p>
            <a:r>
              <a:rPr lang="en-US" smtClean="0"/>
              <a:t>Ví dụ:</a:t>
            </a:r>
          </a:p>
          <a:p>
            <a:pPr marL="457200" lvl="1" indent="0">
              <a:buNone/>
            </a:pPr>
            <a:r>
              <a:rPr lang="en-US" smtClean="0"/>
              <a:t>Integer intObject = new Integer(9);</a:t>
            </a:r>
          </a:p>
          <a:p>
            <a:pPr marL="457200" lvl="1" indent="0">
              <a:buNone/>
            </a:pPr>
            <a:r>
              <a:rPr lang="en-US" smtClean="0"/>
              <a:t>int value = intObject.intValue();</a:t>
            </a:r>
          </a:p>
          <a:p>
            <a:endParaRPr lang="en-US" smtClean="0"/>
          </a:p>
          <a:p>
            <a:endParaRPr lang="en-US" smtClean="0"/>
          </a:p>
          <a:p>
            <a:endParaRPr lang="en-US" altLang="en-US" smtClean="0"/>
          </a:p>
          <a:p>
            <a:endParaRPr lang="en-US" dirty="0" smtClean="0"/>
          </a:p>
        </p:txBody>
      </p:sp>
    </p:spTree>
    <p:extLst>
      <p:ext uri="{BB962C8B-B14F-4D97-AF65-F5344CB8AC3E}">
        <p14:creationId xmlns:p14="http://schemas.microsoft.com/office/powerpoint/2010/main" val="2533198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t>5.3. Các lớp tập hợp trong Java</a:t>
            </a:r>
            <a:br>
              <a:rPr lang="en-US"/>
            </a:br>
            <a:r>
              <a:rPr lang="en-US"/>
              <a:t>Lựa chọn sử dụng Collection</a:t>
            </a:r>
            <a:endParaRPr lang="en-US" smtClean="0"/>
          </a:p>
        </p:txBody>
      </p:sp>
      <p:sp>
        <p:nvSpPr>
          <p:cNvPr id="53250" name="Content Placeholder 2"/>
          <p:cNvSpPr>
            <a:spLocks noGrp="1"/>
          </p:cNvSpPr>
          <p:nvPr>
            <p:ph idx="1"/>
          </p:nvPr>
        </p:nvSpPr>
        <p:spPr/>
        <p:txBody>
          <a:bodyPr/>
          <a:lstStyle/>
          <a:p>
            <a:pPr marL="0" indent="0">
              <a:buNone/>
            </a:pPr>
            <a:r>
              <a:rPr lang="en-US" smtClean="0"/>
              <a:t>1) Determine how you access values</a:t>
            </a:r>
          </a:p>
          <a:p>
            <a:pPr lvl="1"/>
            <a:r>
              <a:rPr lang="en-US" smtClean="0"/>
              <a:t>Values are accessed by an integer position. Use an ArrayList </a:t>
            </a:r>
          </a:p>
          <a:p>
            <a:pPr lvl="2"/>
            <a:r>
              <a:rPr lang="en-US" smtClean="0"/>
              <a:t>Go to Step 2, then stop</a:t>
            </a:r>
          </a:p>
          <a:p>
            <a:pPr lvl="1"/>
            <a:r>
              <a:rPr lang="en-US" smtClean="0"/>
              <a:t>Values are accessed by a key that is not a part of the object </a:t>
            </a:r>
          </a:p>
          <a:p>
            <a:pPr lvl="2"/>
            <a:r>
              <a:rPr lang="en-US" smtClean="0"/>
              <a:t>Use a Map</a:t>
            </a:r>
          </a:p>
          <a:p>
            <a:pPr lvl="1"/>
            <a:r>
              <a:rPr lang="en-US" smtClean="0"/>
              <a:t>It doesn</a:t>
            </a:r>
            <a:r>
              <a:rPr lang="en-US" altLang="ja-JP" smtClean="0"/>
              <a:t>’t matter. Values are always accessed </a:t>
            </a:r>
            <a:r>
              <a:rPr lang="ja-JP" altLang="en-US" smtClean="0"/>
              <a:t>“</a:t>
            </a:r>
            <a:r>
              <a:rPr lang="en-US" altLang="ja-JP" smtClean="0"/>
              <a:t>in bulk</a:t>
            </a:r>
            <a:r>
              <a:rPr lang="ja-JP" altLang="en-US" smtClean="0"/>
              <a:t>”</a:t>
            </a:r>
            <a:r>
              <a:rPr lang="en-US" altLang="ja-JP" smtClean="0"/>
              <a:t>, by traversing the collection and doing something with each value</a:t>
            </a:r>
          </a:p>
          <a:p>
            <a:pPr marL="0" indent="0">
              <a:buNone/>
            </a:pPr>
            <a:r>
              <a:rPr lang="en-US" smtClean="0"/>
              <a:t>2) Determine the element types or key/value types</a:t>
            </a:r>
          </a:p>
          <a:p>
            <a:pPr lvl="1"/>
            <a:r>
              <a:rPr lang="en-US" smtClean="0"/>
              <a:t>For a List or Set, a single type</a:t>
            </a:r>
          </a:p>
          <a:p>
            <a:pPr lvl="1"/>
            <a:r>
              <a:rPr lang="en-US" smtClean="0"/>
              <a:t>For a Map, the key type and the value type</a:t>
            </a:r>
          </a:p>
        </p:txBody>
      </p:sp>
    </p:spTree>
    <p:extLst>
      <p:ext uri="{BB962C8B-B14F-4D97-AF65-F5344CB8AC3E}">
        <p14:creationId xmlns:p14="http://schemas.microsoft.com/office/powerpoint/2010/main" val="26785520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smtClean="0"/>
              <a:t>5.3. Các lớp tập hợp trong Java</a:t>
            </a:r>
            <a:br>
              <a:rPr lang="en-US" smtClean="0"/>
            </a:br>
            <a:r>
              <a:rPr lang="en-US" smtClean="0"/>
              <a:t>Lựa chọn sử dụng Collection</a:t>
            </a:r>
          </a:p>
        </p:txBody>
      </p:sp>
      <p:sp>
        <p:nvSpPr>
          <p:cNvPr id="54274" name="Content Placeholder 2"/>
          <p:cNvSpPr>
            <a:spLocks noGrp="1"/>
          </p:cNvSpPr>
          <p:nvPr>
            <p:ph idx="1"/>
          </p:nvPr>
        </p:nvSpPr>
        <p:spPr/>
        <p:txBody>
          <a:bodyPr/>
          <a:lstStyle/>
          <a:p>
            <a:pPr marL="0" indent="0">
              <a:buNone/>
            </a:pPr>
            <a:r>
              <a:rPr lang="en-US" smtClean="0"/>
              <a:t>3) Determine whether element or key order matters</a:t>
            </a:r>
          </a:p>
          <a:p>
            <a:pPr lvl="1"/>
            <a:r>
              <a:rPr lang="en-US" smtClean="0"/>
              <a:t>Elements or keys must be sorted </a:t>
            </a:r>
          </a:p>
          <a:p>
            <a:pPr lvl="2"/>
            <a:r>
              <a:rPr lang="en-US" smtClean="0"/>
              <a:t>Use a TreeSet or TreeMap. Go to Step 6</a:t>
            </a:r>
          </a:p>
          <a:p>
            <a:pPr lvl="1"/>
            <a:r>
              <a:rPr lang="en-US" smtClean="0"/>
              <a:t>Elements must be in the same order in which they were inserted</a:t>
            </a:r>
          </a:p>
          <a:p>
            <a:pPr lvl="2"/>
            <a:r>
              <a:rPr lang="en-US" smtClean="0"/>
              <a:t>Your choice is now narrowed down to a LinkedList or an ArrayList</a:t>
            </a:r>
          </a:p>
          <a:p>
            <a:pPr lvl="1"/>
            <a:r>
              <a:rPr lang="en-US" smtClean="0"/>
              <a:t>It doesn</a:t>
            </a:r>
            <a:r>
              <a:rPr lang="en-US" altLang="ja-JP" smtClean="0"/>
              <a:t>’t matter </a:t>
            </a:r>
          </a:p>
          <a:p>
            <a:pPr lvl="2"/>
            <a:r>
              <a:rPr lang="en-US" smtClean="0"/>
              <a:t>If you chose a Map in Step 1, use a HashMap and go to Step 5</a:t>
            </a:r>
          </a:p>
          <a:p>
            <a:endParaRPr lang="en-US" smtClean="0"/>
          </a:p>
        </p:txBody>
      </p:sp>
    </p:spTree>
    <p:extLst>
      <p:ext uri="{BB962C8B-B14F-4D97-AF65-F5344CB8AC3E}">
        <p14:creationId xmlns:p14="http://schemas.microsoft.com/office/powerpoint/2010/main" val="5540616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t>5.3. Các lớp tập hợp trong Java</a:t>
            </a:r>
            <a:br>
              <a:rPr lang="en-US"/>
            </a:br>
            <a:r>
              <a:rPr lang="en-US"/>
              <a:t>Lựa chọn sử dụng Collection</a:t>
            </a:r>
            <a:endParaRPr lang="en-US" smtClean="0"/>
          </a:p>
        </p:txBody>
      </p:sp>
      <p:sp>
        <p:nvSpPr>
          <p:cNvPr id="55298" name="Content Placeholder 2"/>
          <p:cNvSpPr>
            <a:spLocks noGrp="1"/>
          </p:cNvSpPr>
          <p:nvPr>
            <p:ph idx="1"/>
          </p:nvPr>
        </p:nvSpPr>
        <p:spPr/>
        <p:txBody>
          <a:bodyPr/>
          <a:lstStyle/>
          <a:p>
            <a:r>
              <a:rPr lang="en-US" smtClean="0"/>
              <a:t>4) For a collection, determine which operations must be fast</a:t>
            </a:r>
          </a:p>
          <a:p>
            <a:pPr lvl="1"/>
            <a:r>
              <a:rPr lang="en-US" smtClean="0"/>
              <a:t>Finding elements must be fast </a:t>
            </a:r>
          </a:p>
          <a:p>
            <a:pPr lvl="2"/>
            <a:r>
              <a:rPr lang="en-US" smtClean="0"/>
              <a:t>Use a HashSet and go to Step 5</a:t>
            </a:r>
          </a:p>
          <a:p>
            <a:pPr lvl="1"/>
            <a:r>
              <a:rPr lang="en-US" smtClean="0"/>
              <a:t>Adding and removing elements at the beginning or the middle must be fast </a:t>
            </a:r>
          </a:p>
          <a:p>
            <a:pPr lvl="2"/>
            <a:r>
              <a:rPr lang="en-US" smtClean="0"/>
              <a:t>Use a LinkedList</a:t>
            </a:r>
          </a:p>
          <a:p>
            <a:pPr lvl="1"/>
            <a:r>
              <a:rPr lang="en-US" smtClean="0"/>
              <a:t>You only insert at the end, or you collect so few elements that you aren</a:t>
            </a:r>
            <a:r>
              <a:rPr lang="en-US" altLang="ja-JP" smtClean="0"/>
              <a:t>’t concerned about speed </a:t>
            </a:r>
          </a:p>
          <a:p>
            <a:pPr lvl="2"/>
            <a:r>
              <a:rPr lang="en-US" smtClean="0"/>
              <a:t>Use an ArrayList</a:t>
            </a:r>
          </a:p>
        </p:txBody>
      </p:sp>
    </p:spTree>
    <p:extLst>
      <p:ext uri="{BB962C8B-B14F-4D97-AF65-F5344CB8AC3E}">
        <p14:creationId xmlns:p14="http://schemas.microsoft.com/office/powerpoint/2010/main" val="2167963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t>5.3. Các lớp tập hợp trong Java</a:t>
            </a:r>
            <a:br>
              <a:rPr lang="en-US"/>
            </a:br>
            <a:r>
              <a:rPr lang="en-US"/>
              <a:t>Lựa chọn sử dụng Collection</a:t>
            </a:r>
            <a:endParaRPr lang="en-US" smtClean="0"/>
          </a:p>
        </p:txBody>
      </p:sp>
      <p:sp>
        <p:nvSpPr>
          <p:cNvPr id="56322" name="Content Placeholder 2"/>
          <p:cNvSpPr>
            <a:spLocks noGrp="1"/>
          </p:cNvSpPr>
          <p:nvPr>
            <p:ph idx="1"/>
          </p:nvPr>
        </p:nvSpPr>
        <p:spPr/>
        <p:txBody>
          <a:bodyPr/>
          <a:lstStyle/>
          <a:p>
            <a:pPr marL="0" indent="0">
              <a:buNone/>
            </a:pPr>
            <a:r>
              <a:rPr lang="en-US" smtClean="0"/>
              <a:t>5) For HashSet and Map, decide if you need to implement the equals and hashCode methods</a:t>
            </a:r>
          </a:p>
          <a:p>
            <a:pPr lvl="1"/>
            <a:r>
              <a:rPr lang="en-US" smtClean="0"/>
              <a:t>If your elements do not support them, you must implement them yourself</a:t>
            </a:r>
          </a:p>
          <a:p>
            <a:pPr marL="0" indent="0">
              <a:buNone/>
            </a:pPr>
            <a:r>
              <a:rPr lang="en-US" smtClean="0"/>
              <a:t>6) If you use a Tree, decide whether to supply a comparator</a:t>
            </a:r>
          </a:p>
          <a:p>
            <a:pPr lvl="1"/>
            <a:r>
              <a:rPr lang="en-US" smtClean="0"/>
              <a:t>If your element class does not provide it, implement the Comparable interface for your element class</a:t>
            </a:r>
          </a:p>
          <a:p>
            <a:endParaRPr lang="en-US" smtClean="0"/>
          </a:p>
        </p:txBody>
      </p:sp>
    </p:spTree>
    <p:extLst>
      <p:ext uri="{BB962C8B-B14F-4D97-AF65-F5344CB8AC3E}">
        <p14:creationId xmlns:p14="http://schemas.microsoft.com/office/powerpoint/2010/main" val="1870899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a:t>
            </a:r>
            <a:r>
              <a:rPr lang="en-US"/>
              <a:t>hợp</a:t>
            </a:r>
            <a:br>
              <a:rPr lang="en-US"/>
            </a:br>
            <a:r>
              <a:rPr lang="en-US"/>
              <a:t>Collections Framework</a:t>
            </a:r>
            <a:endParaRPr lang="en-US" dirty="0"/>
          </a:p>
        </p:txBody>
      </p:sp>
      <p:sp>
        <p:nvSpPr>
          <p:cNvPr id="3" name="Content Placeholder 2"/>
          <p:cNvSpPr>
            <a:spLocks noGrp="1"/>
          </p:cNvSpPr>
          <p:nvPr>
            <p:ph idx="1"/>
          </p:nvPr>
        </p:nvSpPr>
        <p:spPr/>
        <p:txBody>
          <a:bodyPr/>
          <a:lstStyle/>
          <a:p>
            <a:r>
              <a:rPr lang="en-US" smtClean="0"/>
              <a:t>Collections Framework (từ Java 1.2) </a:t>
            </a:r>
          </a:p>
          <a:p>
            <a:pPr lvl="1"/>
            <a:r>
              <a:rPr lang="en-US" smtClean="0"/>
              <a:t>Là một kiến trúc hợp nhất để biểu diễn và thao tác trên các loại tập hợp</a:t>
            </a:r>
          </a:p>
          <a:p>
            <a:pPr lvl="1"/>
            <a:r>
              <a:rPr lang="en-US" smtClean="0"/>
              <a:t>Giúp cho việc xử lý tập hợp độc lập với biểu diễn chi tiết bên trong của chúng</a:t>
            </a:r>
          </a:p>
          <a:p>
            <a:r>
              <a:rPr lang="en-US" smtClean="0"/>
              <a:t>Một số lợi ích của Collections Framework</a:t>
            </a:r>
          </a:p>
          <a:p>
            <a:pPr lvl="1"/>
            <a:r>
              <a:rPr lang="en-US" smtClean="0"/>
              <a:t>Giảm thời gian lập trình</a:t>
            </a:r>
          </a:p>
          <a:p>
            <a:pPr lvl="1"/>
            <a:r>
              <a:rPr lang="en-US" smtClean="0"/>
              <a:t>Tăng cường hiệu năng chương trình</a:t>
            </a:r>
          </a:p>
          <a:p>
            <a:pPr lvl="1"/>
            <a:r>
              <a:rPr lang="en-US" smtClean="0"/>
              <a:t>Dễ mở rộng các collection mới</a:t>
            </a:r>
          </a:p>
          <a:p>
            <a:pPr lvl="1"/>
            <a:r>
              <a:rPr lang="en-US" smtClean="0"/>
              <a:t>Sử dụng lại mã chương trình</a:t>
            </a:r>
          </a:p>
        </p:txBody>
      </p:sp>
    </p:spTree>
    <p:extLst>
      <p:ext uri="{BB962C8B-B14F-4D97-AF65-F5344CB8AC3E}">
        <p14:creationId xmlns:p14="http://schemas.microsoft.com/office/powerpoint/2010/main" val="34810852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5.4. </a:t>
            </a:r>
            <a:r>
              <a:rPr lang="en-US" dirty="0" err="1"/>
              <a:t>Ứng</a:t>
            </a:r>
            <a:r>
              <a:rPr lang="en-US" dirty="0"/>
              <a:t> </a:t>
            </a:r>
            <a:r>
              <a:rPr lang="en-US" dirty="0" err="1"/>
              <a:t>dụng</a:t>
            </a:r>
            <a:r>
              <a:rPr lang="en-US" dirty="0"/>
              <a:t> </a:t>
            </a:r>
            <a:r>
              <a:rPr lang="en-US" err="1"/>
              <a:t>của</a:t>
            </a:r>
            <a:r>
              <a:rPr lang="en-US"/>
              <a:t> </a:t>
            </a:r>
            <a:r>
              <a:rPr lang="en-US" smtClean="0"/>
              <a:t>tập hợp </a:t>
            </a:r>
            <a:r>
              <a:rPr lang="en-US" dirty="0" err="1"/>
              <a:t>trong</a:t>
            </a:r>
            <a:r>
              <a:rPr lang="en-US" dirty="0"/>
              <a:t> </a:t>
            </a:r>
            <a:r>
              <a:rPr lang="en-US" dirty="0" err="1"/>
              <a:t>lập</a:t>
            </a:r>
            <a:r>
              <a:rPr lang="en-US" dirty="0"/>
              <a:t> </a:t>
            </a:r>
            <a:r>
              <a:rPr lang="en-US" dirty="0" err="1"/>
              <a:t>trình</a:t>
            </a:r>
            <a:r>
              <a:rPr lang="en-US" dirty="0"/>
              <a:t> </a:t>
            </a:r>
          </a:p>
        </p:txBody>
      </p:sp>
      <p:sp>
        <p:nvSpPr>
          <p:cNvPr id="3" name="Content Placeholder 2"/>
          <p:cNvSpPr>
            <a:spLocks noGrp="1"/>
          </p:cNvSpPr>
          <p:nvPr>
            <p:ph idx="1"/>
          </p:nvPr>
        </p:nvSpPr>
        <p:spPr/>
        <p:txBody>
          <a:bodyPr>
            <a:noAutofit/>
          </a:bodyPr>
          <a:lstStyle/>
          <a:p>
            <a:pPr marL="0" indent="0">
              <a:buSzPct val="100000"/>
              <a:buNone/>
            </a:pPr>
            <a:r>
              <a:rPr lang="en-US" sz="2400" dirty="0" err="1" smtClean="0"/>
              <a:t>Bài</a:t>
            </a:r>
            <a:r>
              <a:rPr lang="en-US" sz="2400" dirty="0" smtClean="0"/>
              <a:t> </a:t>
            </a:r>
            <a:r>
              <a:rPr lang="en-US" sz="2400" dirty="0" err="1" smtClean="0"/>
              <a:t>tập</a:t>
            </a:r>
            <a:r>
              <a:rPr lang="en-US" sz="2400" smtClean="0"/>
              <a:t> </a:t>
            </a:r>
          </a:p>
          <a:p>
            <a:pPr marL="571500" indent="-571500">
              <a:buSzPct val="100000"/>
              <a:buFontTx/>
              <a:buAutoNum type="arabicPeriod"/>
            </a:pPr>
            <a:r>
              <a:rPr lang="en-US" sz="2400" dirty="0" err="1" smtClean="0"/>
              <a:t>Cài</a:t>
            </a:r>
            <a:r>
              <a:rPr lang="en-US" sz="2400" dirty="0" smtClean="0"/>
              <a:t> </a:t>
            </a:r>
            <a:r>
              <a:rPr lang="en-US" sz="2400" dirty="0" err="1"/>
              <a:t>đặt</a:t>
            </a:r>
            <a:r>
              <a:rPr lang="en-US" sz="2400" dirty="0"/>
              <a:t> </a:t>
            </a:r>
            <a:r>
              <a:rPr lang="en-US" sz="2400" dirty="0" err="1"/>
              <a:t>các</a:t>
            </a:r>
            <a:r>
              <a:rPr lang="en-US" sz="2400" dirty="0"/>
              <a:t> </a:t>
            </a:r>
            <a:r>
              <a:rPr lang="en-US" sz="2400" dirty="0" err="1"/>
              <a:t>xử</a:t>
            </a:r>
            <a:r>
              <a:rPr lang="en-US" sz="2400" dirty="0"/>
              <a:t> </a:t>
            </a:r>
            <a:r>
              <a:rPr lang="en-US" sz="2400" dirty="0" err="1"/>
              <a:t>lý</a:t>
            </a:r>
            <a:r>
              <a:rPr lang="en-US" sz="2400" dirty="0"/>
              <a:t> Exception </a:t>
            </a:r>
            <a:r>
              <a:rPr lang="en-US" sz="2400" dirty="0" err="1"/>
              <a:t>cần</a:t>
            </a:r>
            <a:r>
              <a:rPr lang="en-US" sz="2400" dirty="0"/>
              <a:t> </a:t>
            </a:r>
            <a:r>
              <a:rPr lang="en-US" sz="2400" dirty="0" err="1"/>
              <a:t>thiết</a:t>
            </a:r>
            <a:r>
              <a:rPr lang="en-US" sz="2400" dirty="0"/>
              <a:t> </a:t>
            </a:r>
            <a:r>
              <a:rPr lang="en-US" sz="2400" dirty="0" err="1"/>
              <a:t>cho</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trong</a:t>
            </a:r>
            <a:r>
              <a:rPr lang="en-US" sz="2400" dirty="0"/>
              <a:t> </a:t>
            </a:r>
            <a:r>
              <a:rPr lang="en-US" sz="2400" dirty="0" err="1"/>
              <a:t>LinkedList</a:t>
            </a:r>
            <a:r>
              <a:rPr lang="en-US" sz="2400" dirty="0"/>
              <a:t>, Stack, Queue</a:t>
            </a:r>
            <a:r>
              <a:rPr lang="en-US" sz="2400"/>
              <a:t>, </a:t>
            </a:r>
            <a:r>
              <a:rPr lang="en-US" sz="2400" smtClean="0"/>
              <a:t>Tree.</a:t>
            </a:r>
            <a:endParaRPr lang="en-US" sz="2400" dirty="0"/>
          </a:p>
          <a:p>
            <a:pPr marL="571500" indent="-571500">
              <a:buSzPct val="100000"/>
              <a:buFontTx/>
              <a:buAutoNum type="arabicPeriod"/>
            </a:pPr>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cho</a:t>
            </a:r>
            <a:r>
              <a:rPr lang="en-US" sz="2400" dirty="0"/>
              <a:t> </a:t>
            </a:r>
            <a:r>
              <a:rPr lang="en-US" sz="2400" dirty="0" err="1"/>
              <a:t>phép</a:t>
            </a:r>
            <a:r>
              <a:rPr lang="en-US" sz="2400" dirty="0"/>
              <a:t> </a:t>
            </a:r>
            <a:r>
              <a:rPr lang="en-US" sz="2400" dirty="0" err="1"/>
              <a:t>nhập</a:t>
            </a:r>
            <a:r>
              <a:rPr lang="en-US" sz="2400" dirty="0"/>
              <a:t> </a:t>
            </a:r>
            <a:r>
              <a:rPr lang="en-US" sz="2400" dirty="0" err="1"/>
              <a:t>một</a:t>
            </a:r>
            <a:r>
              <a:rPr lang="en-US" sz="2400" dirty="0"/>
              <a:t> </a:t>
            </a:r>
            <a:r>
              <a:rPr lang="en-US" sz="2400" dirty="0" err="1"/>
              <a:t>xâu</a:t>
            </a:r>
            <a:r>
              <a:rPr lang="en-US" sz="2400" dirty="0"/>
              <a:t> </a:t>
            </a:r>
            <a:r>
              <a:rPr lang="en-US" sz="2400" dirty="0" err="1"/>
              <a:t>ký</a:t>
            </a:r>
            <a:r>
              <a:rPr lang="en-US" sz="2400" dirty="0"/>
              <a:t> </a:t>
            </a:r>
            <a:r>
              <a:rPr lang="en-US" sz="2400" dirty="0" err="1"/>
              <a:t>tự</a:t>
            </a:r>
            <a:r>
              <a:rPr lang="en-US" sz="2400" dirty="0"/>
              <a:t> </a:t>
            </a:r>
            <a:r>
              <a:rPr lang="en-US" sz="2400" dirty="0" err="1"/>
              <a:t>từ</a:t>
            </a:r>
            <a:r>
              <a:rPr lang="en-US" sz="2400" dirty="0"/>
              <a:t> </a:t>
            </a:r>
            <a:r>
              <a:rPr lang="en-US" sz="2400" dirty="0" err="1"/>
              <a:t>bàn</a:t>
            </a:r>
            <a:r>
              <a:rPr lang="en-US" sz="2400" dirty="0"/>
              <a:t> </a:t>
            </a:r>
            <a:r>
              <a:rPr lang="en-US" sz="2400" dirty="0" err="1"/>
              <a:t>phím</a:t>
            </a:r>
            <a:r>
              <a:rPr lang="en-US" sz="2400" dirty="0"/>
              <a:t>, </a:t>
            </a:r>
            <a:r>
              <a:rPr lang="en-US" sz="2400" dirty="0" err="1"/>
              <a:t>sau</a:t>
            </a:r>
            <a:r>
              <a:rPr lang="en-US" sz="2400" dirty="0"/>
              <a:t> </a:t>
            </a:r>
            <a:r>
              <a:rPr lang="en-US" sz="2400" dirty="0" err="1"/>
              <a:t>đó</a:t>
            </a:r>
            <a:r>
              <a:rPr lang="en-US" sz="2400" dirty="0"/>
              <a:t> </a:t>
            </a:r>
            <a:r>
              <a:rPr lang="en-US" sz="2400" dirty="0" err="1"/>
              <a:t>hiển</a:t>
            </a:r>
            <a:r>
              <a:rPr lang="en-US" sz="2400" dirty="0"/>
              <a:t> </a:t>
            </a:r>
            <a:r>
              <a:rPr lang="en-US" sz="2400" dirty="0" err="1"/>
              <a:t>thị</a:t>
            </a:r>
            <a:r>
              <a:rPr lang="en-US" sz="2400" dirty="0"/>
              <a:t> </a:t>
            </a:r>
            <a:r>
              <a:rPr lang="en-US" sz="2400" dirty="0" err="1"/>
              <a:t>xâu</a:t>
            </a:r>
            <a:r>
              <a:rPr lang="en-US" sz="2400" dirty="0"/>
              <a:t> </a:t>
            </a:r>
            <a:r>
              <a:rPr lang="en-US" sz="2400" dirty="0" err="1"/>
              <a:t>này</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dirty="0" err="1"/>
              <a:t>ngược</a:t>
            </a:r>
            <a:r>
              <a:rPr lang="en-US" sz="2400" dirty="0"/>
              <a:t> </a:t>
            </a:r>
            <a:r>
              <a:rPr lang="en-US" sz="2400" dirty="0" err="1"/>
              <a:t>lại</a:t>
            </a:r>
            <a:r>
              <a:rPr lang="en-US" sz="2400" dirty="0"/>
              <a:t> (</a:t>
            </a:r>
            <a:r>
              <a:rPr lang="en-US" sz="2400" dirty="0" err="1"/>
              <a:t>dùng</a:t>
            </a:r>
            <a:r>
              <a:rPr lang="en-US" sz="2400" dirty="0"/>
              <a:t> </a:t>
            </a:r>
            <a:r>
              <a:rPr lang="en-US" sz="2400"/>
              <a:t>Stack</a:t>
            </a:r>
            <a:r>
              <a:rPr lang="en-US" sz="2400" smtClean="0"/>
              <a:t>).</a:t>
            </a:r>
            <a:endParaRPr lang="en-US" sz="2400" dirty="0"/>
          </a:p>
          <a:p>
            <a:pPr marL="571500" indent="-571500">
              <a:buSzPct val="100000"/>
              <a:buFontTx/>
              <a:buAutoNum type="arabicPeriod"/>
            </a:pPr>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cho</a:t>
            </a:r>
            <a:r>
              <a:rPr lang="en-US" sz="2400" dirty="0"/>
              <a:t> </a:t>
            </a:r>
            <a:r>
              <a:rPr lang="en-US" sz="2400" dirty="0" err="1"/>
              <a:t>phép</a:t>
            </a:r>
            <a:r>
              <a:rPr lang="en-US" sz="2400" dirty="0"/>
              <a:t> </a:t>
            </a:r>
            <a:r>
              <a:rPr lang="en-US" sz="2400" dirty="0" err="1"/>
              <a:t>nhập</a:t>
            </a:r>
            <a:r>
              <a:rPr lang="en-US" sz="2400" dirty="0"/>
              <a:t> </a:t>
            </a:r>
            <a:r>
              <a:rPr lang="en-US" sz="2400" dirty="0" err="1"/>
              <a:t>một</a:t>
            </a:r>
            <a:r>
              <a:rPr lang="en-US" sz="2400" dirty="0"/>
              <a:t> </a:t>
            </a:r>
            <a:r>
              <a:rPr lang="en-US" sz="2400" dirty="0" err="1"/>
              <a:t>danh</a:t>
            </a:r>
            <a:r>
              <a:rPr lang="en-US" sz="2400" dirty="0"/>
              <a:t> </a:t>
            </a:r>
            <a:r>
              <a:rPr lang="en-US" sz="2400" dirty="0" err="1"/>
              <a:t>sách</a:t>
            </a:r>
            <a:r>
              <a:rPr lang="en-US" sz="2400" dirty="0"/>
              <a:t> </a:t>
            </a:r>
            <a:r>
              <a:rPr lang="en-US" sz="2400" dirty="0" err="1"/>
              <a:t>sinh</a:t>
            </a:r>
            <a:r>
              <a:rPr lang="en-US" sz="2400" dirty="0"/>
              <a:t> </a:t>
            </a:r>
            <a:r>
              <a:rPr lang="en-US" sz="2400" dirty="0" err="1"/>
              <a:t>viên</a:t>
            </a:r>
            <a:r>
              <a:rPr lang="en-US" sz="2400" dirty="0"/>
              <a:t> </a:t>
            </a:r>
            <a:r>
              <a:rPr lang="en-US" sz="2400" dirty="0" err="1"/>
              <a:t>sau</a:t>
            </a:r>
            <a:r>
              <a:rPr lang="en-US" sz="2400" dirty="0"/>
              <a:t> </a:t>
            </a:r>
            <a:r>
              <a:rPr lang="en-US" sz="2400" dirty="0" err="1"/>
              <a:t>đó</a:t>
            </a:r>
            <a:r>
              <a:rPr lang="en-US" sz="2400" dirty="0"/>
              <a:t> </a:t>
            </a:r>
            <a:r>
              <a:rPr lang="en-US" sz="2400" dirty="0" err="1"/>
              <a:t>sắp</a:t>
            </a:r>
            <a:r>
              <a:rPr lang="en-US" sz="2400" dirty="0"/>
              <a:t> </a:t>
            </a:r>
            <a:r>
              <a:rPr lang="en-US" sz="2400" dirty="0" err="1"/>
              <a:t>xếp</a:t>
            </a:r>
            <a:r>
              <a:rPr lang="en-US" sz="2400" dirty="0"/>
              <a:t> </a:t>
            </a:r>
            <a:r>
              <a:rPr lang="en-US" sz="2400" dirty="0" err="1"/>
              <a:t>danh</a:t>
            </a:r>
            <a:r>
              <a:rPr lang="en-US" sz="2400" dirty="0"/>
              <a:t> </a:t>
            </a:r>
            <a:r>
              <a:rPr lang="en-US" sz="2400" dirty="0" err="1"/>
              <a:t>sách</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err="1"/>
              <a:t>tăng</a:t>
            </a:r>
            <a:r>
              <a:rPr lang="en-US" sz="2400"/>
              <a:t> </a:t>
            </a:r>
            <a:r>
              <a:rPr lang="en-US" sz="2400" smtClean="0"/>
              <a:t>dần (dùng </a:t>
            </a:r>
            <a:r>
              <a:rPr lang="en-US" sz="2400" dirty="0" err="1"/>
              <a:t>ArrayList</a:t>
            </a:r>
            <a:r>
              <a:rPr lang="en-US" sz="2400" dirty="0"/>
              <a:t> </a:t>
            </a:r>
            <a:r>
              <a:rPr lang="en-US" sz="2400" dirty="0" err="1"/>
              <a:t>và</a:t>
            </a:r>
            <a:r>
              <a:rPr lang="en-US" sz="2400" dirty="0"/>
              <a:t> </a:t>
            </a:r>
            <a:r>
              <a:rPr lang="en-US" sz="2400" err="1"/>
              <a:t>Collections.sort</a:t>
            </a:r>
            <a:r>
              <a:rPr lang="en-US" sz="2400" smtClean="0"/>
              <a:t>()).</a:t>
            </a:r>
          </a:p>
          <a:p>
            <a:pPr marL="571500" indent="-571500">
              <a:buFontTx/>
              <a:buAutoNum type="arabicPeriod" startAt="4"/>
            </a:pPr>
            <a:r>
              <a:rPr lang="en-US" sz="2400"/>
              <a:t>Viết chương trình hỗ trợ tra cứu từ điển đơn giản. Chương trình lưu các từ và nghĩa của từ trong một Collection hoặc một Map.</a:t>
            </a:r>
          </a:p>
          <a:p>
            <a:pPr marL="571500" indent="-571500">
              <a:buFontTx/>
              <a:buAutoNum type="arabicPeriod" startAt="4"/>
            </a:pPr>
            <a:r>
              <a:rPr lang="en-US" sz="2400"/>
              <a:t>Mở rộng bài tập trên bằng cách dùng file để lưu trữ các </a:t>
            </a:r>
            <a:r>
              <a:rPr lang="en-US" sz="2400" smtClean="0"/>
              <a:t>từ.</a:t>
            </a:r>
          </a:p>
          <a:p>
            <a:pPr marL="571500" indent="-571500">
              <a:buFontTx/>
              <a:buAutoNum type="arabicPeriod" startAt="4"/>
            </a:pPr>
            <a:r>
              <a:rPr lang="en-US" sz="2400" smtClean="0"/>
              <a:t>Giải </a:t>
            </a:r>
            <a:r>
              <a:rPr lang="en-US" sz="2400" dirty="0" err="1"/>
              <a:t>các</a:t>
            </a:r>
            <a:r>
              <a:rPr lang="en-US" sz="2400" dirty="0"/>
              <a:t> </a:t>
            </a:r>
            <a:r>
              <a:rPr lang="en-US" sz="2400" dirty="0" err="1"/>
              <a:t>bài</a:t>
            </a:r>
            <a:r>
              <a:rPr lang="en-US" sz="2400" dirty="0"/>
              <a:t> </a:t>
            </a:r>
            <a:r>
              <a:rPr lang="en-US" sz="2400" dirty="0" err="1"/>
              <a:t>toán</a:t>
            </a:r>
            <a:r>
              <a:rPr lang="en-US" sz="2400" dirty="0"/>
              <a:t> </a:t>
            </a:r>
            <a:r>
              <a:rPr lang="en-US" sz="2400" dirty="0" err="1"/>
              <a:t>ứng</a:t>
            </a:r>
            <a:r>
              <a:rPr lang="en-US" sz="2400" dirty="0"/>
              <a:t> </a:t>
            </a:r>
            <a:r>
              <a:rPr lang="en-US" sz="2400" dirty="0" err="1"/>
              <a:t>dụng</a:t>
            </a:r>
            <a:r>
              <a:rPr lang="en-US" sz="2400" dirty="0"/>
              <a:t> </a:t>
            </a:r>
            <a:r>
              <a:rPr lang="en-US" sz="2400" dirty="0" err="1"/>
              <a:t>trong</a:t>
            </a:r>
            <a:r>
              <a:rPr lang="en-US" sz="2400" dirty="0"/>
              <a:t> </a:t>
            </a:r>
            <a:r>
              <a:rPr lang="en-US" sz="2400" dirty="0" err="1"/>
              <a:t>môn</a:t>
            </a:r>
            <a:r>
              <a:rPr lang="en-US" sz="2400" dirty="0"/>
              <a:t> </a:t>
            </a:r>
            <a:r>
              <a:rPr lang="en-US" sz="2400" dirty="0" err="1"/>
              <a:t>Cấu</a:t>
            </a:r>
            <a:r>
              <a:rPr lang="en-US" sz="2400" dirty="0"/>
              <a:t> </a:t>
            </a:r>
            <a:r>
              <a:rPr lang="en-US" sz="2400" dirty="0" err="1"/>
              <a:t>trúc</a:t>
            </a:r>
            <a:r>
              <a:rPr lang="en-US" sz="2400" dirty="0"/>
              <a:t> </a:t>
            </a:r>
            <a:r>
              <a:rPr lang="en-US" sz="2400" dirty="0" err="1"/>
              <a:t>dữ</a:t>
            </a:r>
            <a:r>
              <a:rPr lang="en-US" sz="2400" dirty="0"/>
              <a:t> </a:t>
            </a:r>
            <a:r>
              <a:rPr lang="en-US" sz="2400" dirty="0" err="1"/>
              <a:t>liệu</a:t>
            </a:r>
            <a:r>
              <a:rPr lang="en-US" sz="2400" dirty="0"/>
              <a:t> </a:t>
            </a:r>
            <a:r>
              <a:rPr lang="en-US" sz="2400" dirty="0" err="1"/>
              <a:t>bằng</a:t>
            </a:r>
            <a:r>
              <a:rPr lang="en-US" sz="2400" dirty="0"/>
              <a:t> </a:t>
            </a:r>
            <a:r>
              <a:rPr lang="en-US" sz="2400" dirty="0" err="1"/>
              <a:t>cách</a:t>
            </a:r>
            <a:r>
              <a:rPr lang="en-US" sz="2400" dirty="0"/>
              <a:t> </a:t>
            </a:r>
            <a:r>
              <a:rPr lang="en-US" sz="2400" dirty="0" err="1"/>
              <a:t>sử</a:t>
            </a:r>
            <a:r>
              <a:rPr lang="en-US" sz="2400" dirty="0"/>
              <a:t> </a:t>
            </a:r>
            <a:r>
              <a:rPr lang="en-US" sz="2400" dirty="0" err="1"/>
              <a:t>dụng</a:t>
            </a:r>
            <a:r>
              <a:rPr lang="en-US" sz="2400" dirty="0"/>
              <a:t> </a:t>
            </a:r>
            <a:r>
              <a:rPr lang="en-US" sz="2400"/>
              <a:t>Collections </a:t>
            </a:r>
            <a:r>
              <a:rPr lang="en-US" sz="2400" smtClean="0"/>
              <a:t>Framework.</a:t>
            </a:r>
            <a:endParaRPr lang="en-US" sz="2400" dirty="0"/>
          </a:p>
        </p:txBody>
      </p:sp>
    </p:spTree>
    <p:extLst>
      <p:ext uri="{BB962C8B-B14F-4D97-AF65-F5344CB8AC3E}">
        <p14:creationId xmlns:p14="http://schemas.microsoft.com/office/powerpoint/2010/main" val="16495478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t>Special Topic:  Hash Functions</a:t>
            </a:r>
          </a:p>
        </p:txBody>
      </p:sp>
      <p:sp>
        <p:nvSpPr>
          <p:cNvPr id="57346" name="Content Placeholder 2"/>
          <p:cNvSpPr>
            <a:spLocks noGrp="1"/>
          </p:cNvSpPr>
          <p:nvPr>
            <p:ph idx="1"/>
          </p:nvPr>
        </p:nvSpPr>
        <p:spPr/>
        <p:txBody>
          <a:bodyPr/>
          <a:lstStyle/>
          <a:p>
            <a:r>
              <a:rPr lang="en-US" smtClean="0"/>
              <a:t>Hashing can be used to find elements in a set data structure quickly, without making a linear search through all elements.</a:t>
            </a:r>
          </a:p>
          <a:p>
            <a:r>
              <a:rPr lang="en-US" smtClean="0"/>
              <a:t>A hashCode method computes and returns an integer value: the hash code.</a:t>
            </a:r>
          </a:p>
          <a:p>
            <a:pPr lvl="1"/>
            <a:r>
              <a:rPr lang="en-US" smtClean="0"/>
              <a:t>Should be likely to yield different hash codes</a:t>
            </a:r>
          </a:p>
          <a:p>
            <a:pPr lvl="1"/>
            <a:r>
              <a:rPr lang="en-US" smtClean="0"/>
              <a:t>Because hashing is so important, the Object class has a hashCode method that computes the hash code of any object x.</a:t>
            </a:r>
          </a:p>
        </p:txBody>
      </p:sp>
      <p:sp>
        <p:nvSpPr>
          <p:cNvPr id="8" name="Content Placeholder 2"/>
          <p:cNvSpPr txBox="1">
            <a:spLocks/>
          </p:cNvSpPr>
          <p:nvPr/>
        </p:nvSpPr>
        <p:spPr bwMode="auto">
          <a:xfrm>
            <a:off x="3657600" y="5219700"/>
            <a:ext cx="40640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defRPr/>
            </a:pPr>
            <a:r>
              <a:rPr lang="en-US" dirty="0">
                <a:latin typeface="Consolas" pitchFamily="49" charset="0"/>
                <a:cs typeface="Consolas" pitchFamily="49" charset="0"/>
              </a:rPr>
              <a:t>int h = x.hashCode();</a:t>
            </a:r>
          </a:p>
        </p:txBody>
      </p:sp>
    </p:spTree>
    <p:extLst>
      <p:ext uri="{BB962C8B-B14F-4D97-AF65-F5344CB8AC3E}">
        <p14:creationId xmlns:p14="http://schemas.microsoft.com/office/powerpoint/2010/main" val="18285509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t>Computing Hash Codes</a:t>
            </a:r>
          </a:p>
        </p:txBody>
      </p:sp>
      <p:sp>
        <p:nvSpPr>
          <p:cNvPr id="3" name="Content Placeholder 2"/>
          <p:cNvSpPr>
            <a:spLocks noGrp="1"/>
          </p:cNvSpPr>
          <p:nvPr>
            <p:ph idx="1"/>
          </p:nvPr>
        </p:nvSpPr>
        <p:spPr/>
        <p:txBody>
          <a:bodyPr/>
          <a:lstStyle/>
          <a:p>
            <a:r>
              <a:rPr lang="en-US" smtClean="0"/>
              <a:t>To put objects of a given class into a HashSet or use the objects as keys in a HashMap, the class should override the default hashCode method.</a:t>
            </a:r>
          </a:p>
          <a:p>
            <a:r>
              <a:rPr lang="en-US" smtClean="0"/>
              <a:t>A good hashCode method should work such that different objects are likely to have different hash codes.</a:t>
            </a:r>
          </a:p>
          <a:p>
            <a:pPr lvl="1"/>
            <a:r>
              <a:rPr lang="en-US" smtClean="0"/>
              <a:t>It should also be efficient</a:t>
            </a:r>
          </a:p>
          <a:p>
            <a:pPr lvl="1"/>
            <a:r>
              <a:rPr lang="en-US" smtClean="0"/>
              <a:t>A simple example for a String might be:</a:t>
            </a:r>
          </a:p>
          <a:p>
            <a:endParaRPr lang="en-US" smtClean="0"/>
          </a:p>
          <a:p>
            <a:endParaRPr lang="en-US" smtClean="0"/>
          </a:p>
          <a:p>
            <a:endParaRPr lang="en-US" dirty="0" smtClean="0"/>
          </a:p>
        </p:txBody>
      </p:sp>
      <p:sp>
        <p:nvSpPr>
          <p:cNvPr id="9" name="Content Placeholder 2"/>
          <p:cNvSpPr txBox="1">
            <a:spLocks/>
          </p:cNvSpPr>
          <p:nvPr/>
        </p:nvSpPr>
        <p:spPr bwMode="auto">
          <a:xfrm>
            <a:off x="2786743" y="5014686"/>
            <a:ext cx="65024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int h = 0;</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for (int i = 0; i &lt; s.length(); i++)</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h = h + s.charAt(i);</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0031526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smtClean="0"/>
              <a:t>Computing Hash Codes</a:t>
            </a:r>
          </a:p>
        </p:txBody>
      </p:sp>
      <p:sp>
        <p:nvSpPr>
          <p:cNvPr id="59394" name="Content Placeholder 2"/>
          <p:cNvSpPr>
            <a:spLocks noGrp="1"/>
          </p:cNvSpPr>
          <p:nvPr>
            <p:ph idx="1"/>
          </p:nvPr>
        </p:nvSpPr>
        <p:spPr/>
        <p:txBody>
          <a:bodyPr/>
          <a:lstStyle/>
          <a:p>
            <a:r>
              <a:rPr lang="en-US" smtClean="0"/>
              <a:t>But Strings that are permutations of another (such as "eat" and "tea") would all have the same hash code</a:t>
            </a:r>
          </a:p>
          <a:p>
            <a:r>
              <a:rPr lang="en-US" smtClean="0"/>
              <a:t>Better:</a:t>
            </a:r>
          </a:p>
          <a:p>
            <a:pPr lvl="1"/>
            <a:r>
              <a:rPr lang="en-US" smtClean="0"/>
              <a:t>From the Java Library!</a:t>
            </a:r>
          </a:p>
        </p:txBody>
      </p:sp>
      <p:sp>
        <p:nvSpPr>
          <p:cNvPr id="6" name="Content Placeholder 2"/>
          <p:cNvSpPr txBox="1">
            <a:spLocks/>
          </p:cNvSpPr>
          <p:nvPr/>
        </p:nvSpPr>
        <p:spPr bwMode="auto">
          <a:xfrm>
            <a:off x="2264229" y="4034971"/>
            <a:ext cx="7010400" cy="1752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final int HASH_MULTIPLIER = 31;</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int h = 0;</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for (int i = 0; i &lt; s.length(); i++)</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h = HASH_MULTIPLIER * h + s.charAt(i);</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1667477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t>Sample Strings and HashCodes</a:t>
            </a:r>
          </a:p>
        </p:txBody>
      </p:sp>
      <p:sp>
        <p:nvSpPr>
          <p:cNvPr id="60418" name="Content Placeholder 2"/>
          <p:cNvSpPr>
            <a:spLocks noGrp="1"/>
          </p:cNvSpPr>
          <p:nvPr>
            <p:ph idx="1"/>
          </p:nvPr>
        </p:nvSpPr>
        <p:spPr/>
        <p:txBody>
          <a:bodyPr/>
          <a:lstStyle/>
          <a:p>
            <a:r>
              <a:rPr lang="en-US" smtClean="0"/>
              <a:t>The String class implements a good example of a hashCode method</a:t>
            </a:r>
          </a:p>
          <a:p>
            <a:r>
              <a:rPr lang="en-US" smtClean="0"/>
              <a:t>It is possible for two or more distinct objects to have the same hash code:  This is called a collision</a:t>
            </a:r>
          </a:p>
          <a:p>
            <a:pPr lvl="1"/>
            <a:r>
              <a:rPr lang="en-US" smtClean="0"/>
              <a:t>A hashCode function should minimizes collisions</a:t>
            </a:r>
          </a:p>
        </p:txBody>
      </p:sp>
      <p:pic>
        <p:nvPicPr>
          <p:cNvPr id="501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343" y="3624942"/>
            <a:ext cx="7416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18936399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Computing Object Hash Codes</a:t>
            </a:r>
          </a:p>
        </p:txBody>
      </p:sp>
      <p:sp>
        <p:nvSpPr>
          <p:cNvPr id="61442" name="Content Placeholder 2"/>
          <p:cNvSpPr>
            <a:spLocks noGrp="1"/>
          </p:cNvSpPr>
          <p:nvPr>
            <p:ph idx="1"/>
          </p:nvPr>
        </p:nvSpPr>
        <p:spPr/>
        <p:txBody>
          <a:bodyPr/>
          <a:lstStyle/>
          <a:p>
            <a:r>
              <a:rPr lang="en-US" smtClean="0"/>
              <a:t>You should have a good hashCode method for your own objects to store them efficiently</a:t>
            </a:r>
          </a:p>
          <a:p>
            <a:r>
              <a:rPr lang="en-US" smtClean="0"/>
              <a:t>Override hashCode methods in your own classes by combining the hash codes for the instance variables</a:t>
            </a:r>
          </a:p>
          <a:p>
            <a:endParaRPr lang="en-US" smtClean="0"/>
          </a:p>
          <a:p>
            <a:endParaRPr lang="en-US" smtClean="0"/>
          </a:p>
          <a:p>
            <a:endParaRPr lang="en-US" smtClean="0"/>
          </a:p>
          <a:p>
            <a:r>
              <a:rPr lang="en-US" smtClean="0"/>
              <a:t>Then combine the hash codes using a prime-number hash multiplier:</a:t>
            </a:r>
          </a:p>
        </p:txBody>
      </p:sp>
      <p:sp>
        <p:nvSpPr>
          <p:cNvPr id="9" name="Content Placeholder 2"/>
          <p:cNvSpPr txBox="1">
            <a:spLocks/>
          </p:cNvSpPr>
          <p:nvPr/>
        </p:nvSpPr>
        <p:spPr bwMode="auto">
          <a:xfrm>
            <a:off x="2360084" y="3639457"/>
            <a:ext cx="70104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public int </a:t>
            </a:r>
            <a:r>
              <a:rPr lang="nn-NO" dirty="0">
                <a:solidFill>
                  <a:srgbClr val="0033CC"/>
                </a:solidFill>
                <a:latin typeface="Consolas" pitchFamily="49" charset="0"/>
                <a:cs typeface="Consolas" pitchFamily="49" charset="0"/>
              </a:rPr>
              <a:t>hashCode</a:t>
            </a: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int h1 = name.</a:t>
            </a:r>
            <a:r>
              <a:rPr lang="nn-NO" dirty="0">
                <a:solidFill>
                  <a:srgbClr val="00B050"/>
                </a:solidFill>
                <a:latin typeface="Consolas" pitchFamily="49" charset="0"/>
                <a:cs typeface="Consolas" pitchFamily="49" charset="0"/>
              </a:rPr>
              <a:t>hashCode</a:t>
            </a: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int h2 = new Double(area).</a:t>
            </a:r>
            <a:r>
              <a:rPr lang="nn-NO" dirty="0">
                <a:solidFill>
                  <a:srgbClr val="00B050"/>
                </a:solidFill>
                <a:latin typeface="Consolas" pitchFamily="49" charset="0"/>
                <a:cs typeface="Consolas" pitchFamily="49" charset="0"/>
              </a:rPr>
              <a:t>hashCode</a:t>
            </a:r>
            <a:r>
              <a:rPr lang="nn-NO" dirty="0">
                <a:latin typeface="Consolas" pitchFamily="49" charset="0"/>
                <a:cs typeface="Consolas" pitchFamily="49" charset="0"/>
              </a:rPr>
              <a:t>();</a:t>
            </a:r>
          </a:p>
          <a:p>
            <a:pPr marL="342900" indent="-342900" eaLnBrk="0" hangingPunct="0">
              <a:buClr>
                <a:srgbClr val="835E01"/>
              </a:buClr>
              <a:buSzPct val="60000"/>
              <a:buFont typeface="Wingdings" pitchFamily="2" charset="2"/>
              <a:buNone/>
              <a:defRPr/>
            </a:pPr>
            <a:r>
              <a:rPr lang="nn-NO" dirty="0">
                <a:latin typeface="Consolas" pitchFamily="49" charset="0"/>
                <a:cs typeface="Consolas" pitchFamily="49" charset="0"/>
              </a:rPr>
              <a:t>. . .</a:t>
            </a:r>
          </a:p>
          <a:p>
            <a:pPr marL="342900" indent="-342900" eaLnBrk="0" hangingPunct="0">
              <a:buClr>
                <a:srgbClr val="835E01"/>
              </a:buClr>
              <a:buSzPct val="60000"/>
              <a:buFont typeface="Wingdings" pitchFamily="2" charset="2"/>
              <a:buNone/>
              <a:defRPr/>
            </a:pPr>
            <a:endParaRPr lang="en-US" dirty="0">
              <a:latin typeface="Consolas" pitchFamily="49" charset="0"/>
              <a:cs typeface="Consolas" pitchFamily="49" charset="0"/>
            </a:endParaRPr>
          </a:p>
        </p:txBody>
      </p:sp>
      <p:sp>
        <p:nvSpPr>
          <p:cNvPr id="12" name="Content Placeholder 2"/>
          <p:cNvSpPr txBox="1">
            <a:spLocks/>
          </p:cNvSpPr>
          <p:nvPr/>
        </p:nvSpPr>
        <p:spPr bwMode="auto">
          <a:xfrm>
            <a:off x="2360084" y="5524500"/>
            <a:ext cx="70104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final int HASH_MULTIPLIER = 29;</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int h = HASH_MULTIPLIER * h1 + h2;</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  return h;</a:t>
            </a:r>
          </a:p>
          <a:p>
            <a:pPr marL="342900" indent="-342900" eaLnBrk="0" hangingPunct="0">
              <a:buClr>
                <a:srgbClr val="835E01"/>
              </a:buClr>
              <a:buSzPct val="60000"/>
              <a:buFont typeface="Wingdings" pitchFamily="2" charset="2"/>
              <a:buNone/>
              <a:defRPr/>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3182197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hashCode and equals methods</a:t>
            </a:r>
            <a:endParaRPr lang="en-US" dirty="0" smtClean="0"/>
          </a:p>
        </p:txBody>
      </p:sp>
      <p:sp>
        <p:nvSpPr>
          <p:cNvPr id="62466" name="Content Placeholder 2"/>
          <p:cNvSpPr>
            <a:spLocks noGrp="1"/>
          </p:cNvSpPr>
          <p:nvPr>
            <p:ph idx="1"/>
          </p:nvPr>
        </p:nvSpPr>
        <p:spPr/>
        <p:txBody>
          <a:bodyPr/>
          <a:lstStyle/>
          <a:p>
            <a:r>
              <a:rPr lang="en-US" smtClean="0"/>
              <a:t>hashCode methods should be compatible with equals methods</a:t>
            </a:r>
          </a:p>
          <a:p>
            <a:pPr lvl="1"/>
            <a:r>
              <a:rPr lang="en-US" smtClean="0"/>
              <a:t>If two objects are equal, their hashCodes should match</a:t>
            </a:r>
          </a:p>
          <a:p>
            <a:pPr lvl="1"/>
            <a:r>
              <a:rPr lang="en-US" smtClean="0"/>
              <a:t>a hashCode method should use all instance variables</a:t>
            </a:r>
          </a:p>
          <a:p>
            <a:pPr lvl="1"/>
            <a:r>
              <a:rPr lang="en-US" smtClean="0"/>
              <a:t>The hashCode method of the Object class uses the memory location of the object, not the contents</a:t>
            </a:r>
          </a:p>
          <a:p>
            <a:pPr lvl="1"/>
            <a:endParaRPr lang="en-US" smtClean="0"/>
          </a:p>
        </p:txBody>
      </p:sp>
    </p:spTree>
    <p:extLst>
      <p:ext uri="{BB962C8B-B14F-4D97-AF65-F5344CB8AC3E}">
        <p14:creationId xmlns:p14="http://schemas.microsoft.com/office/powerpoint/2010/main" val="28334913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mtClean="0"/>
              <a:t>hashCode and equals methods</a:t>
            </a:r>
          </a:p>
        </p:txBody>
      </p:sp>
      <p:sp>
        <p:nvSpPr>
          <p:cNvPr id="63490" name="Content Placeholder 2"/>
          <p:cNvSpPr>
            <a:spLocks noGrp="1"/>
          </p:cNvSpPr>
          <p:nvPr>
            <p:ph idx="1"/>
          </p:nvPr>
        </p:nvSpPr>
        <p:spPr/>
        <p:txBody>
          <a:bodyPr/>
          <a:lstStyle/>
          <a:p>
            <a:r>
              <a:rPr lang="en-US" smtClean="0"/>
              <a:t>Do not mix Object class hashCode or equals methods with your own:</a:t>
            </a:r>
          </a:p>
          <a:p>
            <a:pPr lvl="1"/>
            <a:r>
              <a:rPr lang="en-US" smtClean="0"/>
              <a:t>Use an existing class such as String. Its hashCode and equals methods have already been implemented to work correctly.</a:t>
            </a:r>
          </a:p>
          <a:p>
            <a:pPr lvl="1"/>
            <a:r>
              <a:rPr lang="en-US" smtClean="0"/>
              <a:t>Implement both hashCode and equals. </a:t>
            </a:r>
          </a:p>
          <a:p>
            <a:pPr lvl="2"/>
            <a:r>
              <a:rPr lang="en-US" smtClean="0"/>
              <a:t>Derive the hash code from the instance variables that the equals method compares, so that equal objects have the same hash code</a:t>
            </a:r>
          </a:p>
          <a:p>
            <a:pPr lvl="1"/>
            <a:r>
              <a:rPr lang="en-US" smtClean="0"/>
              <a:t>Implement neither hashCode nor equals. Then only identical objects are considered to be equal</a:t>
            </a:r>
          </a:p>
        </p:txBody>
      </p:sp>
    </p:spTree>
    <p:extLst>
      <p:ext uri="{BB962C8B-B14F-4D97-AF65-F5344CB8AC3E}">
        <p14:creationId xmlns:p14="http://schemas.microsoft.com/office/powerpoint/2010/main" val="33032300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59" y="952500"/>
            <a:ext cx="6847683" cy="5135762"/>
          </a:xfrm>
          <a:prstGeom prst="rect">
            <a:avLst/>
          </a:prstGeom>
        </p:spPr>
      </p:pic>
    </p:spTree>
    <p:extLst>
      <p:ext uri="{BB962C8B-B14F-4D97-AF65-F5344CB8AC3E}">
        <p14:creationId xmlns:p14="http://schemas.microsoft.com/office/powerpoint/2010/main" val="2628721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hợp</a:t>
            </a:r>
            <a:br>
              <a:rPr lang="en-US" smtClean="0"/>
            </a:br>
            <a:r>
              <a:rPr lang="en-US" smtClean="0"/>
              <a:t>Collections Framework</a:t>
            </a:r>
            <a:endParaRPr lang="en-US" dirty="0"/>
          </a:p>
        </p:txBody>
      </p:sp>
      <p:sp>
        <p:nvSpPr>
          <p:cNvPr id="3" name="Content Placeholder 2"/>
          <p:cNvSpPr>
            <a:spLocks noGrp="1"/>
          </p:cNvSpPr>
          <p:nvPr>
            <p:ph idx="1"/>
          </p:nvPr>
        </p:nvSpPr>
        <p:spPr/>
        <p:txBody>
          <a:bodyPr/>
          <a:lstStyle/>
          <a:p>
            <a:r>
              <a:rPr lang="en-US" smtClean="0"/>
              <a:t>Collections Framework bao gồm:</a:t>
            </a:r>
          </a:p>
          <a:p>
            <a:pPr lvl="1"/>
            <a:r>
              <a:rPr lang="en-US" smtClean="0">
                <a:solidFill>
                  <a:srgbClr val="FF0000"/>
                </a:solidFill>
              </a:rPr>
              <a:t>Interfaces</a:t>
            </a:r>
            <a:r>
              <a:rPr lang="en-US" smtClean="0"/>
              <a:t>: Là các interface thể hiện tính chất của các kiểu collection khác nhau như List, Set, Map</a:t>
            </a:r>
          </a:p>
          <a:p>
            <a:pPr lvl="1"/>
            <a:r>
              <a:rPr lang="en-US" smtClean="0">
                <a:solidFill>
                  <a:srgbClr val="FF0000"/>
                </a:solidFill>
              </a:rPr>
              <a:t>Implementations</a:t>
            </a:r>
            <a:r>
              <a:rPr lang="en-US" smtClean="0"/>
              <a:t>: Là các lớp collection có sẵn được cài đặt các collection interfaces như LinkedList, HashSet</a:t>
            </a:r>
          </a:p>
          <a:p>
            <a:pPr lvl="1"/>
            <a:r>
              <a:rPr lang="en-US" smtClean="0">
                <a:solidFill>
                  <a:srgbClr val="FF0000"/>
                </a:solidFill>
              </a:rPr>
              <a:t>Algorithms</a:t>
            </a:r>
            <a:r>
              <a:rPr lang="en-US" smtClean="0"/>
              <a:t>: Là các phương thức tĩnh để xử lý trên collection, ví dụ: sắp xếp danh sách, tìm phần tử lớn nhất...</a:t>
            </a:r>
          </a:p>
          <a:p>
            <a:endParaRPr lang="en-US" dirty="0"/>
          </a:p>
        </p:txBody>
      </p:sp>
    </p:spTree>
    <p:extLst>
      <p:ext uri="{BB962C8B-B14F-4D97-AF65-F5344CB8AC3E}">
        <p14:creationId xmlns:p14="http://schemas.microsoft.com/office/powerpoint/2010/main" val="2035731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smtClean="0"/>
              <a:t>5.1. Khái niệm về tập hợp</a:t>
            </a:r>
            <a:br>
              <a:rPr lang="en-US" smtClean="0"/>
            </a:br>
            <a:r>
              <a:rPr lang="en-US" smtClean="0"/>
              <a:t>Collection và Map interface</a:t>
            </a:r>
            <a:endParaRPr lang="en-US"/>
          </a:p>
        </p:txBody>
      </p:sp>
      <p:sp>
        <p:nvSpPr>
          <p:cNvPr id="684036" name="Text Box 4"/>
          <p:cNvSpPr txBox="1">
            <a:spLocks noChangeArrowheads="1"/>
          </p:cNvSpPr>
          <p:nvPr/>
        </p:nvSpPr>
        <p:spPr bwMode="auto">
          <a:xfrm>
            <a:off x="3544813" y="1667882"/>
            <a:ext cx="43222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sz="2000" smtClean="0">
                <a:solidFill>
                  <a:srgbClr val="0033CC"/>
                </a:solidFill>
              </a:rPr>
              <a:t>Interface gốc chứa các phương thức chung cho tất cả các loại collections</a:t>
            </a:r>
            <a:endParaRPr lang="en-GB" sz="2000">
              <a:solidFill>
                <a:srgbClr val="0033CC"/>
              </a:solidFill>
            </a:endParaRPr>
          </a:p>
        </p:txBody>
      </p:sp>
      <p:sp>
        <p:nvSpPr>
          <p:cNvPr id="684037" name="Text Box 5"/>
          <p:cNvSpPr txBox="1">
            <a:spLocks noChangeArrowheads="1"/>
          </p:cNvSpPr>
          <p:nvPr/>
        </p:nvSpPr>
        <p:spPr bwMode="auto">
          <a:xfrm>
            <a:off x="5233912" y="4577486"/>
            <a:ext cx="38777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sz="2000" smtClean="0">
                <a:solidFill>
                  <a:srgbClr val="0033CC"/>
                </a:solidFill>
              </a:rPr>
              <a:t>Theo cơ chế FIFO và hàng đợi ưu tiên</a:t>
            </a:r>
            <a:endParaRPr lang="en-GB" sz="2000">
              <a:solidFill>
                <a:srgbClr val="0033CC"/>
              </a:solidFill>
            </a:endParaRPr>
          </a:p>
        </p:txBody>
      </p:sp>
      <p:sp>
        <p:nvSpPr>
          <p:cNvPr id="684038" name="Text Box 6"/>
          <p:cNvSpPr txBox="1">
            <a:spLocks noChangeArrowheads="1"/>
          </p:cNvSpPr>
          <p:nvPr/>
        </p:nvSpPr>
        <p:spPr bwMode="auto">
          <a:xfrm>
            <a:off x="3640061" y="5354962"/>
            <a:ext cx="42248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a:r>
              <a:rPr lang="en-US" sz="2000">
                <a:solidFill>
                  <a:srgbClr val="0033CC"/>
                </a:solidFill>
              </a:rPr>
              <a:t>Lưu trữ </a:t>
            </a:r>
            <a:r>
              <a:rPr lang="en-US" sz="2000" smtClean="0">
                <a:solidFill>
                  <a:srgbClr val="0033CC"/>
                </a:solidFill>
              </a:rPr>
              <a:t>theo </a:t>
            </a:r>
            <a:r>
              <a:rPr lang="en-US" sz="2000">
                <a:solidFill>
                  <a:srgbClr val="0033CC"/>
                </a:solidFill>
              </a:rPr>
              <a:t>thứ tự </a:t>
            </a:r>
            <a:r>
              <a:rPr lang="en-US" sz="2000" smtClean="0">
                <a:solidFill>
                  <a:srgbClr val="0033CC"/>
                </a:solidFill>
              </a:rPr>
              <a:t>thêm </a:t>
            </a:r>
            <a:r>
              <a:rPr lang="en-US" sz="2000">
                <a:solidFill>
                  <a:srgbClr val="0033CC"/>
                </a:solidFill>
              </a:rPr>
              <a:t>vào</a:t>
            </a:r>
          </a:p>
          <a:p>
            <a:pPr marL="0" lvl="2"/>
            <a:r>
              <a:rPr lang="en-US" sz="2000">
                <a:solidFill>
                  <a:srgbClr val="0033CC"/>
                </a:solidFill>
              </a:rPr>
              <a:t>Truy xuất </a:t>
            </a:r>
            <a:r>
              <a:rPr lang="en-US" sz="2000" smtClean="0">
                <a:solidFill>
                  <a:srgbClr val="0033CC"/>
                </a:solidFill>
              </a:rPr>
              <a:t>theo </a:t>
            </a:r>
            <a:r>
              <a:rPr lang="en-US" sz="2000">
                <a:solidFill>
                  <a:srgbClr val="0033CC"/>
                </a:solidFill>
              </a:rPr>
              <a:t>chỉ </a:t>
            </a:r>
            <a:r>
              <a:rPr lang="en-US" sz="2000" smtClean="0">
                <a:solidFill>
                  <a:srgbClr val="0033CC"/>
                </a:solidFill>
              </a:rPr>
              <a:t>mục (</a:t>
            </a:r>
            <a:r>
              <a:rPr lang="en-US" sz="2000">
                <a:solidFill>
                  <a:srgbClr val="0033CC"/>
                </a:solidFill>
              </a:rPr>
              <a:t>index)</a:t>
            </a:r>
          </a:p>
          <a:p>
            <a:pPr marL="0" lvl="2"/>
            <a:r>
              <a:rPr lang="en-US" sz="2000" smtClean="0">
                <a:solidFill>
                  <a:srgbClr val="0033CC"/>
                </a:solidFill>
              </a:rPr>
              <a:t>Có thể </a:t>
            </a:r>
            <a:r>
              <a:rPr lang="en-US" sz="2000">
                <a:solidFill>
                  <a:srgbClr val="0033CC"/>
                </a:solidFill>
              </a:rPr>
              <a:t>trùng nhau</a:t>
            </a:r>
          </a:p>
        </p:txBody>
      </p:sp>
      <p:sp>
        <p:nvSpPr>
          <p:cNvPr id="684039" name="Text Box 7"/>
          <p:cNvSpPr txBox="1">
            <a:spLocks noChangeArrowheads="1"/>
          </p:cNvSpPr>
          <p:nvPr/>
        </p:nvSpPr>
        <p:spPr bwMode="auto">
          <a:xfrm>
            <a:off x="159657" y="2210421"/>
            <a:ext cx="30718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smtClean="0">
                <a:solidFill>
                  <a:srgbClr val="0033CC"/>
                </a:solidFill>
              </a:rPr>
              <a:t>Lưu trữ không </a:t>
            </a:r>
            <a:r>
              <a:rPr lang="en-US" sz="2000">
                <a:solidFill>
                  <a:srgbClr val="0033CC"/>
                </a:solidFill>
              </a:rPr>
              <a:t>theo thứ tự </a:t>
            </a:r>
            <a:r>
              <a:rPr lang="en-US" sz="2000" smtClean="0">
                <a:solidFill>
                  <a:srgbClr val="0033CC"/>
                </a:solidFill>
              </a:rPr>
              <a:t>thêm </a:t>
            </a:r>
            <a:r>
              <a:rPr lang="en-US" sz="2000">
                <a:solidFill>
                  <a:srgbClr val="0033CC"/>
                </a:solidFill>
              </a:rPr>
              <a:t>vào, không cho phép trùng</a:t>
            </a:r>
            <a:endParaRPr lang="en-GB" sz="2000">
              <a:solidFill>
                <a:srgbClr val="0033CC"/>
              </a:solidFill>
            </a:endParaRPr>
          </a:p>
        </p:txBody>
      </p:sp>
      <p:sp>
        <p:nvSpPr>
          <p:cNvPr id="684040" name="Text Box 8"/>
          <p:cNvSpPr txBox="1">
            <a:spLocks noChangeArrowheads="1"/>
          </p:cNvSpPr>
          <p:nvPr/>
        </p:nvSpPr>
        <p:spPr bwMode="auto">
          <a:xfrm>
            <a:off x="280911" y="5862793"/>
            <a:ext cx="30712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a:r>
              <a:rPr lang="en-US" sz="2000">
                <a:solidFill>
                  <a:srgbClr val="0033CC"/>
                </a:solidFill>
              </a:rPr>
              <a:t>Lưu trữ các phần tử theo thứ tự tăng</a:t>
            </a:r>
          </a:p>
        </p:txBody>
      </p:sp>
      <p:sp>
        <p:nvSpPr>
          <p:cNvPr id="684041" name="Text Box 9"/>
          <p:cNvSpPr txBox="1">
            <a:spLocks noChangeArrowheads="1"/>
          </p:cNvSpPr>
          <p:nvPr/>
        </p:nvSpPr>
        <p:spPr bwMode="auto">
          <a:xfrm>
            <a:off x="8101995" y="1898974"/>
            <a:ext cx="35073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sz="2000" smtClean="0">
                <a:solidFill>
                  <a:srgbClr val="0033CC"/>
                </a:solidFill>
              </a:rPr>
              <a:t>Lưu trữ các ánh xạ từ khóa đến giá trị</a:t>
            </a:r>
            <a:endParaRPr lang="en-GB" sz="2000">
              <a:solidFill>
                <a:srgbClr val="0033CC"/>
              </a:solidFill>
            </a:endParaRPr>
          </a:p>
        </p:txBody>
      </p:sp>
      <p:sp>
        <p:nvSpPr>
          <p:cNvPr id="684042" name="Text Box 10"/>
          <p:cNvSpPr txBox="1">
            <a:spLocks noChangeArrowheads="1"/>
          </p:cNvSpPr>
          <p:nvPr/>
        </p:nvSpPr>
        <p:spPr bwMode="auto">
          <a:xfrm>
            <a:off x="9111645" y="4925324"/>
            <a:ext cx="23537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sz="2000" smtClean="0">
                <a:solidFill>
                  <a:srgbClr val="0033CC"/>
                </a:solidFill>
              </a:rPr>
              <a:t>Các khóa được sắp thứ tự</a:t>
            </a:r>
            <a:endParaRPr lang="en-GB" sz="2000">
              <a:solidFill>
                <a:srgbClr val="0033CC"/>
              </a:solidFill>
            </a:endParaRPr>
          </a:p>
        </p:txBody>
      </p:sp>
      <p:sp>
        <p:nvSpPr>
          <p:cNvPr id="684043" name="Line 11"/>
          <p:cNvSpPr>
            <a:spLocks noChangeShapeType="1"/>
          </p:cNvSpPr>
          <p:nvPr/>
        </p:nvSpPr>
        <p:spPr bwMode="auto">
          <a:xfrm flipV="1">
            <a:off x="2391228" y="5283524"/>
            <a:ext cx="0" cy="576263"/>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84044" name="Line 12"/>
          <p:cNvSpPr>
            <a:spLocks noChangeShapeType="1"/>
          </p:cNvSpPr>
          <p:nvPr/>
        </p:nvSpPr>
        <p:spPr bwMode="auto">
          <a:xfrm flipV="1">
            <a:off x="4215795" y="4275461"/>
            <a:ext cx="0" cy="1008062"/>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84045" name="Line 13"/>
          <p:cNvSpPr>
            <a:spLocks noChangeShapeType="1"/>
          </p:cNvSpPr>
          <p:nvPr/>
        </p:nvSpPr>
        <p:spPr bwMode="auto">
          <a:xfrm flipH="1" flipV="1">
            <a:off x="6040360" y="4275461"/>
            <a:ext cx="1" cy="360362"/>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84046" name="Line 14"/>
          <p:cNvSpPr>
            <a:spLocks noChangeShapeType="1"/>
          </p:cNvSpPr>
          <p:nvPr/>
        </p:nvSpPr>
        <p:spPr bwMode="auto">
          <a:xfrm>
            <a:off x="1910745" y="3181204"/>
            <a:ext cx="0" cy="576263"/>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84047" name="Line 15"/>
          <p:cNvSpPr>
            <a:spLocks noChangeShapeType="1"/>
          </p:cNvSpPr>
          <p:nvPr/>
        </p:nvSpPr>
        <p:spPr bwMode="auto">
          <a:xfrm>
            <a:off x="4120545" y="2403798"/>
            <a:ext cx="0" cy="215900"/>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84048" name="Line 16"/>
          <p:cNvSpPr>
            <a:spLocks noChangeShapeType="1"/>
          </p:cNvSpPr>
          <p:nvPr/>
        </p:nvSpPr>
        <p:spPr bwMode="auto">
          <a:xfrm>
            <a:off x="10167861" y="2237528"/>
            <a:ext cx="0" cy="382171"/>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84049" name="Line 17"/>
          <p:cNvSpPr>
            <a:spLocks noChangeShapeType="1"/>
          </p:cNvSpPr>
          <p:nvPr/>
        </p:nvSpPr>
        <p:spPr bwMode="auto">
          <a:xfrm flipV="1">
            <a:off x="10167861" y="4275460"/>
            <a:ext cx="0" cy="576263"/>
          </a:xfrm>
          <a:prstGeom prst="line">
            <a:avLst/>
          </a:prstGeom>
          <a:noFill/>
          <a:ln w="25400">
            <a:solidFill>
              <a:srgbClr val="0033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84053" name="Text Box 21"/>
          <p:cNvSpPr txBox="1">
            <a:spLocks noChangeArrowheads="1"/>
          </p:cNvSpPr>
          <p:nvPr/>
        </p:nvSpPr>
        <p:spPr bwMode="auto">
          <a:xfrm>
            <a:off x="3352195" y="2672086"/>
            <a:ext cx="1627717"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a:t>Collection</a:t>
            </a:r>
            <a:endParaRPr lang="en-US" sz="2000"/>
          </a:p>
        </p:txBody>
      </p:sp>
      <p:sp>
        <p:nvSpPr>
          <p:cNvPr id="684054" name="Text Box 22"/>
          <p:cNvSpPr txBox="1">
            <a:spLocks noChangeArrowheads="1"/>
          </p:cNvSpPr>
          <p:nvPr/>
        </p:nvSpPr>
        <p:spPr bwMode="auto">
          <a:xfrm>
            <a:off x="1622879" y="3843661"/>
            <a:ext cx="1344083"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a:t>Set</a:t>
            </a:r>
            <a:endParaRPr lang="en-US" sz="2000"/>
          </a:p>
        </p:txBody>
      </p:sp>
      <p:sp>
        <p:nvSpPr>
          <p:cNvPr id="684055" name="Text Box 23"/>
          <p:cNvSpPr txBox="1">
            <a:spLocks noChangeArrowheads="1"/>
          </p:cNvSpPr>
          <p:nvPr/>
        </p:nvSpPr>
        <p:spPr bwMode="auto">
          <a:xfrm>
            <a:off x="3451679" y="3843661"/>
            <a:ext cx="1437216"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a:t>List</a:t>
            </a:r>
            <a:endParaRPr lang="en-US" sz="2000"/>
          </a:p>
        </p:txBody>
      </p:sp>
      <p:sp>
        <p:nvSpPr>
          <p:cNvPr id="684056" name="Text Box 24"/>
          <p:cNvSpPr txBox="1">
            <a:spLocks noChangeArrowheads="1"/>
          </p:cNvSpPr>
          <p:nvPr/>
        </p:nvSpPr>
        <p:spPr bwMode="auto">
          <a:xfrm>
            <a:off x="5367262" y="3843661"/>
            <a:ext cx="1344084"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a:t>Queue</a:t>
            </a:r>
            <a:endParaRPr lang="en-US" sz="2000"/>
          </a:p>
        </p:txBody>
      </p:sp>
      <p:sp>
        <p:nvSpPr>
          <p:cNvPr id="684057" name="AutoShape 25"/>
          <p:cNvSpPr>
            <a:spLocks noChangeArrowheads="1"/>
          </p:cNvSpPr>
          <p:nvPr/>
        </p:nvSpPr>
        <p:spPr bwMode="auto">
          <a:xfrm>
            <a:off x="4023179" y="3080074"/>
            <a:ext cx="287867"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cxnSp>
        <p:nvCxnSpPr>
          <p:cNvPr id="684058" name="AutoShape 26"/>
          <p:cNvCxnSpPr>
            <a:cxnSpLocks noChangeShapeType="1"/>
            <a:stCxn id="684054" idx="0"/>
            <a:endCxn id="684057" idx="3"/>
          </p:cNvCxnSpPr>
          <p:nvPr/>
        </p:nvCxnSpPr>
        <p:spPr bwMode="auto">
          <a:xfrm rot="5400000" flipH="1" flipV="1">
            <a:off x="2942886" y="2619434"/>
            <a:ext cx="576262" cy="1872192"/>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4059" name="AutoShape 27"/>
          <p:cNvCxnSpPr>
            <a:cxnSpLocks noChangeShapeType="1"/>
            <a:stCxn id="684055" idx="0"/>
            <a:endCxn id="684057" idx="3"/>
          </p:cNvCxnSpPr>
          <p:nvPr/>
        </p:nvCxnSpPr>
        <p:spPr bwMode="auto">
          <a:xfrm rot="16200000" flipV="1">
            <a:off x="3880569" y="3553943"/>
            <a:ext cx="576262" cy="3174"/>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4060" name="AutoShape 28"/>
          <p:cNvCxnSpPr>
            <a:cxnSpLocks noChangeShapeType="1"/>
            <a:stCxn id="684056" idx="0"/>
            <a:endCxn id="684057" idx="3"/>
          </p:cNvCxnSpPr>
          <p:nvPr/>
        </p:nvCxnSpPr>
        <p:spPr bwMode="auto">
          <a:xfrm rot="16200000" flipV="1">
            <a:off x="4815078" y="2619434"/>
            <a:ext cx="576262" cy="1872191"/>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4065" name="Text Box 33"/>
          <p:cNvSpPr txBox="1">
            <a:spLocks noChangeArrowheads="1"/>
          </p:cNvSpPr>
          <p:nvPr/>
        </p:nvSpPr>
        <p:spPr bwMode="auto">
          <a:xfrm>
            <a:off x="1432379" y="4851724"/>
            <a:ext cx="1631949"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a:t>SortedSet</a:t>
            </a:r>
            <a:endParaRPr lang="en-US" sz="2000"/>
          </a:p>
        </p:txBody>
      </p:sp>
      <p:sp>
        <p:nvSpPr>
          <p:cNvPr id="684066" name="AutoShape 34"/>
          <p:cNvSpPr>
            <a:spLocks noChangeArrowheads="1"/>
          </p:cNvSpPr>
          <p:nvPr/>
        </p:nvSpPr>
        <p:spPr bwMode="auto">
          <a:xfrm>
            <a:off x="2103361" y="4232599"/>
            <a:ext cx="287867"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cxnSp>
        <p:nvCxnSpPr>
          <p:cNvPr id="684067" name="AutoShape 35"/>
          <p:cNvCxnSpPr>
            <a:cxnSpLocks noChangeShapeType="1"/>
            <a:stCxn id="684065" idx="0"/>
            <a:endCxn id="684066" idx="3"/>
          </p:cNvCxnSpPr>
          <p:nvPr/>
        </p:nvCxnSpPr>
        <p:spPr bwMode="auto">
          <a:xfrm rot="16200000" flipV="1">
            <a:off x="2031925" y="4635294"/>
            <a:ext cx="431800" cy="1059"/>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4068" name="Text Box 36"/>
          <p:cNvSpPr txBox="1">
            <a:spLocks noChangeArrowheads="1"/>
          </p:cNvSpPr>
          <p:nvPr/>
        </p:nvSpPr>
        <p:spPr bwMode="auto">
          <a:xfrm>
            <a:off x="9592128" y="2691136"/>
            <a:ext cx="1244600"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a:t>Map</a:t>
            </a:r>
            <a:endParaRPr lang="en-US" sz="2000"/>
          </a:p>
        </p:txBody>
      </p:sp>
      <p:sp>
        <p:nvSpPr>
          <p:cNvPr id="684069" name="Text Box 37"/>
          <p:cNvSpPr txBox="1">
            <a:spLocks noChangeArrowheads="1"/>
          </p:cNvSpPr>
          <p:nvPr/>
        </p:nvSpPr>
        <p:spPr bwMode="auto">
          <a:xfrm>
            <a:off x="9304262" y="3824611"/>
            <a:ext cx="1824567" cy="40011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NZ" sz="2000"/>
              <a:t>SortedMap</a:t>
            </a:r>
            <a:endParaRPr lang="en-US" sz="2000"/>
          </a:p>
        </p:txBody>
      </p:sp>
      <p:sp>
        <p:nvSpPr>
          <p:cNvPr id="684070" name="AutoShape 38"/>
          <p:cNvSpPr>
            <a:spLocks noChangeArrowheads="1"/>
          </p:cNvSpPr>
          <p:nvPr/>
        </p:nvSpPr>
        <p:spPr bwMode="auto">
          <a:xfrm>
            <a:off x="10072612" y="3080074"/>
            <a:ext cx="287867" cy="18732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cxnSp>
        <p:nvCxnSpPr>
          <p:cNvPr id="684071" name="AutoShape 39"/>
          <p:cNvCxnSpPr>
            <a:cxnSpLocks noChangeShapeType="1"/>
            <a:stCxn id="684069" idx="0"/>
            <a:endCxn id="684070" idx="3"/>
          </p:cNvCxnSpPr>
          <p:nvPr/>
        </p:nvCxnSpPr>
        <p:spPr bwMode="auto">
          <a:xfrm flipV="1">
            <a:off x="10216546" y="3267399"/>
            <a:ext cx="0" cy="55721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08575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smtClean="0"/>
              <a:t>5.1. Khái niệm về tập hợp</a:t>
            </a:r>
            <a:br>
              <a:rPr lang="en-US" smtClean="0"/>
            </a:br>
            <a:r>
              <a:rPr lang="en-US" smtClean="0"/>
              <a:t>So sánh một số interface</a:t>
            </a:r>
            <a:endParaRPr lang="en-US"/>
          </a:p>
        </p:txBody>
      </p:sp>
      <p:grpSp>
        <p:nvGrpSpPr>
          <p:cNvPr id="686084" name="Group 4"/>
          <p:cNvGrpSpPr>
            <a:grpSpLocks/>
          </p:cNvGrpSpPr>
          <p:nvPr/>
        </p:nvGrpSpPr>
        <p:grpSpPr bwMode="auto">
          <a:xfrm>
            <a:off x="527050" y="3326609"/>
            <a:ext cx="2978149" cy="1619250"/>
            <a:chOff x="1837" y="1671"/>
            <a:chExt cx="1361" cy="1020"/>
          </a:xfrm>
        </p:grpSpPr>
        <p:sp>
          <p:nvSpPr>
            <p:cNvPr id="686085" name="Text Box 5"/>
            <p:cNvSpPr txBox="1">
              <a:spLocks noChangeArrowheads="1"/>
            </p:cNvSpPr>
            <p:nvPr/>
          </p:nvSpPr>
          <p:spPr bwMode="auto">
            <a:xfrm>
              <a:off x="1837" y="2003"/>
              <a:ext cx="1361" cy="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300"/>
                <a:t>+</a:t>
              </a:r>
              <a:r>
                <a:rPr lang="en-US" sz="1300" b="1"/>
                <a:t>add</a:t>
              </a:r>
              <a:r>
                <a:rPr lang="en-US" sz="1300"/>
                <a:t>(E):boolean</a:t>
              </a:r>
            </a:p>
            <a:p>
              <a:pPr algn="l"/>
              <a:r>
                <a:rPr lang="en-US" sz="1300"/>
                <a:t>+</a:t>
              </a:r>
              <a:r>
                <a:rPr lang="en-US" sz="1300" b="1"/>
                <a:t>remove</a:t>
              </a:r>
              <a:r>
                <a:rPr lang="en-US" sz="1300"/>
                <a:t>(Object):boolean</a:t>
              </a:r>
            </a:p>
            <a:p>
              <a:pPr algn="l"/>
              <a:r>
                <a:rPr lang="en-US" sz="1300"/>
                <a:t>+</a:t>
              </a:r>
              <a:r>
                <a:rPr lang="en-US" sz="1300" b="1"/>
                <a:t>contains</a:t>
              </a:r>
              <a:r>
                <a:rPr lang="en-US" sz="1300"/>
                <a:t>(Object):boolean</a:t>
              </a:r>
            </a:p>
            <a:p>
              <a:pPr algn="l"/>
              <a:r>
                <a:rPr lang="en-US" sz="1300"/>
                <a:t>+</a:t>
              </a:r>
              <a:r>
                <a:rPr lang="en-US" sz="1300" b="1"/>
                <a:t>size</a:t>
              </a:r>
              <a:r>
                <a:rPr lang="en-US" sz="1300"/>
                <a:t>():int</a:t>
              </a:r>
            </a:p>
            <a:p>
              <a:pPr algn="l"/>
              <a:r>
                <a:rPr lang="en-US" sz="1300"/>
                <a:t>+</a:t>
              </a:r>
              <a:r>
                <a:rPr lang="en-US" sz="1300" b="1"/>
                <a:t>iterator</a:t>
              </a:r>
              <a:r>
                <a:rPr lang="en-US" sz="1300"/>
                <a:t>():Iterator&lt;E&gt;</a:t>
              </a:r>
              <a:r>
                <a:rPr lang="en-NZ" sz="1300"/>
                <a:t> etc…</a:t>
              </a:r>
              <a:endParaRPr lang="en-US" sz="1300"/>
            </a:p>
          </p:txBody>
        </p:sp>
        <p:sp>
          <p:nvSpPr>
            <p:cNvPr id="686086" name="Text Box 6"/>
            <p:cNvSpPr txBox="1">
              <a:spLocks noChangeArrowheads="1"/>
            </p:cNvSpPr>
            <p:nvPr/>
          </p:nvSpPr>
          <p:spPr bwMode="auto">
            <a:xfrm>
              <a:off x="1837" y="1671"/>
              <a:ext cx="1361"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NZ" sz="1200"/>
                <a:t>&lt;&lt;interface&gt;&gt;</a:t>
              </a:r>
              <a:endParaRPr lang="en-US" sz="1200"/>
            </a:p>
            <a:p>
              <a:r>
                <a:rPr lang="en-US" sz="1600" b="1"/>
                <a:t>Collection&lt;E&gt;</a:t>
              </a:r>
            </a:p>
          </p:txBody>
        </p:sp>
      </p:grpSp>
      <p:grpSp>
        <p:nvGrpSpPr>
          <p:cNvPr id="686115" name="Group 35"/>
          <p:cNvGrpSpPr>
            <a:grpSpLocks/>
          </p:cNvGrpSpPr>
          <p:nvPr/>
        </p:nvGrpSpPr>
        <p:grpSpPr bwMode="auto">
          <a:xfrm>
            <a:off x="5041900" y="1934370"/>
            <a:ext cx="2976033" cy="2217738"/>
            <a:chOff x="2290" y="920"/>
            <a:chExt cx="1180" cy="1397"/>
          </a:xfrm>
        </p:grpSpPr>
        <p:sp>
          <p:nvSpPr>
            <p:cNvPr id="686088" name="Text Box 8"/>
            <p:cNvSpPr txBox="1">
              <a:spLocks noChangeArrowheads="1"/>
            </p:cNvSpPr>
            <p:nvPr/>
          </p:nvSpPr>
          <p:spPr bwMode="auto">
            <a:xfrm>
              <a:off x="2290" y="1253"/>
              <a:ext cx="1180" cy="10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300"/>
                <a:t>+</a:t>
              </a:r>
              <a:r>
                <a:rPr lang="en-US" sz="1300" b="1"/>
                <a:t>add</a:t>
              </a:r>
              <a:r>
                <a:rPr lang="en-US" sz="1300"/>
                <a:t>(E):boolean</a:t>
              </a:r>
            </a:p>
            <a:p>
              <a:pPr algn="l"/>
              <a:r>
                <a:rPr lang="en-US" sz="1300"/>
                <a:t>+</a:t>
              </a:r>
              <a:r>
                <a:rPr lang="en-US" sz="1300" b="1"/>
                <a:t>remove</a:t>
              </a:r>
              <a:r>
                <a:rPr lang="en-US" sz="1300"/>
                <a:t>(Object):boolean</a:t>
              </a:r>
            </a:p>
            <a:p>
              <a:pPr algn="l"/>
              <a:r>
                <a:rPr lang="en-US" sz="1300"/>
                <a:t>+</a:t>
              </a:r>
              <a:r>
                <a:rPr lang="en-US" sz="1300">
                  <a:solidFill>
                    <a:srgbClr val="0033CC"/>
                  </a:solidFill>
                </a:rPr>
                <a:t>get</a:t>
              </a:r>
              <a:r>
                <a:rPr lang="en-US" sz="1300"/>
                <a:t>(int):E</a:t>
              </a:r>
            </a:p>
            <a:p>
              <a:pPr algn="l"/>
              <a:r>
                <a:rPr lang="en-US" sz="1300"/>
                <a:t>+</a:t>
              </a:r>
              <a:r>
                <a:rPr lang="en-US" sz="1300">
                  <a:solidFill>
                    <a:srgbClr val="0033CC"/>
                  </a:solidFill>
                </a:rPr>
                <a:t>indexOf</a:t>
              </a:r>
              <a:r>
                <a:rPr lang="en-US" sz="1300"/>
                <a:t>(Object):int</a:t>
              </a:r>
            </a:p>
            <a:p>
              <a:pPr algn="l"/>
              <a:r>
                <a:rPr lang="en-US" sz="1300"/>
                <a:t>+</a:t>
              </a:r>
              <a:r>
                <a:rPr lang="en-US" sz="1300" b="1"/>
                <a:t>contains</a:t>
              </a:r>
              <a:r>
                <a:rPr lang="en-US" sz="1300"/>
                <a:t>(Object):boolean</a:t>
              </a:r>
            </a:p>
            <a:p>
              <a:pPr algn="l"/>
              <a:r>
                <a:rPr lang="en-US" sz="1300"/>
                <a:t>+</a:t>
              </a:r>
              <a:r>
                <a:rPr lang="en-US" sz="1300" b="1"/>
                <a:t>size</a:t>
              </a:r>
              <a:r>
                <a:rPr lang="en-US" sz="1300"/>
                <a:t>():int</a:t>
              </a:r>
            </a:p>
            <a:p>
              <a:pPr algn="l"/>
              <a:r>
                <a:rPr lang="en-US" sz="1300"/>
                <a:t>+</a:t>
              </a:r>
              <a:r>
                <a:rPr lang="en-US" sz="1300" b="1"/>
                <a:t>iterator</a:t>
              </a:r>
              <a:r>
                <a:rPr lang="en-US" sz="1300"/>
                <a:t>():Iterator&lt;E&gt;</a:t>
              </a:r>
            </a:p>
            <a:p>
              <a:pPr algn="l"/>
              <a:r>
                <a:rPr lang="en-NZ" sz="1300"/>
                <a:t>etc…</a:t>
              </a:r>
              <a:endParaRPr lang="en-US" sz="1300"/>
            </a:p>
          </p:txBody>
        </p:sp>
        <p:sp>
          <p:nvSpPr>
            <p:cNvPr id="686090" name="Text Box 10"/>
            <p:cNvSpPr txBox="1">
              <a:spLocks noChangeArrowheads="1"/>
            </p:cNvSpPr>
            <p:nvPr/>
          </p:nvSpPr>
          <p:spPr bwMode="auto">
            <a:xfrm>
              <a:off x="2290" y="920"/>
              <a:ext cx="118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NZ" sz="1200"/>
                <a:t>&lt;&lt;interface&gt;&gt;</a:t>
              </a:r>
              <a:endParaRPr lang="en-US" sz="1200"/>
            </a:p>
            <a:p>
              <a:r>
                <a:rPr lang="en-US" sz="1600" b="1"/>
                <a:t>List&lt;E&gt;</a:t>
              </a:r>
            </a:p>
          </p:txBody>
        </p:sp>
      </p:grpSp>
      <p:grpSp>
        <p:nvGrpSpPr>
          <p:cNvPr id="686116" name="Group 36"/>
          <p:cNvGrpSpPr>
            <a:grpSpLocks/>
          </p:cNvGrpSpPr>
          <p:nvPr/>
        </p:nvGrpSpPr>
        <p:grpSpPr bwMode="auto">
          <a:xfrm>
            <a:off x="5041900" y="4598196"/>
            <a:ext cx="2976033" cy="1620838"/>
            <a:chOff x="2290" y="2598"/>
            <a:chExt cx="1180" cy="1021"/>
          </a:xfrm>
        </p:grpSpPr>
        <p:sp>
          <p:nvSpPr>
            <p:cNvPr id="686092" name="Text Box 12"/>
            <p:cNvSpPr txBox="1">
              <a:spLocks noChangeArrowheads="1"/>
            </p:cNvSpPr>
            <p:nvPr/>
          </p:nvSpPr>
          <p:spPr bwMode="auto">
            <a:xfrm>
              <a:off x="2290" y="2931"/>
              <a:ext cx="1180" cy="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300"/>
                <a:t>+</a:t>
              </a:r>
              <a:r>
                <a:rPr lang="en-US" sz="1300" b="1"/>
                <a:t>add</a:t>
              </a:r>
              <a:r>
                <a:rPr lang="en-US" sz="1300"/>
                <a:t>(E):boolean</a:t>
              </a:r>
            </a:p>
            <a:p>
              <a:pPr algn="l"/>
              <a:r>
                <a:rPr lang="en-US" sz="1300"/>
                <a:t>+</a:t>
              </a:r>
              <a:r>
                <a:rPr lang="en-US" sz="1300" b="1"/>
                <a:t>remove</a:t>
              </a:r>
              <a:r>
                <a:rPr lang="en-US" sz="1300"/>
                <a:t>(Object):boolean</a:t>
              </a:r>
            </a:p>
            <a:p>
              <a:pPr algn="l"/>
              <a:r>
                <a:rPr lang="en-US" sz="1300"/>
                <a:t>+</a:t>
              </a:r>
              <a:r>
                <a:rPr lang="en-US" sz="1300" b="1"/>
                <a:t>contains</a:t>
              </a:r>
              <a:r>
                <a:rPr lang="en-US" sz="1300"/>
                <a:t>(Object):boolean</a:t>
              </a:r>
            </a:p>
            <a:p>
              <a:pPr algn="l"/>
              <a:r>
                <a:rPr lang="en-US" sz="1300"/>
                <a:t>+</a:t>
              </a:r>
              <a:r>
                <a:rPr lang="en-US" sz="1300" b="1"/>
                <a:t>size</a:t>
              </a:r>
              <a:r>
                <a:rPr lang="en-US" sz="1300"/>
                <a:t>():int</a:t>
              </a:r>
            </a:p>
            <a:p>
              <a:pPr algn="l"/>
              <a:r>
                <a:rPr lang="en-US" sz="1300"/>
                <a:t>+</a:t>
              </a:r>
              <a:r>
                <a:rPr lang="en-US" sz="1300" b="1"/>
                <a:t>iterator</a:t>
              </a:r>
              <a:r>
                <a:rPr lang="en-US" sz="1300"/>
                <a:t>():Iterator&lt;E&gt;</a:t>
              </a:r>
              <a:r>
                <a:rPr lang="en-NZ" sz="1300"/>
                <a:t> etc…</a:t>
              </a:r>
              <a:endParaRPr lang="en-US" sz="1300"/>
            </a:p>
          </p:txBody>
        </p:sp>
        <p:sp>
          <p:nvSpPr>
            <p:cNvPr id="686094" name="Text Box 14"/>
            <p:cNvSpPr txBox="1">
              <a:spLocks noChangeArrowheads="1"/>
            </p:cNvSpPr>
            <p:nvPr/>
          </p:nvSpPr>
          <p:spPr bwMode="auto">
            <a:xfrm>
              <a:off x="2290" y="2598"/>
              <a:ext cx="118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NZ" sz="1200"/>
                <a:t>&lt;&lt;interface&gt;&gt;</a:t>
              </a:r>
              <a:endParaRPr lang="en-US" sz="1200"/>
            </a:p>
            <a:p>
              <a:r>
                <a:rPr lang="en-US" sz="1600" b="1"/>
                <a:t>Set&lt;E&gt;</a:t>
              </a:r>
            </a:p>
          </p:txBody>
        </p:sp>
      </p:grpSp>
      <p:grpSp>
        <p:nvGrpSpPr>
          <p:cNvPr id="686118" name="Group 38"/>
          <p:cNvGrpSpPr>
            <a:grpSpLocks/>
          </p:cNvGrpSpPr>
          <p:nvPr/>
        </p:nvGrpSpPr>
        <p:grpSpPr bwMode="auto">
          <a:xfrm>
            <a:off x="3314700" y="2591595"/>
            <a:ext cx="1824567" cy="2159000"/>
            <a:chOff x="1474" y="1334"/>
            <a:chExt cx="862" cy="1360"/>
          </a:xfrm>
        </p:grpSpPr>
        <p:sp>
          <p:nvSpPr>
            <p:cNvPr id="686096" name="Line 16"/>
            <p:cNvSpPr>
              <a:spLocks noChangeShapeType="1"/>
            </p:cNvSpPr>
            <p:nvPr/>
          </p:nvSpPr>
          <p:spPr bwMode="auto">
            <a:xfrm flipV="1">
              <a:off x="1474" y="1334"/>
              <a:ext cx="862" cy="861"/>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097" name="Line 17"/>
            <p:cNvSpPr>
              <a:spLocks noChangeShapeType="1"/>
            </p:cNvSpPr>
            <p:nvPr/>
          </p:nvSpPr>
          <p:spPr bwMode="auto">
            <a:xfrm flipV="1">
              <a:off x="1474" y="1470"/>
              <a:ext cx="862" cy="861"/>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0" name="Line 20"/>
            <p:cNvSpPr>
              <a:spLocks noChangeShapeType="1"/>
            </p:cNvSpPr>
            <p:nvPr/>
          </p:nvSpPr>
          <p:spPr bwMode="auto">
            <a:xfrm flipV="1">
              <a:off x="1519" y="1833"/>
              <a:ext cx="817" cy="635"/>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1" name="Line 21"/>
            <p:cNvSpPr>
              <a:spLocks noChangeShapeType="1"/>
            </p:cNvSpPr>
            <p:nvPr/>
          </p:nvSpPr>
          <p:spPr bwMode="auto">
            <a:xfrm flipV="1">
              <a:off x="1474" y="1969"/>
              <a:ext cx="862" cy="635"/>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2" name="Line 22"/>
            <p:cNvSpPr>
              <a:spLocks noChangeShapeType="1"/>
            </p:cNvSpPr>
            <p:nvPr/>
          </p:nvSpPr>
          <p:spPr bwMode="auto">
            <a:xfrm flipV="1">
              <a:off x="1474" y="2105"/>
              <a:ext cx="862" cy="589"/>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6125" name="Group 45"/>
          <p:cNvGrpSpPr>
            <a:grpSpLocks/>
          </p:cNvGrpSpPr>
          <p:nvPr/>
        </p:nvGrpSpPr>
        <p:grpSpPr bwMode="auto">
          <a:xfrm>
            <a:off x="3314699" y="4031458"/>
            <a:ext cx="1822451" cy="2017712"/>
            <a:chOff x="1474" y="2241"/>
            <a:chExt cx="861" cy="1271"/>
          </a:xfrm>
        </p:grpSpPr>
        <p:sp>
          <p:nvSpPr>
            <p:cNvPr id="686104" name="Line 24"/>
            <p:cNvSpPr>
              <a:spLocks noChangeShapeType="1"/>
            </p:cNvSpPr>
            <p:nvPr/>
          </p:nvSpPr>
          <p:spPr bwMode="auto">
            <a:xfrm>
              <a:off x="1474" y="2241"/>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5" name="Line 25"/>
            <p:cNvSpPr>
              <a:spLocks noChangeShapeType="1"/>
            </p:cNvSpPr>
            <p:nvPr/>
          </p:nvSpPr>
          <p:spPr bwMode="auto">
            <a:xfrm>
              <a:off x="1474" y="2377"/>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6" name="Line 26"/>
            <p:cNvSpPr>
              <a:spLocks noChangeShapeType="1"/>
            </p:cNvSpPr>
            <p:nvPr/>
          </p:nvSpPr>
          <p:spPr bwMode="auto">
            <a:xfrm>
              <a:off x="1474" y="2468"/>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7" name="Line 27"/>
            <p:cNvSpPr>
              <a:spLocks noChangeShapeType="1"/>
            </p:cNvSpPr>
            <p:nvPr/>
          </p:nvSpPr>
          <p:spPr bwMode="auto">
            <a:xfrm>
              <a:off x="1474" y="2604"/>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08" name="Line 28"/>
            <p:cNvSpPr>
              <a:spLocks noChangeShapeType="1"/>
            </p:cNvSpPr>
            <p:nvPr/>
          </p:nvSpPr>
          <p:spPr bwMode="auto">
            <a:xfrm>
              <a:off x="1474" y="2740"/>
              <a:ext cx="861" cy="7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6117" name="Group 37"/>
          <p:cNvGrpSpPr>
            <a:grpSpLocks/>
          </p:cNvGrpSpPr>
          <p:nvPr/>
        </p:nvGrpSpPr>
        <p:grpSpPr bwMode="auto">
          <a:xfrm>
            <a:off x="8786284" y="4166395"/>
            <a:ext cx="2976033" cy="2217738"/>
            <a:chOff x="4059" y="2326"/>
            <a:chExt cx="1179" cy="1397"/>
          </a:xfrm>
        </p:grpSpPr>
        <p:sp>
          <p:nvSpPr>
            <p:cNvPr id="686111" name="Text Box 31"/>
            <p:cNvSpPr txBox="1">
              <a:spLocks noChangeArrowheads="1"/>
            </p:cNvSpPr>
            <p:nvPr/>
          </p:nvSpPr>
          <p:spPr bwMode="auto">
            <a:xfrm>
              <a:off x="4059" y="2659"/>
              <a:ext cx="1179" cy="10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300"/>
                <a:t>+</a:t>
              </a:r>
              <a:r>
                <a:rPr lang="en-US" sz="1300" b="1"/>
                <a:t>add</a:t>
              </a:r>
              <a:r>
                <a:rPr lang="en-US" sz="1300"/>
                <a:t>(E):boolean</a:t>
              </a:r>
            </a:p>
            <a:p>
              <a:pPr algn="l"/>
              <a:r>
                <a:rPr lang="en-US" sz="1300"/>
                <a:t>+</a:t>
              </a:r>
              <a:r>
                <a:rPr lang="en-US" sz="1300" b="1"/>
                <a:t>remove</a:t>
              </a:r>
              <a:r>
                <a:rPr lang="en-US" sz="1300"/>
                <a:t>(Object):boolean</a:t>
              </a:r>
            </a:p>
            <a:p>
              <a:pPr algn="l"/>
              <a:r>
                <a:rPr lang="en-US" sz="1300"/>
                <a:t>+</a:t>
              </a:r>
              <a:r>
                <a:rPr lang="en-US" sz="1300" b="1"/>
                <a:t>contains</a:t>
              </a:r>
              <a:r>
                <a:rPr lang="en-US" sz="1300"/>
                <a:t>(Object):boolean</a:t>
              </a:r>
            </a:p>
            <a:p>
              <a:pPr algn="l"/>
              <a:r>
                <a:rPr lang="en-US" sz="1300"/>
                <a:t>+</a:t>
              </a:r>
              <a:r>
                <a:rPr lang="en-US" sz="1300" b="1"/>
                <a:t>size</a:t>
              </a:r>
              <a:r>
                <a:rPr lang="en-US" sz="1300"/>
                <a:t>():int</a:t>
              </a:r>
            </a:p>
            <a:p>
              <a:pPr algn="l"/>
              <a:r>
                <a:rPr lang="en-US" sz="1300"/>
                <a:t>+</a:t>
              </a:r>
              <a:r>
                <a:rPr lang="en-US" sz="1300" b="1"/>
                <a:t>iterator</a:t>
              </a:r>
              <a:r>
                <a:rPr lang="en-US" sz="1300"/>
                <a:t>():Iterator&lt;E&gt;</a:t>
              </a:r>
            </a:p>
            <a:p>
              <a:pPr algn="l"/>
              <a:r>
                <a:rPr lang="en-NZ" sz="1300"/>
                <a:t>+</a:t>
              </a:r>
              <a:r>
                <a:rPr lang="en-NZ" sz="1300">
                  <a:solidFill>
                    <a:srgbClr val="0033CC"/>
                  </a:solidFill>
                </a:rPr>
                <a:t>first</a:t>
              </a:r>
              <a:r>
                <a:rPr lang="en-NZ" sz="1300"/>
                <a:t>():E</a:t>
              </a:r>
            </a:p>
            <a:p>
              <a:pPr algn="l"/>
              <a:r>
                <a:rPr lang="en-NZ" sz="1300"/>
                <a:t>+</a:t>
              </a:r>
              <a:r>
                <a:rPr lang="en-NZ" sz="1300">
                  <a:solidFill>
                    <a:srgbClr val="0033CC"/>
                  </a:solidFill>
                </a:rPr>
                <a:t>last</a:t>
              </a:r>
              <a:r>
                <a:rPr lang="en-NZ" sz="1300"/>
                <a:t>():E</a:t>
              </a:r>
              <a:endParaRPr lang="en-US" sz="1300"/>
            </a:p>
            <a:p>
              <a:pPr algn="l"/>
              <a:r>
                <a:rPr lang="en-NZ" sz="1300"/>
                <a:t>etc…</a:t>
              </a:r>
              <a:endParaRPr lang="en-US" sz="1300"/>
            </a:p>
          </p:txBody>
        </p:sp>
        <p:sp>
          <p:nvSpPr>
            <p:cNvPr id="686112" name="Text Box 32"/>
            <p:cNvSpPr txBox="1">
              <a:spLocks noChangeArrowheads="1"/>
            </p:cNvSpPr>
            <p:nvPr/>
          </p:nvSpPr>
          <p:spPr bwMode="auto">
            <a:xfrm>
              <a:off x="4059" y="2326"/>
              <a:ext cx="1179"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NZ" sz="1200"/>
                <a:t>&lt;&lt;interface&gt;&gt;</a:t>
              </a:r>
              <a:endParaRPr lang="en-US" sz="1200"/>
            </a:p>
            <a:p>
              <a:r>
                <a:rPr lang="en-US" sz="1600" b="1"/>
                <a:t>SortedSet&lt;E&gt;</a:t>
              </a:r>
            </a:p>
          </p:txBody>
        </p:sp>
      </p:grpSp>
      <p:grpSp>
        <p:nvGrpSpPr>
          <p:cNvPr id="686129" name="Group 49"/>
          <p:cNvGrpSpPr>
            <a:grpSpLocks/>
          </p:cNvGrpSpPr>
          <p:nvPr/>
        </p:nvGrpSpPr>
        <p:grpSpPr bwMode="auto">
          <a:xfrm>
            <a:off x="7442199" y="4839496"/>
            <a:ext cx="1441451" cy="1266825"/>
            <a:chOff x="3424" y="2750"/>
            <a:chExt cx="681" cy="798"/>
          </a:xfrm>
        </p:grpSpPr>
        <p:sp>
          <p:nvSpPr>
            <p:cNvPr id="686123" name="Line 43"/>
            <p:cNvSpPr>
              <a:spLocks noChangeShapeType="1"/>
            </p:cNvSpPr>
            <p:nvPr/>
          </p:nvSpPr>
          <p:spPr bwMode="auto">
            <a:xfrm flipV="1">
              <a:off x="3424" y="3158"/>
              <a:ext cx="681" cy="2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4" name="Line 44"/>
            <p:cNvSpPr>
              <a:spLocks noChangeShapeType="1"/>
            </p:cNvSpPr>
            <p:nvPr/>
          </p:nvSpPr>
          <p:spPr bwMode="auto">
            <a:xfrm flipV="1">
              <a:off x="3424" y="3294"/>
              <a:ext cx="681" cy="254"/>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6" name="Line 46"/>
            <p:cNvSpPr>
              <a:spLocks noChangeShapeType="1"/>
            </p:cNvSpPr>
            <p:nvPr/>
          </p:nvSpPr>
          <p:spPr bwMode="auto">
            <a:xfrm flipV="1">
              <a:off x="3424" y="3022"/>
              <a:ext cx="681" cy="2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7" name="Line 47"/>
            <p:cNvSpPr>
              <a:spLocks noChangeShapeType="1"/>
            </p:cNvSpPr>
            <p:nvPr/>
          </p:nvSpPr>
          <p:spPr bwMode="auto">
            <a:xfrm flipV="1">
              <a:off x="3424" y="2886"/>
              <a:ext cx="681" cy="2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8" name="Line 48"/>
            <p:cNvSpPr>
              <a:spLocks noChangeShapeType="1"/>
            </p:cNvSpPr>
            <p:nvPr/>
          </p:nvSpPr>
          <p:spPr bwMode="auto">
            <a:xfrm flipV="1">
              <a:off x="3424" y="2750"/>
              <a:ext cx="681" cy="272"/>
            </a:xfrm>
            <a:prstGeom prst="line">
              <a:avLst/>
            </a:prstGeom>
            <a:noFill/>
            <a:ln w="952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88871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18"/>
                                        </p:tgtEl>
                                        <p:attrNameLst>
                                          <p:attrName>style.visibility</p:attrName>
                                        </p:attrNameLst>
                                      </p:cBhvr>
                                      <p:to>
                                        <p:strVal val="visible"/>
                                      </p:to>
                                    </p:set>
                                    <p:animEffect transition="in" filter="wipe(left)">
                                      <p:cBhvr>
                                        <p:cTn id="7" dur="500"/>
                                        <p:tgtEl>
                                          <p:spTgt spid="686118"/>
                                        </p:tgtEl>
                                      </p:cBhvr>
                                    </p:animEffect>
                                  </p:childTnLst>
                                </p:cTn>
                              </p:par>
                              <p:par>
                                <p:cTn id="8" presetID="9" presetClass="entr" presetSubtype="0" fill="hold" nodeType="withEffect">
                                  <p:stCondLst>
                                    <p:cond delay="0"/>
                                  </p:stCondLst>
                                  <p:childTnLst>
                                    <p:set>
                                      <p:cBhvr>
                                        <p:cTn id="9" dur="1" fill="hold">
                                          <p:stCondLst>
                                            <p:cond delay="0"/>
                                          </p:stCondLst>
                                        </p:cTn>
                                        <p:tgtEl>
                                          <p:spTgt spid="686115"/>
                                        </p:tgtEl>
                                        <p:attrNameLst>
                                          <p:attrName>style.visibility</p:attrName>
                                        </p:attrNameLst>
                                      </p:cBhvr>
                                      <p:to>
                                        <p:strVal val="visible"/>
                                      </p:to>
                                    </p:set>
                                    <p:animEffect transition="in" filter="dissolve">
                                      <p:cBhvr>
                                        <p:cTn id="10" dur="500"/>
                                        <p:tgtEl>
                                          <p:spTgt spid="6861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86125"/>
                                        </p:tgtEl>
                                        <p:attrNameLst>
                                          <p:attrName>style.visibility</p:attrName>
                                        </p:attrNameLst>
                                      </p:cBhvr>
                                      <p:to>
                                        <p:strVal val="visible"/>
                                      </p:to>
                                    </p:set>
                                    <p:animEffect transition="in" filter="wipe(left)">
                                      <p:cBhvr>
                                        <p:cTn id="15" dur="500"/>
                                        <p:tgtEl>
                                          <p:spTgt spid="686125"/>
                                        </p:tgtEl>
                                      </p:cBhvr>
                                    </p:animEffect>
                                  </p:childTnLst>
                                </p:cTn>
                              </p:par>
                              <p:par>
                                <p:cTn id="16" presetID="9" presetClass="entr" presetSubtype="0" fill="hold" nodeType="withEffect">
                                  <p:stCondLst>
                                    <p:cond delay="0"/>
                                  </p:stCondLst>
                                  <p:childTnLst>
                                    <p:set>
                                      <p:cBhvr>
                                        <p:cTn id="17" dur="1" fill="hold">
                                          <p:stCondLst>
                                            <p:cond delay="0"/>
                                          </p:stCondLst>
                                        </p:cTn>
                                        <p:tgtEl>
                                          <p:spTgt spid="686116"/>
                                        </p:tgtEl>
                                        <p:attrNameLst>
                                          <p:attrName>style.visibility</p:attrName>
                                        </p:attrNameLst>
                                      </p:cBhvr>
                                      <p:to>
                                        <p:strVal val="visible"/>
                                      </p:to>
                                    </p:set>
                                    <p:animEffect transition="in" filter="dissolve">
                                      <p:cBhvr>
                                        <p:cTn id="18" dur="500"/>
                                        <p:tgtEl>
                                          <p:spTgt spid="6861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86129"/>
                                        </p:tgtEl>
                                        <p:attrNameLst>
                                          <p:attrName>style.visibility</p:attrName>
                                        </p:attrNameLst>
                                      </p:cBhvr>
                                      <p:to>
                                        <p:strVal val="visible"/>
                                      </p:to>
                                    </p:set>
                                    <p:animEffect transition="in" filter="wipe(left)">
                                      <p:cBhvr>
                                        <p:cTn id="23" dur="500"/>
                                        <p:tgtEl>
                                          <p:spTgt spid="686129"/>
                                        </p:tgtEl>
                                      </p:cBhvr>
                                    </p:animEffect>
                                  </p:childTnLst>
                                </p:cTn>
                              </p:par>
                              <p:par>
                                <p:cTn id="24" presetID="9" presetClass="entr" presetSubtype="0" fill="hold" nodeType="withEffect">
                                  <p:stCondLst>
                                    <p:cond delay="0"/>
                                  </p:stCondLst>
                                  <p:childTnLst>
                                    <p:set>
                                      <p:cBhvr>
                                        <p:cTn id="25" dur="1" fill="hold">
                                          <p:stCondLst>
                                            <p:cond delay="0"/>
                                          </p:stCondLst>
                                        </p:cTn>
                                        <p:tgtEl>
                                          <p:spTgt spid="686117"/>
                                        </p:tgtEl>
                                        <p:attrNameLst>
                                          <p:attrName>style.visibility</p:attrName>
                                        </p:attrNameLst>
                                      </p:cBhvr>
                                      <p:to>
                                        <p:strVal val="visible"/>
                                      </p:to>
                                    </p:set>
                                    <p:animEffect transition="in" filter="dissolve">
                                      <p:cBhvr>
                                        <p:cTn id="26" dur="500"/>
                                        <p:tgtEl>
                                          <p:spTgt spid="686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Khái niệm về tập </a:t>
            </a:r>
            <a:r>
              <a:rPr lang="en-US"/>
              <a:t>hợp</a:t>
            </a:r>
            <a:br>
              <a:rPr lang="en-US"/>
            </a:br>
            <a:r>
              <a:rPr lang="en-US" sz="4000" smtClean="0"/>
              <a:t>Các phương thức của Collection interface</a:t>
            </a:r>
            <a:endParaRPr lang="en-US" sz="400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235321" y="1877772"/>
            <a:ext cx="8650393" cy="4905916"/>
          </a:xfrm>
          <a:prstGeom prst="rect">
            <a:avLst/>
          </a:prstGeom>
        </p:spPr>
      </p:pic>
      <p:sp>
        <p:nvSpPr>
          <p:cNvPr id="6" name="Rectangle 5"/>
          <p:cNvSpPr/>
          <p:nvPr/>
        </p:nvSpPr>
        <p:spPr>
          <a:xfrm>
            <a:off x="2235321" y="4937371"/>
            <a:ext cx="8650393" cy="476276"/>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72406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12687</TotalTime>
  <Words>3887</Words>
  <Application>Microsoft Office PowerPoint</Application>
  <PresentationFormat>Widescreen</PresentationFormat>
  <Paragraphs>599</Paragraphs>
  <Slides>58</Slides>
  <Notes>27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2" baseType="lpstr">
      <vt:lpstr>ＭＳ Ｐゴシック</vt:lpstr>
      <vt:lpstr>Arial</vt:lpstr>
      <vt:lpstr>Calibri</vt:lpstr>
      <vt:lpstr>Century Gothic</vt:lpstr>
      <vt:lpstr>Consolas</vt:lpstr>
      <vt:lpstr>Courier New</vt:lpstr>
      <vt:lpstr>HGS明朝E</vt:lpstr>
      <vt:lpstr>Monotype Sorts</vt:lpstr>
      <vt:lpstr>Palatino Linotype</vt:lpstr>
      <vt:lpstr>Tahoma</vt:lpstr>
      <vt:lpstr>Trebuchet MS</vt:lpstr>
      <vt:lpstr>Wingdings</vt:lpstr>
      <vt:lpstr>Executive</vt:lpstr>
      <vt:lpstr>Picture</vt:lpstr>
      <vt:lpstr>Chương 5 TẬP HỢP TRÊN JAVA</vt:lpstr>
      <vt:lpstr>Mục tiêu</vt:lpstr>
      <vt:lpstr>Nội dung</vt:lpstr>
      <vt:lpstr>5.1. Khái niệm về tập hợp </vt:lpstr>
      <vt:lpstr>5.1. Khái niệm về tập hợp Collections Framework</vt:lpstr>
      <vt:lpstr>5.1. Khái niệm về tập hợp Collections Framework</vt:lpstr>
      <vt:lpstr>5.1. Khái niệm về tập hợp Collection và Map interface</vt:lpstr>
      <vt:lpstr>5.1. Khái niệm về tập hợp So sánh một số interface</vt:lpstr>
      <vt:lpstr>5.1. Khái niệm về tập hợp Các phương thức của Collection interface</vt:lpstr>
      <vt:lpstr>5.1. Khái niệm về tập hợp Duyệt collection</vt:lpstr>
      <vt:lpstr>5.1. Khái niệm về tập hợp Duyệt collection</vt:lpstr>
      <vt:lpstr>5.1. Khái niệm về tập hợp Comparable&lt;T&gt; interface</vt:lpstr>
      <vt:lpstr>5.1. Khái niệm về tập hợp Comparable&lt;T&gt; interface</vt:lpstr>
      <vt:lpstr>5.1. Khái niệm về tập hợp Comparator&lt;T&gt; interface</vt:lpstr>
      <vt:lpstr>5.1. Khái niệm về tập hợp Comparator&lt;T&gt; interface</vt:lpstr>
      <vt:lpstr>5.1. Khái niệm về tập hợp List interface</vt:lpstr>
      <vt:lpstr>5.1. Khái niệm về tập hợp Set and SortedSet interface</vt:lpstr>
      <vt:lpstr>5.1. Khái niệm về tập hợp Queue interface </vt:lpstr>
      <vt:lpstr>5.1. Khái niệm về tập hợp Map interface</vt:lpstr>
      <vt:lpstr>5.1. Khái niệm về tập hợp Map interface</vt:lpstr>
      <vt:lpstr>5.1. Khái niệm về tập hợp SortedMap interface </vt:lpstr>
      <vt:lpstr>5.2. So sánh tập hợp và mảng </vt:lpstr>
      <vt:lpstr>5.3. Các lớp tập hợp trong Java</vt:lpstr>
      <vt:lpstr>5.3. Các lớp tập hợp trong Java</vt:lpstr>
      <vt:lpstr>5.3. Các lớp tập hợp trong Java</vt:lpstr>
      <vt:lpstr>5.3. Các lớp tập hợp trong Java Lớp ArrayList</vt:lpstr>
      <vt:lpstr>5.3. Các lớp tập hợp trong Java Lớp ArrayList</vt:lpstr>
      <vt:lpstr>5.3. Các lớp tập hợp trong Java Lớp Vector</vt:lpstr>
      <vt:lpstr>5.3. Các lớp tập hợp trong Java Lớp LinkedList</vt:lpstr>
      <vt:lpstr>5.3. Các lớp tập hợp trong Java Lớp HashSet</vt:lpstr>
      <vt:lpstr>5.3. Các lớp tập hợp trong Java Lớp LinkedHashSet</vt:lpstr>
      <vt:lpstr>5.3. Các lớp tập hợp trong Java Lớp LinkedHashSet</vt:lpstr>
      <vt:lpstr>5.3. Các lớp tập hợp trong Java Lớp TreeSet</vt:lpstr>
      <vt:lpstr>5.3. Các lớp tập hợp trong Java Lớp TreeSet</vt:lpstr>
      <vt:lpstr>5.3. Các lớp tập hợp trong Java Lớp TreeSet</vt:lpstr>
      <vt:lpstr>5.3. Các lớp tập hợp trong Java Lớp TreeSet</vt:lpstr>
      <vt:lpstr>5.3. Các lớp tập hợp trong Java Lớp HashMap</vt:lpstr>
      <vt:lpstr>5.3. Các lớp tập hợp trong Java Lớp TreeMap</vt:lpstr>
      <vt:lpstr>5.3. Các lớp tập hợp trong Java Lớp TreeMap</vt:lpstr>
      <vt:lpstr>5.3. Các lớp tập hợp trong Java Lớp LinkedHashMap</vt:lpstr>
      <vt:lpstr>5.3. Các lớp tập hợp trong Java Lớp PriorityQueue</vt:lpstr>
      <vt:lpstr>5.3. Các lớp tập hợp trong Java Lớp PriorityQueue</vt:lpstr>
      <vt:lpstr>5.3. Các lớp tập hợp trong Java Lớp Arrays </vt:lpstr>
      <vt:lpstr>5.3. Các lớp tập hợp trong Java Lớp Arrays </vt:lpstr>
      <vt:lpstr>5.3. Các lớp tập hợp trong Java Các lớp bao (wrapper classes)</vt:lpstr>
      <vt:lpstr>5.3. Các lớp tập hợp trong Java Lựa chọn sử dụng Collection</vt:lpstr>
      <vt:lpstr>5.3. Các lớp tập hợp trong Java Lựa chọn sử dụng Collection</vt:lpstr>
      <vt:lpstr>5.3. Các lớp tập hợp trong Java Lựa chọn sử dụng Collection</vt:lpstr>
      <vt:lpstr>5.3. Các lớp tập hợp trong Java Lựa chọn sử dụng Collection</vt:lpstr>
      <vt:lpstr>5.4. Ứng dụng của tập hợp trong lập trình </vt:lpstr>
      <vt:lpstr>Special Topic:  Hash Functions</vt:lpstr>
      <vt:lpstr>Computing Hash Codes</vt:lpstr>
      <vt:lpstr>Computing Hash Codes</vt:lpstr>
      <vt:lpstr>Sample Strings and HashCodes</vt:lpstr>
      <vt:lpstr>Computing Object Hash Codes</vt:lpstr>
      <vt:lpstr>hashCode and equals methods</vt:lpstr>
      <vt:lpstr>hashCode and equals methods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cp:lastModifiedBy>Nguyen Van Thang</cp:lastModifiedBy>
  <cp:revision>295</cp:revision>
  <dcterms:created xsi:type="dcterms:W3CDTF">2014-08-22T11:10:10Z</dcterms:created>
  <dcterms:modified xsi:type="dcterms:W3CDTF">2021-08-04T04:22:54Z</dcterms:modified>
</cp:coreProperties>
</file>