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26"/>
  </p:notesMasterIdLst>
  <p:sldIdLst>
    <p:sldId id="287" r:id="rId2"/>
    <p:sldId id="286" r:id="rId3"/>
    <p:sldId id="258" r:id="rId4"/>
    <p:sldId id="288" r:id="rId5"/>
    <p:sldId id="289" r:id="rId6"/>
    <p:sldId id="290" r:id="rId7"/>
    <p:sldId id="266" r:id="rId8"/>
    <p:sldId id="292" r:id="rId9"/>
    <p:sldId id="274" r:id="rId10"/>
    <p:sldId id="275" r:id="rId11"/>
    <p:sldId id="291" r:id="rId12"/>
    <p:sldId id="267" r:id="rId13"/>
    <p:sldId id="276" r:id="rId14"/>
    <p:sldId id="293" r:id="rId15"/>
    <p:sldId id="268" r:id="rId16"/>
    <p:sldId id="278" r:id="rId17"/>
    <p:sldId id="279" r:id="rId18"/>
    <p:sldId id="281" r:id="rId19"/>
    <p:sldId id="282" r:id="rId20"/>
    <p:sldId id="283" r:id="rId21"/>
    <p:sldId id="284" r:id="rId22"/>
    <p:sldId id="294" r:id="rId23"/>
    <p:sldId id="28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8863" autoAdjust="0"/>
  </p:normalViewPr>
  <p:slideViewPr>
    <p:cSldViewPr snapToGrid="0">
      <p:cViewPr varScale="1">
        <p:scale>
          <a:sx n="53" d="100"/>
          <a:sy n="53" d="100"/>
        </p:scale>
        <p:origin x="-12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FBAF-A654-4740-9614-4DDEDD971BF6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BD98-DC88-4403-A9D3-CB5202450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644/inheritance-in-java-exampl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 Put và Get, không phải lúc nào chúng ta cũng có thể sử dụng tùy ý trong các kiểu generic dạng wildcard. Với Get, xét một ví dụ nhỏ sau :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ArrayList&lt;Integer&gt; arrayList = new ArrayList&lt;Integer&gt;();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arrayList.add(3);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arrayList.add(45);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List&lt;? extends Number&gt; list = arrayList;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for(Number ele : list){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System.out.println(ele);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 lấy dữ liệu từ một list khai báo wildcard, dữ liệu lấy ra khai báo dạng object hoặc Number là kiểu được wildcard thừa kế. 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 Put, đặt dữ liệu thì lại có phần khó khăn hơn, chẳng hạn chúng ta không thể add dữ liệu như đoạn code sau :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ArrayList&lt;? extends Number&gt; arrayList = new ArrayList&lt;Integer&gt;();</a:t>
            </a:r>
            <a:r>
              <a:rPr lang="vi-VN" b="1" smtClean="0"/>
              <a:t/>
            </a:r>
            <a:br>
              <a:rPr lang="vi-VN" b="1" smtClean="0"/>
            </a:br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arrayList.add(3); // code lỗi.</a:t>
            </a:r>
            <a:r>
              <a:rPr lang="vi-VN" b="1" smtClean="0"/>
              <a:t/>
            </a:r>
            <a:br>
              <a:rPr lang="vi-VN" b="1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 ta lại có thể đặt null value vào trong list :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ArrayList&lt;? extends Number&gt; arrayList = new ArrayList&lt;Integer&gt;();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arrayList.add(null);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 với remove thì hoàn toàn có thể : arrayList.remove(4); là code hợp lệ.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khai báo extends cho wildcard thì không thể đặt dữ liệu nhưng với những khai báo super thì lại hoàn toàn có thể: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 kế thừa các class Generic:</a:t>
            </a:r>
            <a:endParaRPr lang="vi-V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  Một class generic có thể kế thừa từ bất cứ class generic hoặc không phải class generic nào trong C#. Khi đó một class generic đóng vai trò cả hai giống như một class cơ sở hoặc class dẫn xuất.</a:t>
            </a:r>
          </a:p>
          <a:p>
            <a:pPr fontAlgn="base"/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  Thực hiện các thao tác bình thường như thao tác với các class kế thừa nhau thông thường.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0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heritance in Java Example"/>
              </a:rPr>
              <a:t>Java inheritance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us to assign a variable A to another variable B if A is subclass of B. So we might think that any generic type of A can be assigned to generic type of B, but it’s not the case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not allowed to assign MyClass&lt;String&gt; variable to MyClass&lt;Object&gt; variable because they are not related, in fact MyClass&lt;T&gt; parent is Object.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mtClean="0"/>
              <a:t>generic programming = programming with classes and methods parameterized with types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 dễ nhất để tạo 1 generic class là bạn hãy tạo 1 class non-generic trước, và sau đó hãy chuyển sang generic class sau.</a:t>
            </a:r>
            <a:endParaRPr lang="en-US" sz="1200" b="1" i="0" u="sng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 ý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Có một số trường hợp khi thay từ kiểu cụ thể sang kiểu T sẽ bị lỗi. (Kiểu T không hỗ trợ phép toán +, -, *, /…; hoặc 1 số hàm trên kiểu dữ liệu cụ thể).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 thức generic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một số trường hợp thì chúng ta không cần kiểu generic cho 1 lớp, mà chỉ cần cho một phương thức nào thôi. Trong trường hợp này thì chúng ta sẽ dùng phương thức generic.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7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Note that the type variables are inserted after the modifiers (public static, in our case) and before the return type</a:t>
            </a:r>
          </a:p>
          <a:p>
            <a:r>
              <a:rPr lang="en-US" smtClean="0"/>
              <a:t>When you call a generic method, you can place the actual types, enclosed in angle brackets, before the method name:</a:t>
            </a:r>
          </a:p>
          <a:p>
            <a:r>
              <a:rPr lang="en-US" smtClean="0"/>
              <a:t>String[] names = { "John", "Q.", "Public" }; </a:t>
            </a:r>
          </a:p>
          <a:p>
            <a:r>
              <a:rPr lang="en-US" smtClean="0"/>
              <a:t>GenericMethods.&lt;String&gt;printArray(names);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5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6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Wildcard</a:t>
            </a:r>
            <a:r>
              <a:rPr lang="en-US" smtClean="0"/>
              <a:t>: ký</a:t>
            </a:r>
            <a:r>
              <a:rPr lang="en-US" baseline="0" smtClean="0"/>
              <a:t> tự đại diện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1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? Có</a:t>
            </a:r>
            <a:r>
              <a:rPr lang="en-US" baseline="0" smtClean="0"/>
              <a:t> thể là interface, class (Core java 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4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same as using &lt;? extends Object&gt;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4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6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1" y="174812"/>
            <a:ext cx="10576919" cy="1425388"/>
          </a:xfrm>
        </p:spPr>
        <p:txBody>
          <a:bodyPr/>
          <a:lstStyle>
            <a:lvl1pPr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5694"/>
            <a:ext cx="10972800" cy="462578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3542" y="1555377"/>
            <a:ext cx="1082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 userDrawn="1"/>
        </p:nvSpPr>
        <p:spPr>
          <a:xfrm>
            <a:off x="547642" y="1352177"/>
            <a:ext cx="328610" cy="317501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7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6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062" y="1897038"/>
            <a:ext cx="10363200" cy="25682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b="1">
                <a:effectLst/>
              </a:rPr>
              <a:t>Chương </a:t>
            </a:r>
            <a:r>
              <a:rPr lang="en-US" sz="5400" b="1" smtClean="0">
                <a:effectLst/>
              </a:rPr>
              <a:t>6</a:t>
            </a:r>
            <a:br>
              <a:rPr lang="en-US" sz="5400" b="1" smtClean="0">
                <a:effectLst/>
              </a:rPr>
            </a:br>
            <a:r>
              <a:rPr lang="en-US" sz="5400" b="1" smtClean="0"/>
              <a:t>LẬP TRÌNH GENERIC</a:t>
            </a:r>
            <a:endParaRPr lang="en-US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36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vi-VN" dirty="0"/>
              <a:t>6.3</a:t>
            </a:r>
            <a:r>
              <a:rPr lang="vi-VN"/>
              <a:t>. </a:t>
            </a:r>
            <a:r>
              <a:rPr lang="vi-VN" smtClean="0"/>
              <a:t>Generic </a:t>
            </a:r>
            <a:r>
              <a:rPr lang="vi-VN" dirty="0"/>
              <a:t>ở </a:t>
            </a:r>
            <a:r>
              <a:rPr lang="vi-VN"/>
              <a:t>mức </a:t>
            </a:r>
            <a:r>
              <a:rPr lang="en-US" smtClean="0"/>
              <a:t>lớp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Ví dụ: Tạo lớp </a:t>
            </a:r>
            <a:r>
              <a:rPr lang="en-US" smtClean="0"/>
              <a:t>Generic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52" y="1752439"/>
            <a:ext cx="5234052" cy="394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31" y="5694001"/>
            <a:ext cx="8630053" cy="1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</a:t>
            </a:r>
            <a:r>
              <a:rPr lang="en-US" smtClean="0"/>
              <a:t>4</a:t>
            </a:r>
            <a:r>
              <a:rPr lang="vi-VN" smtClean="0"/>
              <a:t>. Generic ở mức </a:t>
            </a:r>
            <a:r>
              <a:rPr lang="en-US" smtClean="0"/>
              <a:t>phương thức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Thích hợp cho các phương thức overloading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78" y="2280957"/>
            <a:ext cx="8650392" cy="457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37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</a:t>
            </a:r>
            <a:r>
              <a:rPr lang="en-US" smtClean="0"/>
              <a:t>4</a:t>
            </a:r>
            <a:r>
              <a:rPr lang="vi-VN" smtClean="0"/>
              <a:t>. Generic ở mức </a:t>
            </a:r>
            <a:r>
              <a:rPr lang="en-US" smtClean="0"/>
              <a:t>phương 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Generic ở mức phương thức là phạm vi của kiểu dữ liệu giới hạn trong một phương thức</a:t>
            </a:r>
          </a:p>
          <a:p>
            <a:r>
              <a:rPr lang="en-US" smtClean="0"/>
              <a:t>Cú pháp:</a:t>
            </a:r>
          </a:p>
          <a:p>
            <a:pPr lvl="1"/>
            <a:r>
              <a:rPr lang="en-US" smtClean="0"/>
              <a:t>Các type parameter được khai báo trong phạm vi của phương thức</a:t>
            </a:r>
          </a:p>
          <a:p>
            <a:pPr lvl="1"/>
            <a:r>
              <a:rPr lang="en-US" smtClean="0"/>
              <a:t>Type parameter phải được chỉ rõ trước kiểu dữ liệu trả về của phương thức và đặt trong cặp dấu &lt;&gt;</a:t>
            </a:r>
          </a:p>
          <a:p>
            <a:r>
              <a:rPr lang="en-US" smtClean="0"/>
              <a:t>Có thể dùng tham số kiểu cho:</a:t>
            </a:r>
          </a:p>
          <a:p>
            <a:pPr lvl="1"/>
            <a:r>
              <a:rPr lang="en-US" smtClean="0"/>
              <a:t>Các tham số của phương thức</a:t>
            </a:r>
          </a:p>
          <a:p>
            <a:pPr lvl="1"/>
            <a:r>
              <a:rPr lang="en-US" smtClean="0"/>
              <a:t>Dữ liệu trả về </a:t>
            </a:r>
          </a:p>
          <a:p>
            <a:pPr lvl="1"/>
            <a:r>
              <a:rPr lang="en-US" smtClean="0"/>
              <a:t>Biến cục bộ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6.</a:t>
            </a:r>
            <a:r>
              <a:rPr lang="en-US" dirty="0" smtClean="0"/>
              <a:t>4</a:t>
            </a:r>
            <a:r>
              <a:rPr lang="vi-VN" smtClean="0"/>
              <a:t>. Generi</a:t>
            </a:r>
            <a:r>
              <a:rPr lang="en-US" smtClean="0"/>
              <a:t>c</a:t>
            </a:r>
            <a:r>
              <a:rPr lang="vi-VN" smtClean="0"/>
              <a:t> </a:t>
            </a:r>
            <a:r>
              <a:rPr lang="vi-VN" dirty="0"/>
              <a:t>ở mức </a:t>
            </a:r>
            <a:r>
              <a:rPr lang="en-US" err="1" smtClean="0"/>
              <a:t>phương</a:t>
            </a:r>
            <a:r>
              <a:rPr lang="en-US" smtClean="0"/>
              <a:t> 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Ví dụ: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8" y="2352679"/>
            <a:ext cx="4038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92" y="1972239"/>
            <a:ext cx="4861543" cy="348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536522" y="5454983"/>
            <a:ext cx="3248025" cy="1219200"/>
            <a:chOff x="4495800" y="5181600"/>
            <a:chExt cx="3248025" cy="1219200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553075"/>
              <a:ext cx="3171825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4495800" y="5181600"/>
              <a:ext cx="2209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CC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2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6.5. Sử dụng Type Bounds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</a:t>
            </a: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295" y="2491609"/>
            <a:ext cx="5378824" cy="255454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sz="2000">
                <a:latin typeface="Arial" pitchFamily="34" charset="0"/>
                <a:cs typeface="Arial" pitchFamily="34" charset="0"/>
              </a:rPr>
              <a:t>public static &lt;T&gt; T min(T[] array) {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>
                <a:latin typeface="Arial" pitchFamily="34" charset="0"/>
                <a:cs typeface="Arial" pitchFamily="34" charset="0"/>
              </a:rPr>
              <a:t>min = array[0];</a:t>
            </a:r>
          </a:p>
          <a:p>
            <a:pPr marL="466725"/>
            <a:r>
              <a:rPr lang="nn-NO" sz="2000" smtClean="0">
                <a:latin typeface="Arial" pitchFamily="34" charset="0"/>
                <a:cs typeface="Arial" pitchFamily="34" charset="0"/>
              </a:rPr>
              <a:t>for </a:t>
            </a:r>
            <a:r>
              <a:rPr lang="nn-NO" sz="2000">
                <a:latin typeface="Arial" pitchFamily="34" charset="0"/>
                <a:cs typeface="Arial" pitchFamily="34" charset="0"/>
              </a:rPr>
              <a:t>(int i = 1; i &lt; array.length; i++) {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US" sz="2000">
                <a:latin typeface="Arial" pitchFamily="34" charset="0"/>
                <a:cs typeface="Arial" pitchFamily="34" charset="0"/>
              </a:rPr>
              <a:t>(min.compareTo(array[i]) &gt; 0)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		min </a:t>
            </a:r>
            <a:r>
              <a:rPr lang="en-US" sz="2000">
                <a:latin typeface="Arial" pitchFamily="34" charset="0"/>
                <a:cs typeface="Arial" pitchFamily="34" charset="0"/>
              </a:rPr>
              <a:t>= array[i];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	}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466725"/>
            <a:r>
              <a:rPr lang="en-US" sz="2000">
                <a:latin typeface="Arial" pitchFamily="34" charset="0"/>
                <a:cs typeface="Arial" pitchFamily="34" charset="0"/>
              </a:rPr>
              <a:t>return min;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18447" y="3750951"/>
            <a:ext cx="1326777" cy="1793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6542" y="5108997"/>
            <a:ext cx="54415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Vấn đề: Làm </a:t>
            </a:r>
            <a:r>
              <a:rPr lang="en-US" sz="22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sao để trình biên dịch biết kiểu T sẽ có thể so sánh được (dùng được hàm compareTo</a:t>
            </a:r>
            <a:r>
              <a:rPr lang="en-US" sz="2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)?</a:t>
            </a:r>
            <a:endParaRPr lang="en-US" sz="22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8119" y="2496579"/>
            <a:ext cx="6633881" cy="255454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sz="2000">
                <a:latin typeface="Arial" pitchFamily="34" charset="0"/>
                <a:cs typeface="Arial" pitchFamily="34" charset="0"/>
              </a:rPr>
              <a:t>public static &lt;</a:t>
            </a:r>
            <a:r>
              <a:rPr lang="fr-FR" sz="20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extends Comparable</a:t>
            </a:r>
            <a:r>
              <a:rPr lang="fr-FR" sz="2000" smtClean="0">
                <a:latin typeface="Arial" pitchFamily="34" charset="0"/>
                <a:cs typeface="Arial" pitchFamily="34" charset="0"/>
              </a:rPr>
              <a:t>&gt; </a:t>
            </a:r>
            <a:r>
              <a:rPr lang="fr-FR" sz="2000">
                <a:latin typeface="Arial" pitchFamily="34" charset="0"/>
                <a:cs typeface="Arial" pitchFamily="34" charset="0"/>
              </a:rPr>
              <a:t>T min(T[] array) {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>
                <a:latin typeface="Arial" pitchFamily="34" charset="0"/>
                <a:cs typeface="Arial" pitchFamily="34" charset="0"/>
              </a:rPr>
              <a:t>min = array[0];</a:t>
            </a:r>
          </a:p>
          <a:p>
            <a:pPr marL="466725"/>
            <a:r>
              <a:rPr lang="nn-NO" sz="2000" smtClean="0">
                <a:latin typeface="Arial" pitchFamily="34" charset="0"/>
                <a:cs typeface="Arial" pitchFamily="34" charset="0"/>
              </a:rPr>
              <a:t>for </a:t>
            </a:r>
            <a:r>
              <a:rPr lang="nn-NO" sz="2000">
                <a:latin typeface="Arial" pitchFamily="34" charset="0"/>
                <a:cs typeface="Arial" pitchFamily="34" charset="0"/>
              </a:rPr>
              <a:t>(int i = 1; i &lt; array.length; i++) {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US" sz="2000">
                <a:latin typeface="Arial" pitchFamily="34" charset="0"/>
                <a:cs typeface="Arial" pitchFamily="34" charset="0"/>
              </a:rPr>
              <a:t>(min.compareTo(array[i]) &gt; 0)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		min </a:t>
            </a:r>
            <a:r>
              <a:rPr lang="en-US" sz="2000">
                <a:latin typeface="Arial" pitchFamily="34" charset="0"/>
                <a:cs typeface="Arial" pitchFamily="34" charset="0"/>
              </a:rPr>
              <a:t>= array[i];</a:t>
            </a:r>
          </a:p>
          <a:p>
            <a:pPr marL="466725"/>
            <a:r>
              <a:rPr lang="en-US" sz="2000" smtClean="0">
                <a:latin typeface="Arial" pitchFamily="34" charset="0"/>
                <a:cs typeface="Arial" pitchFamily="34" charset="0"/>
              </a:rPr>
              <a:t>	}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466725"/>
            <a:r>
              <a:rPr lang="en-US" sz="2000">
                <a:latin typeface="Arial" pitchFamily="34" charset="0"/>
                <a:cs typeface="Arial" pitchFamily="34" charset="0"/>
              </a:rPr>
              <a:t>return min;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4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</a:t>
            </a:r>
            <a:r>
              <a:rPr lang="en-US" smtClean="0"/>
              <a:t>6</a:t>
            </a:r>
            <a:r>
              <a:rPr lang="vi-VN" smtClean="0"/>
              <a:t>. Sử dụng Wildcard trong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Trong lập trình generic, ký tự “?” đại diện cho kiểu chưa biết</a:t>
            </a:r>
          </a:p>
          <a:p>
            <a:r>
              <a:rPr lang="vi-VN" smtClean="0"/>
              <a:t>Wildcards được dùng cho vài tình huống: </a:t>
            </a:r>
            <a:endParaRPr lang="en-US" smtClean="0"/>
          </a:p>
          <a:p>
            <a:pPr lvl="1"/>
            <a:r>
              <a:rPr lang="vi-VN" smtClean="0"/>
              <a:t>kiểu tham số</a:t>
            </a:r>
            <a:endParaRPr lang="en-US" smtClean="0"/>
          </a:p>
          <a:p>
            <a:pPr lvl="1"/>
            <a:r>
              <a:rPr lang="vi-VN" smtClean="0"/>
              <a:t>kiểu </a:t>
            </a:r>
            <a:r>
              <a:rPr lang="en-US" smtClean="0"/>
              <a:t>thuộc tính</a:t>
            </a:r>
          </a:p>
          <a:p>
            <a:pPr lvl="1"/>
            <a:r>
              <a:rPr lang="vi-VN" smtClean="0"/>
              <a:t>kiểu biến cục bộ</a:t>
            </a:r>
            <a:endParaRPr lang="en-US" smtClean="0"/>
          </a:p>
          <a:p>
            <a:pPr lvl="1"/>
            <a:r>
              <a:rPr lang="vi-VN" smtClean="0"/>
              <a:t>kiểu trả về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</a:t>
            </a:r>
            <a:r>
              <a:rPr lang="en-US" smtClean="0"/>
              <a:t>6</a:t>
            </a:r>
            <a:r>
              <a:rPr lang="vi-VN" smtClean="0"/>
              <a:t>. Sử dụng Wildcard trong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/>
              <a:t>”</a:t>
            </a:r>
          </a:p>
          <a:p>
            <a:pPr lvl="1"/>
            <a:r>
              <a:rPr lang="en-US" smtClean="0"/>
              <a:t>Đại diện cho một kiểu chưa xác định</a:t>
            </a:r>
          </a:p>
          <a:p>
            <a:pPr lvl="1"/>
            <a:r>
              <a:rPr lang="en-US" smtClean="0"/>
              <a:t>Ví dụ: </a:t>
            </a:r>
            <a:r>
              <a:rPr lang="en-US"/>
              <a:t>List&lt;?&gt; list = new ArrayList&lt;Number&gt;();</a:t>
            </a:r>
            <a:endParaRPr lang="en-US" smtClean="0"/>
          </a:p>
          <a:p>
            <a:r>
              <a:rPr lang="en-US" smtClean="0"/>
              <a:t>“</a:t>
            </a:r>
            <a:r>
              <a:rPr lang="en-US" smtClean="0">
                <a:solidFill>
                  <a:srgbClr val="FF0000"/>
                </a:solidFill>
              </a:rPr>
              <a:t>? extends Type</a:t>
            </a:r>
            <a:r>
              <a:rPr lang="en-US" smtClean="0"/>
              <a:t>”</a:t>
            </a:r>
          </a:p>
          <a:p>
            <a:pPr lvl="1"/>
            <a:r>
              <a:rPr lang="en-US" smtClean="0"/>
              <a:t>Đại diện cho một kiểu là lớp con của lớp được chỉ ra hoặc chính nó</a:t>
            </a:r>
          </a:p>
          <a:p>
            <a:pPr lvl="1"/>
            <a:r>
              <a:rPr lang="en-US" smtClean="0"/>
              <a:t>Ví dụ: List&lt;? extends Number&gt; </a:t>
            </a:r>
            <a:r>
              <a:rPr lang="en-US"/>
              <a:t>list = new </a:t>
            </a:r>
            <a:r>
              <a:rPr lang="en-US" smtClean="0"/>
              <a:t>ArrayList&lt;Double&gt;();</a:t>
            </a:r>
          </a:p>
          <a:p>
            <a:r>
              <a:rPr lang="en-US" smtClean="0"/>
              <a:t>“</a:t>
            </a:r>
            <a:r>
              <a:rPr lang="en-US" smtClean="0">
                <a:solidFill>
                  <a:srgbClr val="FF0000"/>
                </a:solidFill>
              </a:rPr>
              <a:t>? super Type</a:t>
            </a:r>
            <a:r>
              <a:rPr lang="en-US" smtClean="0"/>
              <a:t>”</a:t>
            </a:r>
          </a:p>
          <a:p>
            <a:pPr lvl="1"/>
            <a:r>
              <a:rPr lang="en-US" smtClean="0"/>
              <a:t>Đại diện cho một kiểu là lớp cha của lớp được chỉ ra hoặc chính nó</a:t>
            </a:r>
          </a:p>
          <a:p>
            <a:pPr lvl="1"/>
            <a:r>
              <a:rPr lang="en-US" smtClean="0"/>
              <a:t>Ví dụ:  List &lt;? super </a:t>
            </a:r>
            <a:r>
              <a:rPr lang="en-US"/>
              <a:t>Integer&gt; list = new ArrayList&lt;Number</a:t>
            </a:r>
            <a:r>
              <a:rPr lang="en-US" smtClean="0"/>
              <a:t>&gt;();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6.</a:t>
            </a:r>
            <a:r>
              <a:rPr lang="en-US"/>
              <a:t>6</a:t>
            </a:r>
            <a:r>
              <a:rPr lang="vi-VN" smtClean="0"/>
              <a:t>. </a:t>
            </a:r>
            <a:r>
              <a:rPr lang="vi-VN" dirty="0"/>
              <a:t>Sử </a:t>
            </a:r>
            <a:r>
              <a:rPr lang="vi-VN"/>
              <a:t>dụng </a:t>
            </a:r>
            <a:r>
              <a:rPr lang="vi-VN" smtClean="0"/>
              <a:t>Wildcard </a:t>
            </a:r>
            <a:r>
              <a:rPr lang="vi-VN"/>
              <a:t>trong </a:t>
            </a:r>
            <a:r>
              <a:rPr lang="vi-VN" smtClean="0"/>
              <a:t>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6024" y="2844842"/>
            <a:ext cx="6956611" cy="215443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33363"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public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static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void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printData( List&lt;?&gt; list ) {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3363"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 Object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obj :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list ) {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3363"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           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System.out.print(obj +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rPr>
              <a:t>"::"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3363"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3363"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</a:t>
            </a:r>
            <a:r>
              <a:rPr lang="en-US" smtClean="0"/>
              <a:t>6</a:t>
            </a:r>
            <a:r>
              <a:rPr lang="vi-VN" smtClean="0"/>
              <a:t>. Sử dụng Wildcard trong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 ? extends Type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2" y="1615394"/>
            <a:ext cx="5953856" cy="52426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0278" y="3636532"/>
            <a:ext cx="3087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? Là kiểu Number hoặc kiểu con của Number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52329" y="4872719"/>
            <a:ext cx="17570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</a:t>
            </a:r>
            <a:r>
              <a:rPr lang="en-US" smtClean="0"/>
              <a:t>6</a:t>
            </a:r>
            <a:r>
              <a:rPr lang="vi-VN" smtClean="0"/>
              <a:t>. Sử dụng Wildcard trong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 ? super Type</a:t>
            </a:r>
          </a:p>
          <a:p>
            <a:pPr marL="457200" lvl="1" indent="0">
              <a:buNone/>
            </a:pPr>
            <a:r>
              <a:rPr lang="en-US" smtClean="0"/>
              <a:t>public static void addNumbers(List&lt;</a:t>
            </a:r>
            <a:r>
              <a:rPr lang="en-US" smtClean="0">
                <a:solidFill>
                  <a:srgbClr val="FF0000"/>
                </a:solidFill>
              </a:rPr>
              <a:t>? super Integer</a:t>
            </a:r>
            <a:r>
              <a:rPr lang="en-US" smtClean="0"/>
              <a:t>&gt; list) </a:t>
            </a:r>
          </a:p>
          <a:p>
            <a:pPr marL="457200" lvl="1" indent="0">
              <a:buNone/>
            </a:pPr>
            <a:r>
              <a:rPr lang="en-US" smtClean="0"/>
              <a:t>{</a:t>
            </a:r>
          </a:p>
          <a:p>
            <a:pPr marL="914400" lvl="2" indent="0">
              <a:buNone/>
            </a:pPr>
            <a:r>
              <a:rPr lang="en-US" smtClean="0"/>
              <a:t>for (int i = 1; i &lt;= 10; i++) </a:t>
            </a:r>
          </a:p>
          <a:p>
            <a:pPr marL="914400" lvl="2" indent="0">
              <a:buNone/>
            </a:pPr>
            <a:r>
              <a:rPr lang="en-US" smtClean="0"/>
              <a:t>{</a:t>
            </a:r>
          </a:p>
          <a:p>
            <a:pPr marL="914400" lvl="2" indent="0">
              <a:buNone/>
            </a:pPr>
            <a:r>
              <a:rPr lang="en-US" smtClean="0"/>
              <a:t>	list.add(i);</a:t>
            </a:r>
          </a:p>
          <a:p>
            <a:pPr marL="914400" lvl="2" indent="0">
              <a:buNone/>
            </a:pPr>
            <a:r>
              <a:rPr lang="en-US" smtClean="0"/>
              <a:t>}</a:t>
            </a:r>
          </a:p>
          <a:p>
            <a:pPr marL="457200" lvl="1" indent="0">
              <a:buNone/>
            </a:pPr>
            <a:r>
              <a:rPr lang="en-US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5493" y="3305328"/>
            <a:ext cx="5140221" cy="83099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vi-VN" sz="2400">
                <a:latin typeface="Arial" pitchFamily="34" charset="0"/>
                <a:cs typeface="Arial" pitchFamily="34" charset="0"/>
              </a:rPr>
              <a:t>Ký tự “?” được dùng để kết với kiểu của lớp cha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Trình bày được mục đích của lập trình Generic</a:t>
            </a:r>
          </a:p>
          <a:p>
            <a:r>
              <a:rPr lang="en-US" smtClean="0"/>
              <a:t>Có thể hiện thực các lớp và các phương thức Generic</a:t>
            </a:r>
          </a:p>
          <a:p>
            <a:r>
              <a:rPr lang="en-US" smtClean="0"/>
              <a:t>Trình bày </a:t>
            </a:r>
            <a:r>
              <a:rPr lang="vi-VN" smtClean="0"/>
              <a:t>đượ</a:t>
            </a:r>
            <a:r>
              <a:rPr lang="en-US" smtClean="0"/>
              <a:t>c mối quan hệ giữa các kiểu Generic và kế thừa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6.7. Generic và xử lý ngoại lệ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parameter cũng được dùng trong việc ném các ngoại lệ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71" y="2439912"/>
            <a:ext cx="7188605" cy="13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71" y="3796484"/>
            <a:ext cx="8046656" cy="226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1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6.8. Thừa kế và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5694"/>
            <a:ext cx="7182971" cy="4625788"/>
          </a:xfrm>
        </p:spPr>
        <p:txBody>
          <a:bodyPr/>
          <a:lstStyle/>
          <a:p>
            <a:r>
              <a:rPr lang="en-US" smtClean="0"/>
              <a:t>Một </a:t>
            </a:r>
            <a:r>
              <a:rPr lang="en-US" smtClean="0"/>
              <a:t>lớp </a:t>
            </a:r>
            <a:r>
              <a:rPr lang="en-US" smtClean="0"/>
              <a:t>có thể thừa kế từ một </a:t>
            </a:r>
            <a:r>
              <a:rPr lang="en-US" smtClean="0"/>
              <a:t>lớp </a:t>
            </a:r>
            <a:r>
              <a:rPr lang="en-US" smtClean="0"/>
              <a:t>Generic, và chỉ rõ kiểu của Generic, nếu không lớp con này phải khai báo như một lớp Generic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888105" y="1869095"/>
            <a:ext cx="4038600" cy="1971675"/>
            <a:chOff x="3505200" y="2667000"/>
            <a:chExt cx="4724400" cy="197167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667000"/>
              <a:ext cx="472440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733800"/>
              <a:ext cx="369570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4" y="4259397"/>
            <a:ext cx="65246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05053" y="4332173"/>
            <a:ext cx="50623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>
                <a:latin typeface="Arial" pitchFamily="34" charset="0"/>
                <a:cs typeface="Arial" pitchFamily="34" charset="0"/>
              </a:rPr>
              <a:t>Một </a:t>
            </a:r>
            <a:r>
              <a:rPr lang="en-US" sz="2600">
                <a:latin typeface="Arial" pitchFamily="34" charset="0"/>
                <a:cs typeface="Arial" pitchFamily="34" charset="0"/>
              </a:rPr>
              <a:t>l</a:t>
            </a:r>
            <a:r>
              <a:rPr lang="en-US" sz="2600" smtClean="0">
                <a:latin typeface="Arial" pitchFamily="34" charset="0"/>
                <a:cs typeface="Arial" pitchFamily="34" charset="0"/>
              </a:rPr>
              <a:t>ớp </a:t>
            </a:r>
            <a:r>
              <a:rPr lang="en-US" sz="2600">
                <a:latin typeface="Arial" pitchFamily="34" charset="0"/>
                <a:cs typeface="Arial" pitchFamily="34" charset="0"/>
              </a:rPr>
              <a:t>chỉ được hiện thực một trường hợp cụ thể </a:t>
            </a:r>
            <a:r>
              <a:rPr lang="en-US" sz="2600" smtClean="0">
                <a:latin typeface="Arial" pitchFamily="34" charset="0"/>
                <a:cs typeface="Arial" pitchFamily="34" charset="0"/>
              </a:rPr>
              <a:t>Generic interface</a:t>
            </a:r>
            <a:endParaRPr lang="en-US" sz="2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6.8. Thừa kế và Generics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54306"/>
            <a:ext cx="12192000" cy="49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GenericsInheritance {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main(String[] args) {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String str =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"abc"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Object obj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Object();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obj=str;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works because String is-a Object, inheritance in java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 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MyClass&lt;String&gt; myClass1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MyClass&lt;String&gt;();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MyClass&lt;Object&gt; myClass2 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MyClass&lt;Object&gt;();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//myClass2=myClass1; // compilation error since MyClass&lt;String&gt; is not a MyClass&lt;Object&gt;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 = myClass1;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MyClass&lt;T&gt; parent is Object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MyClass&lt;T&gt;{}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2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6.8.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6247749" cy="538797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41" y="1533232"/>
            <a:ext cx="4652214" cy="345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8" y="1533232"/>
            <a:ext cx="2836564" cy="345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1385047" y="4912413"/>
            <a:ext cx="8686800" cy="1906587"/>
            <a:chOff x="228600" y="4875212"/>
            <a:chExt cx="8686800" cy="1906588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953000"/>
              <a:ext cx="64008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28600" y="4875212"/>
              <a:ext cx="8686800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3" y="5427853"/>
            <a:ext cx="1004047" cy="68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05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59" y="952500"/>
            <a:ext cx="6847683" cy="51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6.</a:t>
            </a:r>
            <a:r>
              <a:rPr lang="en-US" smtClean="0"/>
              <a:t>1</a:t>
            </a:r>
            <a:r>
              <a:rPr lang="vi-VN" smtClean="0"/>
              <a:t>. </a:t>
            </a:r>
            <a:r>
              <a:rPr lang="en-US" smtClean="0"/>
              <a:t>Đặt vấn đề</a:t>
            </a:r>
          </a:p>
          <a:p>
            <a:pPr marL="0" indent="0">
              <a:buNone/>
            </a:pPr>
            <a:r>
              <a:rPr lang="en-US" smtClean="0"/>
              <a:t>6.2. </a:t>
            </a:r>
            <a:r>
              <a:rPr lang="vi-VN" smtClean="0"/>
              <a:t>Mục </a:t>
            </a:r>
            <a:r>
              <a:rPr lang="vi-VN" dirty="0"/>
              <a:t>đích </a:t>
            </a:r>
            <a:r>
              <a:rPr lang="vi-VN"/>
              <a:t>của </a:t>
            </a:r>
            <a:r>
              <a:rPr lang="vi-VN" smtClean="0"/>
              <a:t>Generic</a:t>
            </a:r>
            <a:endParaRPr lang="vi-VN" dirty="0"/>
          </a:p>
          <a:p>
            <a:pPr marL="0" indent="0">
              <a:buNone/>
            </a:pPr>
            <a:r>
              <a:rPr lang="vi-VN" smtClean="0"/>
              <a:t>6.</a:t>
            </a:r>
            <a:r>
              <a:rPr lang="en-US"/>
              <a:t>3</a:t>
            </a:r>
            <a:r>
              <a:rPr lang="vi-VN" smtClean="0"/>
              <a:t>. </a:t>
            </a:r>
            <a:r>
              <a:rPr lang="vi-VN" dirty="0"/>
              <a:t>Generics ở </a:t>
            </a:r>
            <a:r>
              <a:rPr lang="vi-VN"/>
              <a:t>mức </a:t>
            </a:r>
            <a:r>
              <a:rPr lang="vi-VN" smtClean="0"/>
              <a:t>lớp </a:t>
            </a:r>
            <a:endParaRPr lang="vi-VN" dirty="0"/>
          </a:p>
          <a:p>
            <a:pPr marL="0" indent="0">
              <a:buNone/>
            </a:pPr>
            <a:r>
              <a:rPr lang="vi-VN" smtClean="0"/>
              <a:t>6.</a:t>
            </a:r>
            <a:r>
              <a:rPr lang="en-US"/>
              <a:t>4</a:t>
            </a:r>
            <a:r>
              <a:rPr lang="vi-VN" smtClean="0"/>
              <a:t>. </a:t>
            </a:r>
            <a:r>
              <a:rPr lang="vi-VN" dirty="0"/>
              <a:t>Generics ở mức </a:t>
            </a:r>
            <a:r>
              <a:rPr lang="vi-VN"/>
              <a:t>phương </a:t>
            </a:r>
            <a:r>
              <a:rPr lang="vi-VN" smtClean="0"/>
              <a:t>thức</a:t>
            </a:r>
            <a:endParaRPr lang="en-US" smtClean="0"/>
          </a:p>
          <a:p>
            <a:pPr marL="0" indent="0">
              <a:buNone/>
            </a:pPr>
            <a:r>
              <a:rPr lang="en-US"/>
              <a:t>6.5. Sử dụng Type Bounds</a:t>
            </a:r>
            <a:endParaRPr lang="vi-VN" dirty="0"/>
          </a:p>
          <a:p>
            <a:pPr marL="0" indent="0">
              <a:buNone/>
            </a:pPr>
            <a:r>
              <a:rPr lang="vi-VN" smtClean="0"/>
              <a:t>6.</a:t>
            </a:r>
            <a:r>
              <a:rPr lang="en-US"/>
              <a:t>6</a:t>
            </a:r>
            <a:r>
              <a:rPr lang="vi-VN" smtClean="0"/>
              <a:t>. </a:t>
            </a:r>
            <a:r>
              <a:rPr lang="vi-VN" dirty="0"/>
              <a:t>Sử </a:t>
            </a:r>
            <a:r>
              <a:rPr lang="vi-VN"/>
              <a:t>dụng </a:t>
            </a:r>
            <a:r>
              <a:rPr lang="vi-VN" smtClean="0"/>
              <a:t>Wildcard </a:t>
            </a:r>
            <a:r>
              <a:rPr lang="vi-VN"/>
              <a:t>trong </a:t>
            </a:r>
            <a:r>
              <a:rPr lang="vi-VN" smtClean="0"/>
              <a:t>Generic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6.7. </a:t>
            </a:r>
            <a:r>
              <a:rPr lang="en-US" dirty="0" smtClean="0"/>
              <a:t>Generics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ngoại</a:t>
            </a:r>
            <a:r>
              <a:rPr lang="en-US" smtClean="0"/>
              <a:t> lệ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6.8.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err="1" smtClean="0"/>
              <a:t>và</a:t>
            </a:r>
            <a:r>
              <a:rPr lang="en-US" smtClean="0"/>
              <a:t>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vi-VN"/>
              <a:t>6.</a:t>
            </a:r>
            <a:r>
              <a:rPr lang="en-US"/>
              <a:t>1</a:t>
            </a:r>
            <a:r>
              <a:rPr lang="vi-VN"/>
              <a:t>. </a:t>
            </a:r>
            <a:r>
              <a:rPr lang="en-US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Trước khi có JDK 5.0, người lập trình có thể đưa bất kỳ đối tượng nào vào Collection, ví dụ: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List </a:t>
            </a:r>
            <a:r>
              <a:rPr lang="en-US" sz="2400"/>
              <a:t>myList = new ArrayList(10);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myList.add(</a:t>
            </a:r>
            <a:r>
              <a:rPr lang="en-US" sz="2400" smtClean="0">
                <a:solidFill>
                  <a:srgbClr val="FF0000"/>
                </a:solidFill>
              </a:rPr>
              <a:t>new </a:t>
            </a:r>
            <a:r>
              <a:rPr lang="en-US" sz="2400">
                <a:solidFill>
                  <a:srgbClr val="FF0000"/>
                </a:solidFill>
              </a:rPr>
              <a:t>Integer(10)</a:t>
            </a:r>
            <a:r>
              <a:rPr lang="en-US" sz="2400"/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myList.add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"Hello, World"</a:t>
            </a:r>
            <a:r>
              <a:rPr lang="en-US" sz="2400"/>
              <a:t>); </a:t>
            </a:r>
          </a:p>
          <a:p>
            <a:endParaRPr lang="en-US" smtClean="0"/>
          </a:p>
          <a:p>
            <a:r>
              <a:rPr lang="en-US" smtClean="0"/>
              <a:t>Do đó, khi muốn lấy một đối tượng, người lập trình phải dùng toán tử ép kiểu, ví dụ:</a:t>
            </a:r>
          </a:p>
          <a:p>
            <a:pPr marL="341313" indent="0">
              <a:buNone/>
            </a:pPr>
            <a:r>
              <a:rPr lang="en-US" sz="2400" smtClean="0"/>
              <a:t>Integer </a:t>
            </a:r>
            <a:r>
              <a:rPr lang="en-US" sz="2400"/>
              <a:t>myInt = </a:t>
            </a:r>
            <a:r>
              <a:rPr lang="en-US" sz="2400">
                <a:solidFill>
                  <a:srgbClr val="FF0000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Integer)</a:t>
            </a:r>
            <a:r>
              <a:rPr lang="en-US" sz="2400" smtClean="0"/>
              <a:t>myList.get(0); 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vi-VN"/>
              <a:t>6.</a:t>
            </a:r>
            <a:r>
              <a:rPr lang="en-US"/>
              <a:t>1</a:t>
            </a:r>
            <a:r>
              <a:rPr lang="vi-VN"/>
              <a:t>. </a:t>
            </a:r>
            <a:r>
              <a:rPr lang="en-US"/>
              <a:t>Đặt vấn đề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người lập trình vô ý chuyển đổi sai kiểu, chương trình vẫn có thể thực thi nhưng sẽ xảy ra ngoại lệ</a:t>
            </a:r>
          </a:p>
          <a:p>
            <a:r>
              <a:rPr lang="en-US" smtClean="0"/>
              <a:t>Có thể khắc phục bằng cách dùng toán tử </a:t>
            </a:r>
            <a:r>
              <a:rPr lang="en-US" smtClean="0">
                <a:solidFill>
                  <a:srgbClr val="FF0000"/>
                </a:solidFill>
              </a:rPr>
              <a:t>instance of</a:t>
            </a:r>
            <a:r>
              <a:rPr lang="en-US" smtClean="0"/>
              <a:t>, ví dụ: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38818" y="34128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Iterator </a:t>
            </a:r>
            <a:r>
              <a:rPr lang="en-US" sz="2400">
                <a:latin typeface="Arial" pitchFamily="34" charset="0"/>
                <a:cs typeface="Arial" pitchFamily="34" charset="0"/>
              </a:rPr>
              <a:t>listItor = myList.iterator();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	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while (listItor.hasNext())  {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	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		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400">
                <a:latin typeface="Arial" pitchFamily="34" charset="0"/>
                <a:cs typeface="Arial" pitchFamily="34" charset="0"/>
              </a:rPr>
              <a:t>myObject = listItor.next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();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>
                <a:latin typeface="Arial" pitchFamily="34" charset="0"/>
                <a:cs typeface="Arial" pitchFamily="34" charset="0"/>
              </a:rPr>
              <a:t>	Integer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myInt;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	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US" sz="2400">
                <a:latin typeface="Arial" pitchFamily="34" charset="0"/>
                <a:cs typeface="Arial" pitchFamily="34" charset="0"/>
              </a:rPr>
              <a:t>(myObject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instanceof</a:t>
            </a:r>
            <a:r>
              <a:rPr lang="en-US" sz="2400">
                <a:latin typeface="Arial" pitchFamily="34" charset="0"/>
                <a:cs typeface="Arial" pitchFamily="34" charset="0"/>
              </a:rPr>
              <a:t> Integer) {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		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	myInt </a:t>
            </a:r>
            <a:r>
              <a:rPr lang="en-US" sz="2400">
                <a:latin typeface="Arial" pitchFamily="34" charset="0"/>
                <a:cs typeface="Arial" pitchFamily="34" charset="0"/>
              </a:rPr>
              <a:t>= (Integer)myObject;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	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}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6.2. </a:t>
            </a:r>
            <a:r>
              <a:rPr lang="vi-VN"/>
              <a:t>Mục đích của Generics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 5.0 cung cấp sự chuyển đổi an toàn kiểu lúc biên dịch cho Collections Framework thông qua Generic</a:t>
            </a:r>
          </a:p>
          <a:p>
            <a:r>
              <a:rPr lang="en-US" smtClean="0"/>
              <a:t>Generic cho phép người lập trình </a:t>
            </a:r>
            <a:r>
              <a:rPr lang="en-US" u="sng" smtClean="0"/>
              <a:t>xác định trước</a:t>
            </a:r>
            <a:r>
              <a:rPr lang="en-US" smtClean="0"/>
              <a:t> loại đối tượng muốn lưu trong Collection</a:t>
            </a:r>
          </a:p>
          <a:p>
            <a:r>
              <a:rPr lang="en-US" smtClean="0"/>
              <a:t>Do đó, không cần phải ép kiểu khi lấy đối tượng. Và nếu có phép gán sai kiểu, trình biên dịch cũng sẽ phát sinh lỗi</a:t>
            </a:r>
          </a:p>
          <a:p>
            <a:r>
              <a:rPr lang="en-US" smtClean="0"/>
              <a:t>Ví dụ: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1" y="5039544"/>
            <a:ext cx="8206731" cy="100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vi-VN" dirty="0"/>
              <a:t>6.3</a:t>
            </a:r>
            <a:r>
              <a:rPr lang="vi-VN"/>
              <a:t>. </a:t>
            </a:r>
            <a:r>
              <a:rPr lang="vi-VN" smtClean="0"/>
              <a:t>Generic </a:t>
            </a:r>
            <a:r>
              <a:rPr lang="vi-VN" dirty="0"/>
              <a:t>ở </a:t>
            </a:r>
            <a:r>
              <a:rPr lang="vi-VN"/>
              <a:t>mức </a:t>
            </a:r>
            <a:r>
              <a:rPr lang="en-US" smtClean="0"/>
              <a:t>l</a:t>
            </a:r>
            <a:r>
              <a:rPr lang="vi-VN" smtClean="0"/>
              <a:t>ớp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Lớp</a:t>
            </a:r>
            <a:r>
              <a:rPr lang="en-US" dirty="0"/>
              <a:t> Generic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smtClean="0"/>
              <a:t>lớp và kiểu dữ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smtClean="0"/>
              <a:t>- </a:t>
            </a:r>
            <a:r>
              <a:rPr lang="en-US" smtClean="0">
                <a:solidFill>
                  <a:srgbClr val="FF0000"/>
                </a:solidFill>
              </a:rPr>
              <a:t>type parameter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/>
              <a:t>Các type parameter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smtClean="0"/>
              <a:t>lớp được </a:t>
            </a:r>
            <a:r>
              <a:rPr lang="en-US" dirty="0" err="1"/>
              <a:t>tạo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err="1"/>
              <a:t>của</a:t>
            </a:r>
            <a:r>
              <a:rPr lang="en-US"/>
              <a:t> type </a:t>
            </a:r>
            <a:r>
              <a:rPr lang="en-US" smtClean="0"/>
              <a:t>parameter</a:t>
            </a:r>
            <a:endParaRPr lang="en-US" dirty="0"/>
          </a:p>
          <a:p>
            <a:pPr lvl="1"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err="1"/>
              <a:t>chữ</a:t>
            </a:r>
            <a:r>
              <a:rPr lang="en-US"/>
              <a:t> </a:t>
            </a:r>
            <a:r>
              <a:rPr lang="en-US" smtClean="0"/>
              <a:t>cái</a:t>
            </a:r>
            <a:endParaRPr lang="en-US" dirty="0"/>
          </a:p>
          <a:p>
            <a:pPr lvl="2">
              <a:defRPr/>
            </a:pPr>
            <a:r>
              <a:rPr lang="en-US" dirty="0"/>
              <a:t>E – Element</a:t>
            </a:r>
          </a:p>
          <a:p>
            <a:pPr lvl="2">
              <a:defRPr/>
            </a:pPr>
            <a:r>
              <a:rPr lang="en-US" dirty="0"/>
              <a:t>K – Key </a:t>
            </a:r>
          </a:p>
          <a:p>
            <a:pPr lvl="2">
              <a:defRPr/>
            </a:pPr>
            <a:r>
              <a:rPr lang="en-US" dirty="0"/>
              <a:t>N – Number </a:t>
            </a:r>
          </a:p>
          <a:p>
            <a:pPr lvl="2">
              <a:defRPr/>
            </a:pPr>
            <a:r>
              <a:rPr lang="en-US" b="1" dirty="0">
                <a:solidFill>
                  <a:srgbClr val="00B050"/>
                </a:solidFill>
              </a:rPr>
              <a:t>T – Type </a:t>
            </a:r>
          </a:p>
          <a:p>
            <a:pPr lvl="2">
              <a:defRPr/>
            </a:pPr>
            <a:r>
              <a:rPr lang="en-US" dirty="0"/>
              <a:t>V –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12516" y="3484847"/>
            <a:ext cx="5589879" cy="2828825"/>
            <a:chOff x="6012516" y="3393186"/>
            <a:chExt cx="5589879" cy="2828825"/>
          </a:xfrm>
        </p:grpSpPr>
        <p:sp>
          <p:nvSpPr>
            <p:cNvPr id="5" name="Rectangle 4"/>
            <p:cNvSpPr/>
            <p:nvPr/>
          </p:nvSpPr>
          <p:spPr>
            <a:xfrm>
              <a:off x="6012516" y="4356885"/>
              <a:ext cx="4800984" cy="186512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pPr marL="179388">
                <a:lnSpc>
                  <a:spcPct val="120000"/>
                </a:lnSpc>
              </a:pPr>
              <a:r>
                <a:rPr lang="en-US" sz="2400" b="1">
                  <a:latin typeface="+mj-lt"/>
                </a:rPr>
                <a:t>public class </a:t>
              </a:r>
              <a:r>
                <a:rPr lang="en-US" sz="2400" b="1">
                  <a:solidFill>
                    <a:srgbClr val="0070C0"/>
                  </a:solidFill>
                  <a:latin typeface="+mj-lt"/>
                </a:rPr>
                <a:t>GenericClass&lt;T</a:t>
              </a:r>
              <a:r>
                <a:rPr lang="en-US" sz="2400" b="1" smtClean="0">
                  <a:solidFill>
                    <a:srgbClr val="0070C0"/>
                  </a:solidFill>
                  <a:latin typeface="+mj-lt"/>
                </a:rPr>
                <a:t>&gt;</a:t>
              </a:r>
              <a:r>
                <a:rPr lang="en-US" sz="2400" b="1" smtClean="0">
                  <a:latin typeface="+mj-lt"/>
                </a:rPr>
                <a:t>	</a:t>
              </a:r>
            </a:p>
            <a:p>
              <a:pPr marL="179388">
                <a:lnSpc>
                  <a:spcPct val="120000"/>
                </a:lnSpc>
              </a:pPr>
              <a:r>
                <a:rPr lang="en-US" sz="2400" b="1" smtClean="0">
                  <a:latin typeface="+mj-lt"/>
                </a:rPr>
                <a:t>{</a:t>
              </a:r>
              <a:endParaRPr lang="en-US" sz="2400" b="1">
                <a:latin typeface="+mj-lt"/>
              </a:endParaRPr>
            </a:p>
            <a:p>
              <a:pPr marL="179388">
                <a:lnSpc>
                  <a:spcPct val="120000"/>
                </a:lnSpc>
              </a:pPr>
              <a:r>
                <a:rPr lang="en-US" sz="2400" b="1" smtClean="0">
                  <a:latin typeface="+mj-lt"/>
                </a:rPr>
                <a:t>	// </a:t>
              </a:r>
              <a:r>
                <a:rPr lang="en-US" sz="2400" b="1">
                  <a:latin typeface="+mj-lt"/>
                </a:rPr>
                <a:t>class body…</a:t>
              </a:r>
            </a:p>
            <a:p>
              <a:pPr marL="179388">
                <a:lnSpc>
                  <a:spcPct val="120000"/>
                </a:lnSpc>
              </a:pPr>
              <a:r>
                <a:rPr lang="en-US" sz="2400" b="1">
                  <a:latin typeface="+mj-lt"/>
                </a:rPr>
                <a:t>}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309412" y="3836931"/>
              <a:ext cx="1" cy="61858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016431" y="3393186"/>
              <a:ext cx="2585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rgbClr val="FF0000"/>
                  </a:solidFill>
                  <a:latin typeface="+mj-lt"/>
                </a:rPr>
                <a:t>Type parameter</a:t>
              </a:r>
              <a:endParaRPr lang="en-US" sz="2400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1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6.3. Generic ở mức </a:t>
            </a:r>
            <a:r>
              <a:rPr lang="en-US" smtClean="0"/>
              <a:t>l</a:t>
            </a:r>
            <a:r>
              <a:rPr lang="vi-VN" smtClean="0"/>
              <a:t>ớp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Trong các class của Collection Framework cũng được cài đặt generic, </a:t>
            </a:r>
            <a:r>
              <a:rPr lang="en-US" smtClean="0"/>
              <a:t>ví dụ</a:t>
            </a:r>
            <a:r>
              <a:rPr lang="vi-VN" smtClean="0"/>
              <a:t> kiểu generic của lớp ArrayList viết như sau: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54" y="2768694"/>
            <a:ext cx="9313221" cy="383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5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vi-VN" dirty="0"/>
              <a:t>6.3</a:t>
            </a:r>
            <a:r>
              <a:rPr lang="vi-VN"/>
              <a:t>. </a:t>
            </a:r>
            <a:r>
              <a:rPr lang="vi-VN" smtClean="0"/>
              <a:t>Generic </a:t>
            </a:r>
            <a:r>
              <a:rPr lang="vi-VN" dirty="0"/>
              <a:t>ở </a:t>
            </a:r>
            <a:r>
              <a:rPr lang="vi-VN"/>
              <a:t>mức </a:t>
            </a:r>
            <a:r>
              <a:rPr lang="vi-VN" smtClean="0"/>
              <a:t>lớp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Ví dụ: Tạo </a:t>
            </a:r>
            <a:r>
              <a:rPr lang="en-US" dirty="0" err="1" smtClean="0"/>
              <a:t>lớp</a:t>
            </a:r>
            <a:r>
              <a:rPr lang="en-US" dirty="0" smtClean="0"/>
              <a:t>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3663" y="6492875"/>
            <a:ext cx="6683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1" y="2498645"/>
            <a:ext cx="3749001" cy="374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63" y="1978094"/>
            <a:ext cx="4869937" cy="479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8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11656</TotalTime>
  <Words>1189</Words>
  <Application>Microsoft Office PowerPoint</Application>
  <PresentationFormat>Custom</PresentationFormat>
  <Paragraphs>210</Paragraphs>
  <Slides>24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Chương 6 LẬP TRÌNH GENERIC</vt:lpstr>
      <vt:lpstr>Mục tiêu</vt:lpstr>
      <vt:lpstr>Nội dung</vt:lpstr>
      <vt:lpstr>6.1. Đặt vấn đề</vt:lpstr>
      <vt:lpstr>6.1. Đặt vấn đề</vt:lpstr>
      <vt:lpstr>6.2. Mục đích của Generics</vt:lpstr>
      <vt:lpstr>6.3. Generic ở mức lớp</vt:lpstr>
      <vt:lpstr>6.3. Generic ở mức lớp</vt:lpstr>
      <vt:lpstr>6.3. Generic ở mức lớp</vt:lpstr>
      <vt:lpstr>6.3. Generic ở mức lớp</vt:lpstr>
      <vt:lpstr>6.4. Generic ở mức phương thức</vt:lpstr>
      <vt:lpstr>6.4. Generic ở mức phương thức</vt:lpstr>
      <vt:lpstr>6.4. Generic ở mức phương thức</vt:lpstr>
      <vt:lpstr>6.5. Sử dụng Type Bounds</vt:lpstr>
      <vt:lpstr>6.6. Sử dụng Wildcard trong Generic</vt:lpstr>
      <vt:lpstr>6.6. Sử dụng Wildcard trong Generic</vt:lpstr>
      <vt:lpstr>6.6. Sử dụng Wildcard trong Generic</vt:lpstr>
      <vt:lpstr>6.6. Sử dụng Wildcard trong Generic</vt:lpstr>
      <vt:lpstr>6.6. Sử dụng Wildcard trong Generic</vt:lpstr>
      <vt:lpstr>6.7. Generic và xử lý ngoại lệ</vt:lpstr>
      <vt:lpstr>6.8. Thừa kế và Generics</vt:lpstr>
      <vt:lpstr>6.8. Thừa kế và Generics</vt:lpstr>
      <vt:lpstr>6.8. Thừa kế và Generics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Lập trình Hướng đối tượng</dc:title>
  <cp:lastModifiedBy>BAO HA</cp:lastModifiedBy>
  <cp:revision>194</cp:revision>
  <dcterms:created xsi:type="dcterms:W3CDTF">2014-08-22T11:10:10Z</dcterms:created>
  <dcterms:modified xsi:type="dcterms:W3CDTF">2015-05-06T03:40:49Z</dcterms:modified>
</cp:coreProperties>
</file>