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51"/>
  </p:notesMasterIdLst>
  <p:sldIdLst>
    <p:sldId id="315" r:id="rId2"/>
    <p:sldId id="316" r:id="rId3"/>
    <p:sldId id="258" r:id="rId4"/>
    <p:sldId id="264" r:id="rId5"/>
    <p:sldId id="268" r:id="rId6"/>
    <p:sldId id="267" r:id="rId7"/>
    <p:sldId id="291" r:id="rId8"/>
    <p:sldId id="273" r:id="rId9"/>
    <p:sldId id="318" r:id="rId10"/>
    <p:sldId id="319" r:id="rId11"/>
    <p:sldId id="292" r:id="rId12"/>
    <p:sldId id="296" r:id="rId13"/>
    <p:sldId id="293" r:id="rId14"/>
    <p:sldId id="297" r:id="rId15"/>
    <p:sldId id="294" r:id="rId16"/>
    <p:sldId id="298" r:id="rId17"/>
    <p:sldId id="295" r:id="rId18"/>
    <p:sldId id="299" r:id="rId19"/>
    <p:sldId id="280" r:id="rId20"/>
    <p:sldId id="317" r:id="rId21"/>
    <p:sldId id="275" r:id="rId22"/>
    <p:sldId id="282" r:id="rId23"/>
    <p:sldId id="283" r:id="rId24"/>
    <p:sldId id="300" r:id="rId25"/>
    <p:sldId id="301" r:id="rId26"/>
    <p:sldId id="276" r:id="rId27"/>
    <p:sldId id="284" r:id="rId28"/>
    <p:sldId id="285" r:id="rId29"/>
    <p:sldId id="302" r:id="rId30"/>
    <p:sldId id="303" r:id="rId31"/>
    <p:sldId id="277" r:id="rId32"/>
    <p:sldId id="286" r:id="rId33"/>
    <p:sldId id="278" r:id="rId34"/>
    <p:sldId id="288" r:id="rId35"/>
    <p:sldId id="304" r:id="rId36"/>
    <p:sldId id="289" r:id="rId37"/>
    <p:sldId id="279" r:id="rId38"/>
    <p:sldId id="290" r:id="rId39"/>
    <p:sldId id="305" r:id="rId40"/>
    <p:sldId id="307" r:id="rId41"/>
    <p:sldId id="306" r:id="rId42"/>
    <p:sldId id="309" r:id="rId43"/>
    <p:sldId id="310" r:id="rId44"/>
    <p:sldId id="308" r:id="rId45"/>
    <p:sldId id="311" r:id="rId46"/>
    <p:sldId id="312" r:id="rId47"/>
    <p:sldId id="313" r:id="rId48"/>
    <p:sldId id="314" r:id="rId49"/>
    <p:sldId id="26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48" autoAdjust="0"/>
    <p:restoredTop sz="82238" autoAdjust="0"/>
  </p:normalViewPr>
  <p:slideViewPr>
    <p:cSldViewPr snapToGrid="0">
      <p:cViewPr>
        <p:scale>
          <a:sx n="66" d="100"/>
          <a:sy n="66" d="100"/>
        </p:scale>
        <p:origin x="-6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5/13/2015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Luồng ký tự thường là  "wrappers" của luồng byte</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23</a:t>
            </a:fld>
            <a:endParaRPr lang="en-US" dirty="0"/>
          </a:p>
        </p:txBody>
      </p:sp>
    </p:spTree>
    <p:extLst>
      <p:ext uri="{BB962C8B-B14F-4D97-AF65-F5344CB8AC3E}">
        <p14:creationId xmlns:p14="http://schemas.microsoft.com/office/powerpoint/2010/main" val="3214579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Có</a:t>
            </a:r>
            <a:r>
              <a:rPr lang="en-US" b="1" baseline="0" smtClean="0"/>
              <a:t> 1 lỗi ghi file: thừa ký hiệu “\r\n” ở cuối file đích</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25</a:t>
            </a:fld>
            <a:endParaRPr lang="en-US" dirty="0"/>
          </a:p>
        </p:txBody>
      </p:sp>
    </p:spTree>
    <p:extLst>
      <p:ext uri="{BB962C8B-B14F-4D97-AF65-F5344CB8AC3E}">
        <p14:creationId xmlns:p14="http://schemas.microsoft.com/office/powerpoint/2010/main" val="2936404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Flushing Buffered Streams</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28</a:t>
            </a:fld>
            <a:endParaRPr lang="en-US" dirty="0"/>
          </a:p>
        </p:txBody>
      </p:sp>
    </p:spTree>
    <p:extLst>
      <p:ext uri="{BB962C8B-B14F-4D97-AF65-F5344CB8AC3E}">
        <p14:creationId xmlns:p14="http://schemas.microsoft.com/office/powerpoint/2010/main" val="383581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33</a:t>
            </a:fld>
            <a:endParaRPr lang="en-US" dirty="0"/>
          </a:p>
        </p:txBody>
      </p:sp>
    </p:spTree>
    <p:extLst>
      <p:ext uri="{BB962C8B-B14F-4D97-AF65-F5344CB8AC3E}">
        <p14:creationId xmlns:p14="http://schemas.microsoft.com/office/powerpoint/2010/main" val="31643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KHÔNG</a:t>
            </a:r>
            <a:r>
              <a:rPr lang="en-US" baseline="0" smtClean="0"/>
              <a:t> DEMO VÍ DỤ NÀY</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36</a:t>
            </a:fld>
            <a:endParaRPr lang="en-US" dirty="0"/>
          </a:p>
        </p:txBody>
      </p:sp>
    </p:spTree>
    <p:extLst>
      <p:ext uri="{BB962C8B-B14F-4D97-AF65-F5344CB8AC3E}">
        <p14:creationId xmlns:p14="http://schemas.microsoft.com/office/powerpoint/2010/main" val="331698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Tính bền vững (p</a:t>
            </a:r>
            <a:r>
              <a:rPr lang="vi-VN" smtClean="0"/>
              <a:t>ersistence</a:t>
            </a:r>
            <a:r>
              <a:rPr lang="en-US" smtClean="0"/>
              <a:t>)</a:t>
            </a:r>
            <a:r>
              <a:rPr lang="vi-VN" smtClean="0"/>
              <a:t> là khả năng một đối tượng duy trì sự tồn tại</a:t>
            </a:r>
            <a:r>
              <a:rPr lang="en-US" smtClean="0"/>
              <a:t> độc lập</a:t>
            </a:r>
            <a:r>
              <a:rPr lang="vi-VN" smtClean="0"/>
              <a:t> sau thời gian sống của chương trình tạo</a:t>
            </a:r>
            <a:r>
              <a:rPr lang="en-US" smtClean="0"/>
              <a:t> </a:t>
            </a:r>
            <a:r>
              <a:rPr lang="vi-VN" smtClean="0"/>
              <a:t>ra nó</a:t>
            </a:r>
            <a:endParaRPr lang="en-US" smtClean="0"/>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37</a:t>
            </a:fld>
            <a:endParaRPr lang="en-US" dirty="0"/>
          </a:p>
        </p:txBody>
      </p:sp>
    </p:spTree>
    <p:extLst>
      <p:ext uri="{BB962C8B-B14F-4D97-AF65-F5344CB8AC3E}">
        <p14:creationId xmlns:p14="http://schemas.microsoft.com/office/powerpoint/2010/main" val="59830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Streams support many different kinds of data, including simple bytes, primitive data types, localized characters, and objects. Some streams simply pass on data; others manipulate and transform the data in useful ways.</a:t>
            </a:r>
          </a:p>
          <a:p>
            <a:endParaRPr lang="en-US" sz="1200" b="0" i="0" kern="1200" smtClean="0">
              <a:solidFill>
                <a:schemeClr val="tx1"/>
              </a:solidFill>
              <a:effectLst/>
              <a:latin typeface="+mn-lt"/>
              <a:ea typeface="+mn-ea"/>
              <a:cs typeface="+mn-cs"/>
            </a:endParaRPr>
          </a:p>
          <a:p>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275428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114367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luồng ký tự chuẩn vay mượn từ rất nhiều các lớp luồng hướng byte, bao gồm luồng lọc, luồng đệm, và các luồng tệp tin, và tất cả các luồng được dẫn xuất từ các lớp cha Reader và Writer</a:t>
            </a:r>
          </a:p>
          <a:p>
            <a:r>
              <a:rPr lang="en-US" sz="1200" b="1" i="0" kern="1200" smtClean="0">
                <a:solidFill>
                  <a:schemeClr val="tx1"/>
                </a:solidFill>
                <a:effectLst/>
                <a:latin typeface="+mn-lt"/>
                <a:ea typeface="+mn-ea"/>
                <a:cs typeface="+mn-cs"/>
              </a:rPr>
              <a:t>Streams</a:t>
            </a:r>
          </a:p>
          <a:p>
            <a:r>
              <a:rPr lang="en-US" sz="1200" b="0" i="0" kern="1200" smtClean="0">
                <a:solidFill>
                  <a:schemeClr val="tx1"/>
                </a:solidFill>
                <a:effectLst/>
                <a:latin typeface="+mn-lt"/>
                <a:ea typeface="+mn-ea"/>
                <a:cs typeface="+mn-cs"/>
              </a:rPr>
              <a:t>byte oriented stream (8 bit);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good for binary data such as a Java .class file; good for "machine-oriented"</a:t>
            </a:r>
          </a:p>
          <a:p>
            <a:r>
              <a:rPr lang="en-US" sz="1200" b="1" i="0" kern="1200" smtClean="0">
                <a:solidFill>
                  <a:schemeClr val="tx1"/>
                </a:solidFill>
                <a:effectLst/>
                <a:latin typeface="+mn-lt"/>
                <a:ea typeface="+mn-ea"/>
                <a:cs typeface="+mn-cs"/>
              </a:rPr>
              <a:t>Readers/Writers</a:t>
            </a:r>
          </a:p>
          <a:p>
            <a:r>
              <a:rPr lang="en-US" sz="1200" b="0" i="0" kern="1200" smtClean="0">
                <a:solidFill>
                  <a:schemeClr val="tx1"/>
                </a:solidFill>
                <a:effectLst/>
                <a:latin typeface="+mn-lt"/>
                <a:ea typeface="+mn-ea"/>
                <a:cs typeface="+mn-cs"/>
              </a:rPr>
              <a:t>char (utf-16) oriented stream (16 bit); good for text such as a Java source; good for "human-oriented" data</a:t>
            </a:r>
            <a:endParaRPr lang="en-US" smtClean="0"/>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6326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10</a:t>
            </a:fld>
            <a:endParaRPr lang="en-US" dirty="0"/>
          </a:p>
        </p:txBody>
      </p:sp>
    </p:spTree>
    <p:extLst>
      <p:ext uri="{BB962C8B-B14F-4D97-AF65-F5344CB8AC3E}">
        <p14:creationId xmlns:p14="http://schemas.microsoft.com/office/powerpoint/2010/main" val="4257243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FileInputStream </a:t>
            </a:r>
            <a:r>
              <a:rPr lang="en-US" b="1" smtClean="0">
                <a:sym typeface="Wingdings" pitchFamily="2" charset="2"/>
              </a:rPr>
              <a:t> luồng</a:t>
            </a:r>
            <a:r>
              <a:rPr lang="en-US" b="1" baseline="0" smtClean="0">
                <a:sym typeface="Wingdings" pitchFamily="2" charset="2"/>
              </a:rPr>
              <a:t> nhập file (dùng để đọc dữ liệu từ file vào bộ nhớ)</a:t>
            </a:r>
          </a:p>
          <a:p>
            <a:r>
              <a:rPr lang="en-US" sz="1200" b="1" kern="1200" smtClean="0">
                <a:solidFill>
                  <a:schemeClr val="tx1"/>
                </a:solidFill>
                <a:effectLst/>
                <a:latin typeface="+mn-lt"/>
                <a:ea typeface="+mn-ea"/>
                <a:cs typeface="+mn-cs"/>
              </a:rPr>
              <a:t>ByteArrayInputStream </a:t>
            </a:r>
            <a:r>
              <a:rPr lang="en-US" sz="1200" b="1" kern="1200" smtClean="0">
                <a:solidFill>
                  <a:schemeClr val="tx1"/>
                </a:solidFill>
                <a:effectLst/>
                <a:latin typeface="+mn-lt"/>
                <a:ea typeface="+mn-ea"/>
                <a:cs typeface="+mn-cs"/>
                <a:sym typeface="Wingdings" pitchFamily="2" charset="2"/>
              </a:rPr>
              <a:t></a:t>
            </a:r>
            <a:r>
              <a:rPr lang="en-US" sz="1200" b="1" kern="1200" smtClean="0">
                <a:solidFill>
                  <a:schemeClr val="tx1"/>
                </a:solidFill>
                <a:effectLst/>
                <a:latin typeface="+mn-lt"/>
                <a:ea typeface="+mn-ea"/>
                <a:cs typeface="+mn-cs"/>
              </a:rPr>
              <a:t> luồng</a:t>
            </a:r>
            <a:r>
              <a:rPr lang="en-US" sz="1200" b="1" kern="1200" baseline="0" smtClean="0">
                <a:solidFill>
                  <a:schemeClr val="tx1"/>
                </a:solidFill>
                <a:effectLst/>
                <a:latin typeface="+mn-lt"/>
                <a:ea typeface="+mn-ea"/>
                <a:cs typeface="+mn-cs"/>
              </a:rPr>
              <a:t> đọc </a:t>
            </a:r>
            <a:r>
              <a:rPr lang="en-US" sz="1200" b="1" kern="1200" smtClean="0">
                <a:solidFill>
                  <a:schemeClr val="tx1"/>
                </a:solidFill>
                <a:effectLst/>
                <a:latin typeface="+mn-lt"/>
                <a:ea typeface="+mn-ea"/>
                <a:cs typeface="+mn-cs"/>
              </a:rPr>
              <a:t>một mảng byte</a:t>
            </a:r>
          </a:p>
          <a:p>
            <a:pPr algn="just"/>
            <a:r>
              <a:rPr lang="en-US" b="1" smtClean="0"/>
              <a:t>Luồng dữ liệu đích </a:t>
            </a:r>
            <a:r>
              <a:rPr lang="en-US" b="1" i="1" smtClean="0"/>
              <a:t>(Node streams / Data sink stream):</a:t>
            </a:r>
            <a:r>
              <a:rPr lang="en-US" b="1" smtClean="0"/>
              <a:t>chức năng cơ bản cho việc đọc và ghi từ một vị trí xác định. </a:t>
            </a:r>
          </a:p>
          <a:p>
            <a:pPr lvl="1" algn="just"/>
            <a:r>
              <a:rPr lang="en-US" b="1" smtClean="0"/>
              <a:t>Các loại luồng node gồm: file, bộ nhớ và pipe.</a:t>
            </a:r>
          </a:p>
          <a:p>
            <a:pPr algn="just"/>
            <a:r>
              <a:rPr lang="en-US" b="1" smtClean="0"/>
              <a:t>Luồng lọc </a:t>
            </a:r>
            <a:r>
              <a:rPr lang="en-US" b="1" i="1" smtClean="0"/>
              <a:t>(Filter streams / Processing stream): </a:t>
            </a:r>
            <a:r>
              <a:rPr lang="en-US" b="1" smtClean="0"/>
              <a:t>luồng lọc có khả năng kết nối với các luồng khác và xử lý dữ liệu “theo cách riêng”.</a:t>
            </a:r>
          </a:p>
          <a:p>
            <a:pPr lvl="1" algn="just"/>
            <a:r>
              <a:rPr lang="en-US" b="1" smtClean="0"/>
              <a:t> FilterInputStream/FilterOutputStream</a:t>
            </a:r>
          </a:p>
        </p:txBody>
      </p:sp>
      <p:sp>
        <p:nvSpPr>
          <p:cNvPr id="4" name="Slide Number Placeholder 3"/>
          <p:cNvSpPr>
            <a:spLocks noGrp="1"/>
          </p:cNvSpPr>
          <p:nvPr>
            <p:ph type="sldNum" sz="quarter" idx="10"/>
          </p:nvPr>
        </p:nvSpPr>
        <p:spPr/>
        <p:txBody>
          <a:bodyPr/>
          <a:lstStyle/>
          <a:p>
            <a:fld id="{8044BD98-DC88-4403-A9D3-CB5202450553}" type="slidenum">
              <a:rPr lang="en-US" smtClean="0"/>
              <a:t>12</a:t>
            </a:fld>
            <a:endParaRPr lang="en-US" dirty="0"/>
          </a:p>
        </p:txBody>
      </p:sp>
    </p:spTree>
    <p:extLst>
      <p:ext uri="{BB962C8B-B14F-4D97-AF65-F5344CB8AC3E}">
        <p14:creationId xmlns:p14="http://schemas.microsoft.com/office/powerpoint/2010/main" val="381606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PrintStream </a:t>
            </a:r>
            <a:r>
              <a:rPr lang="en-US" b="0" smtClean="0">
                <a:sym typeface="Wingdings" pitchFamily="2" charset="2"/>
              </a:rPr>
              <a:t> </a:t>
            </a:r>
            <a:r>
              <a:rPr lang="en-US" sz="1200" b="0" kern="1200" smtClean="0">
                <a:solidFill>
                  <a:schemeClr val="tx1"/>
                </a:solidFill>
                <a:effectLst/>
                <a:latin typeface="+mn-lt"/>
                <a:ea typeface="+mn-ea"/>
                <a:cs typeface="+mn-cs"/>
              </a:rPr>
              <a:t>được sử dụng mỗi khi cần sử dụng các phương thức print và println trong chương trình. Lớp PrintStream là lớp con của lớp FilterOutputStream, vì vậy ta có thể sử dụng luồng này để lọc các byte</a:t>
            </a:r>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14</a:t>
            </a:fld>
            <a:endParaRPr lang="en-US" dirty="0"/>
          </a:p>
        </p:txBody>
      </p:sp>
    </p:spTree>
    <p:extLst>
      <p:ext uri="{BB962C8B-B14F-4D97-AF65-F5344CB8AC3E}">
        <p14:creationId xmlns:p14="http://schemas.microsoft.com/office/powerpoint/2010/main" val="39792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PrintWriter </a:t>
            </a:r>
            <a:r>
              <a:rPr lang="en-US" smtClean="0">
                <a:sym typeface="Wingdings" pitchFamily="2" charset="2"/>
              </a:rPr>
              <a:t> </a:t>
            </a:r>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18</a:t>
            </a:fld>
            <a:endParaRPr lang="en-US" dirty="0"/>
          </a:p>
        </p:txBody>
      </p:sp>
    </p:spTree>
    <p:extLst>
      <p:ext uri="{BB962C8B-B14F-4D97-AF65-F5344CB8AC3E}">
        <p14:creationId xmlns:p14="http://schemas.microsoft.com/office/powerpoint/2010/main" val="4088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Tất cả các lớp luồng byte đều dẫn xuất từ InputStream và OutputStream</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 luồng byte chỉ nên sử dụng nhập xuất cho các kiểu nhập xuất cơ bản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good for binary data such as a Java .class file; good for "machine-oriented"</a:t>
            </a:r>
          </a:p>
        </p:txBody>
      </p:sp>
      <p:sp>
        <p:nvSpPr>
          <p:cNvPr id="4" name="Slide Number Placeholder 3"/>
          <p:cNvSpPr>
            <a:spLocks noGrp="1"/>
          </p:cNvSpPr>
          <p:nvPr>
            <p:ph type="sldNum" sz="quarter" idx="10"/>
          </p:nvPr>
        </p:nvSpPr>
        <p:spPr/>
        <p:txBody>
          <a:bodyPr/>
          <a:lstStyle/>
          <a:p>
            <a:fld id="{8044BD98-DC88-4403-A9D3-CB5202450553}" type="slidenum">
              <a:rPr lang="en-US" smtClean="0"/>
              <a:t>19</a:t>
            </a:fld>
            <a:endParaRPr lang="en-US" dirty="0"/>
          </a:p>
        </p:txBody>
      </p:sp>
    </p:spTree>
    <p:extLst>
      <p:ext uri="{BB962C8B-B14F-4D97-AF65-F5344CB8AC3E}">
        <p14:creationId xmlns:p14="http://schemas.microsoft.com/office/powerpoint/2010/main" val="187838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347195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81264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1223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23760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0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10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54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24050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30675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56033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06625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83140930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5400" b="1">
                <a:effectLst>
                  <a:outerShdw blurRad="38100" dist="38100" dir="2700000" algn="tl">
                    <a:srgbClr val="000000">
                      <a:alpha val="43137"/>
                    </a:srgbClr>
                  </a:outerShdw>
                </a:effectLst>
              </a:rPr>
              <a:t>Chương </a:t>
            </a:r>
            <a:r>
              <a:rPr lang="en-US" sz="5400" b="1" smtClean="0">
                <a:effectLst>
                  <a:outerShdw blurRad="38100" dist="38100" dir="2700000" algn="tl">
                    <a:srgbClr val="000000">
                      <a:alpha val="43137"/>
                    </a:srgbClr>
                  </a:outerShdw>
                </a:effectLst>
              </a:rPr>
              <a:t>7</a:t>
            </a:r>
            <a:br>
              <a:rPr lang="en-US" sz="5400" b="1" smtClean="0">
                <a:effectLst>
                  <a:outerShdw blurRad="38100" dist="38100" dir="2700000" algn="tl">
                    <a:srgbClr val="000000">
                      <a:alpha val="43137"/>
                    </a:srgbClr>
                  </a:outerShdw>
                </a:effectLst>
              </a:rPr>
            </a:br>
            <a:r>
              <a:rPr lang="en-US" sz="5400" b="1" smtClean="0">
                <a:effectLst>
                  <a:outerShdw blurRad="38100" dist="38100" dir="2700000" algn="tl" rotWithShape="0">
                    <a:srgbClr val="000000">
                      <a:alpha val="43137"/>
                    </a:srgbClr>
                  </a:outerShdw>
                </a:effectLst>
              </a:rPr>
              <a:t>NHẬP XUẤT TRÊN JAVA</a:t>
            </a:r>
            <a:endParaRPr lang="en-US" sz="5400" b="1" dirty="0">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3463966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với các luồng xử lý trong Java </a:t>
            </a:r>
            <a:endParaRPr lang="en-US"/>
          </a:p>
        </p:txBody>
      </p:sp>
      <p:sp>
        <p:nvSpPr>
          <p:cNvPr id="7" name="Content Placeholder 6"/>
          <p:cNvSpPr>
            <a:spLocks noGrp="1"/>
          </p:cNvSpPr>
          <p:nvPr>
            <p:ph idx="1"/>
          </p:nvPr>
        </p:nvSpPr>
        <p:spPr>
          <a:xfrm>
            <a:off x="609601" y="1855694"/>
            <a:ext cx="4688114" cy="4625788"/>
          </a:xfrm>
        </p:spPr>
        <p:txBody>
          <a:bodyPr/>
          <a:lstStyle/>
          <a:p>
            <a:r>
              <a:rPr lang="en-US" smtClean="0"/>
              <a:t>Sự tương </a:t>
            </a:r>
            <a:r>
              <a:rPr lang="en-US"/>
              <a:t>ứng giữa luồng byte và luồng ký tự</a:t>
            </a:r>
          </a:p>
        </p:txBody>
      </p:sp>
      <p:graphicFrame>
        <p:nvGraphicFramePr>
          <p:cNvPr id="8" name="Content Placeholder 3"/>
          <p:cNvGraphicFramePr>
            <a:graphicFrameLocks/>
          </p:cNvGraphicFramePr>
          <p:nvPr>
            <p:extLst>
              <p:ext uri="{D42A27DB-BD31-4B8C-83A1-F6EECF244321}">
                <p14:modId xmlns:p14="http://schemas.microsoft.com/office/powerpoint/2010/main" val="368119107"/>
              </p:ext>
            </p:extLst>
          </p:nvPr>
        </p:nvGraphicFramePr>
        <p:xfrm>
          <a:off x="4963887" y="1837509"/>
          <a:ext cx="6884103" cy="4846320"/>
        </p:xfrm>
        <a:graphic>
          <a:graphicData uri="http://schemas.openxmlformats.org/drawingml/2006/table">
            <a:tbl>
              <a:tblPr firstRow="1" firstCol="1" bandRow="1">
                <a:tableStyleId>{5940675A-B579-460E-94D1-54222C63F5DA}</a:tableStyleId>
              </a:tblPr>
              <a:tblGrid>
                <a:gridCol w="3754542"/>
                <a:gridCol w="3129561"/>
              </a:tblGrid>
              <a:tr h="403860">
                <a:tc>
                  <a:txBody>
                    <a:bodyPr/>
                    <a:lstStyle/>
                    <a:p>
                      <a:pPr algn="ctr">
                        <a:lnSpc>
                          <a:spcPct val="115000"/>
                        </a:lnSpc>
                        <a:spcAft>
                          <a:spcPts val="0"/>
                        </a:spcAft>
                      </a:pPr>
                      <a:r>
                        <a:rPr lang="en-US" sz="2000">
                          <a:effectLst/>
                        </a:rPr>
                        <a:t>Luồng byte</a:t>
                      </a:r>
                      <a:endParaRPr lang="en-US" sz="2000">
                        <a:effectLst/>
                        <a:latin typeface="Times New Roman"/>
                        <a:ea typeface="Times New Roman"/>
                        <a:cs typeface="Times New Roman"/>
                      </a:endParaRPr>
                    </a:p>
                  </a:txBody>
                  <a:tcPr marL="39968" marR="39968" marT="0" marB="0"/>
                </a:tc>
                <a:tc>
                  <a:txBody>
                    <a:bodyPr/>
                    <a:lstStyle/>
                    <a:p>
                      <a:pPr algn="ctr">
                        <a:lnSpc>
                          <a:spcPct val="115000"/>
                        </a:lnSpc>
                        <a:spcAft>
                          <a:spcPts val="0"/>
                        </a:spcAft>
                      </a:pPr>
                      <a:r>
                        <a:rPr lang="en-US" sz="2000">
                          <a:effectLst/>
                        </a:rPr>
                        <a:t>Luồng ký tự</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OuputStream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Writer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InputStream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Reader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FileOutputStream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FileWriter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FileInputStream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FileReader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ByteArrayInputStream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CharArrayReader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ByteArrayOutputStream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CharArrayWriter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StringWriter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StringBufferedInputStream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StringReader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PipedOuputStream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PipedWriter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PipedInputStream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PipedReader</a:t>
                      </a:r>
                      <a:endParaRPr lang="en-US" sz="2000">
                        <a:effectLst/>
                        <a:latin typeface="Times New Roman"/>
                        <a:ea typeface="Times New Roman"/>
                        <a:cs typeface="Times New Roman"/>
                      </a:endParaRPr>
                    </a:p>
                  </a:txBody>
                  <a:tcPr marL="39968" marR="39968" marT="0" marB="0"/>
                </a:tc>
              </a:tr>
              <a:tr h="403860">
                <a:tc>
                  <a:txBody>
                    <a:bodyPr/>
                    <a:lstStyle/>
                    <a:p>
                      <a:pPr>
                        <a:lnSpc>
                          <a:spcPct val="115000"/>
                        </a:lnSpc>
                        <a:spcAft>
                          <a:spcPts val="0"/>
                        </a:spcAft>
                      </a:pPr>
                      <a:r>
                        <a:rPr lang="en-US" sz="2000">
                          <a:effectLst/>
                        </a:rPr>
                        <a:t>FilterOutputStream</a:t>
                      </a:r>
                      <a:endParaRPr lang="en-US" sz="2000">
                        <a:effectLst/>
                        <a:latin typeface="Times New Roman"/>
                        <a:ea typeface="Times New Roman"/>
                        <a:cs typeface="Times New Roman"/>
                      </a:endParaRPr>
                    </a:p>
                  </a:txBody>
                  <a:tcPr marL="39968" marR="39968" marT="0" marB="0"/>
                </a:tc>
                <a:tc>
                  <a:txBody>
                    <a:bodyPr/>
                    <a:lstStyle/>
                    <a:p>
                      <a:pPr>
                        <a:lnSpc>
                          <a:spcPct val="115000"/>
                        </a:lnSpc>
                        <a:spcAft>
                          <a:spcPts val="0"/>
                        </a:spcAft>
                      </a:pPr>
                      <a:r>
                        <a:rPr lang="en-US" sz="2000">
                          <a:effectLst/>
                        </a:rPr>
                        <a:t>FilterWriter</a:t>
                      </a:r>
                      <a:endParaRPr lang="en-US" sz="2000">
                        <a:effectLst/>
                        <a:latin typeface="Times New Roman"/>
                        <a:ea typeface="Times New Roman"/>
                        <a:cs typeface="Times New Roman"/>
                      </a:endParaRPr>
                    </a:p>
                  </a:txBody>
                  <a:tcPr marL="39968" marR="39968" marT="0" marB="0"/>
                </a:tc>
              </a:tr>
            </a:tbl>
          </a:graphicData>
        </a:graphic>
      </p:graphicFrame>
    </p:spTree>
    <p:extLst>
      <p:ext uri="{BB962C8B-B14F-4D97-AF65-F5344CB8AC3E}">
        <p14:creationId xmlns:p14="http://schemas.microsoft.com/office/powerpoint/2010/main" val="2675111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a:t>
            </a:r>
            <a:r>
              <a:rPr lang="en-US"/>
              <a:t>…</a:t>
            </a:r>
            <a:br>
              <a:rPr lang="en-US"/>
            </a:br>
            <a:r>
              <a:rPr lang="en-US"/>
              <a:t>Lớp trừu tượng </a:t>
            </a:r>
            <a:r>
              <a:rPr lang="en-US" smtClean="0"/>
              <a:t>InputStream</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025442" y="1905000"/>
            <a:ext cx="8118557" cy="4969210"/>
          </a:xfrm>
          <a:prstGeom prst="rect">
            <a:avLst/>
          </a:prstGeom>
        </p:spPr>
      </p:pic>
    </p:spTree>
    <p:extLst>
      <p:ext uri="{BB962C8B-B14F-4D97-AF65-F5344CB8AC3E}">
        <p14:creationId xmlns:p14="http://schemas.microsoft.com/office/powerpoint/2010/main" val="91344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7.3. Thao tác …</a:t>
            </a:r>
            <a:br>
              <a:rPr lang="en-US"/>
            </a:br>
            <a:r>
              <a:rPr lang="en-US"/>
              <a:t>Lớp trừu tượng InputStream</a:t>
            </a:r>
            <a:endParaRPr lang="en-US" dirty="0"/>
          </a:p>
        </p:txBody>
      </p:sp>
      <p:pic>
        <p:nvPicPr>
          <p:cNvPr id="7" name="Picture 6"/>
          <p:cNvPicPr>
            <a:picLocks noChangeAspect="1"/>
          </p:cNvPicPr>
          <p:nvPr/>
        </p:nvPicPr>
        <p:blipFill>
          <a:blip r:embed="rId3"/>
          <a:stretch>
            <a:fillRect/>
          </a:stretch>
        </p:blipFill>
        <p:spPr>
          <a:xfrm>
            <a:off x="1001762" y="1886853"/>
            <a:ext cx="9172752" cy="4641467"/>
          </a:xfrm>
          <a:prstGeom prst="rect">
            <a:avLst/>
          </a:prstGeom>
        </p:spPr>
      </p:pic>
    </p:spTree>
    <p:extLst>
      <p:ext uri="{BB962C8B-B14F-4D97-AF65-F5344CB8AC3E}">
        <p14:creationId xmlns:p14="http://schemas.microsoft.com/office/powerpoint/2010/main" val="1878362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r>
              <a:rPr lang="en-US"/>
              <a:t/>
            </a:r>
            <a:br>
              <a:rPr lang="en-US"/>
            </a:br>
            <a:r>
              <a:rPr lang="en-US"/>
              <a:t>Lớp trừu tượng </a:t>
            </a:r>
            <a:r>
              <a:rPr lang="en-US" smtClean="0"/>
              <a:t>OutputStream</a:t>
            </a:r>
            <a:endParaRPr lang="en-US" dirty="0"/>
          </a:p>
        </p:txBody>
      </p:sp>
      <p:pic>
        <p:nvPicPr>
          <p:cNvPr id="8" name="Picture 7"/>
          <p:cNvPicPr>
            <a:picLocks noChangeAspect="1"/>
          </p:cNvPicPr>
          <p:nvPr/>
        </p:nvPicPr>
        <p:blipFill>
          <a:blip r:embed="rId2"/>
          <a:stretch>
            <a:fillRect/>
          </a:stretch>
        </p:blipFill>
        <p:spPr>
          <a:xfrm>
            <a:off x="1106049" y="1974820"/>
            <a:ext cx="8662065" cy="4761807"/>
          </a:xfrm>
          <a:prstGeom prst="rect">
            <a:avLst/>
          </a:prstGeom>
        </p:spPr>
      </p:pic>
    </p:spTree>
    <p:extLst>
      <p:ext uri="{BB962C8B-B14F-4D97-AF65-F5344CB8AC3E}">
        <p14:creationId xmlns:p14="http://schemas.microsoft.com/office/powerpoint/2010/main" val="388341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a:t>
            </a:r>
            <a:r>
              <a:rPr lang="en-US"/>
              <a:t>tác…</a:t>
            </a:r>
            <a:br>
              <a:rPr lang="en-US"/>
            </a:br>
            <a:r>
              <a:rPr lang="en-US"/>
              <a:t>Lớp trừu tượng </a:t>
            </a:r>
            <a:r>
              <a:rPr lang="en-US" smtClean="0"/>
              <a:t>OutputStream</a:t>
            </a:r>
            <a:endParaRPr lang="en-US" dirty="0" err="1"/>
          </a:p>
        </p:txBody>
      </p:sp>
      <p:pic>
        <p:nvPicPr>
          <p:cNvPr id="5" name="Picture 4"/>
          <p:cNvPicPr>
            <a:picLocks noChangeAspect="1"/>
          </p:cNvPicPr>
          <p:nvPr/>
        </p:nvPicPr>
        <p:blipFill>
          <a:blip r:embed="rId3"/>
          <a:stretch>
            <a:fillRect/>
          </a:stretch>
        </p:blipFill>
        <p:spPr>
          <a:xfrm>
            <a:off x="993092" y="1980613"/>
            <a:ext cx="9283021" cy="4579440"/>
          </a:xfrm>
          <a:prstGeom prst="rect">
            <a:avLst/>
          </a:prstGeom>
        </p:spPr>
      </p:pic>
    </p:spTree>
    <p:extLst>
      <p:ext uri="{BB962C8B-B14F-4D97-AF65-F5344CB8AC3E}">
        <p14:creationId xmlns:p14="http://schemas.microsoft.com/office/powerpoint/2010/main" val="130207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a:t>
            </a:r>
            <a:r>
              <a:rPr lang="en-US"/>
              <a:t>…</a:t>
            </a:r>
            <a:br>
              <a:rPr lang="en-US"/>
            </a:br>
            <a:r>
              <a:rPr lang="en-US"/>
              <a:t>Lớp trừu tượng </a:t>
            </a:r>
            <a:r>
              <a:rPr lang="en-US" smtClean="0"/>
              <a:t>Reader</a:t>
            </a:r>
            <a:endParaRPr lang="en-US" dirty="0"/>
          </a:p>
        </p:txBody>
      </p:sp>
      <p:pic>
        <p:nvPicPr>
          <p:cNvPr id="6" name="Picture 5"/>
          <p:cNvPicPr>
            <a:picLocks noChangeAspect="1"/>
          </p:cNvPicPr>
          <p:nvPr/>
        </p:nvPicPr>
        <p:blipFill>
          <a:blip r:embed="rId2"/>
          <a:stretch>
            <a:fillRect/>
          </a:stretch>
        </p:blipFill>
        <p:spPr>
          <a:xfrm>
            <a:off x="1024617" y="1940378"/>
            <a:ext cx="7872640" cy="4701867"/>
          </a:xfrm>
          <a:prstGeom prst="rect">
            <a:avLst/>
          </a:prstGeom>
        </p:spPr>
      </p:pic>
    </p:spTree>
    <p:extLst>
      <p:ext uri="{BB962C8B-B14F-4D97-AF65-F5344CB8AC3E}">
        <p14:creationId xmlns:p14="http://schemas.microsoft.com/office/powerpoint/2010/main" val="3394674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a:t>
            </a:r>
            <a:r>
              <a:rPr lang="en-US"/>
              <a:t>…</a:t>
            </a:r>
            <a:br>
              <a:rPr lang="en-US"/>
            </a:br>
            <a:r>
              <a:rPr lang="en-US"/>
              <a:t>Lớp trừu tượng </a:t>
            </a:r>
            <a:r>
              <a:rPr lang="en-US" smtClean="0"/>
              <a:t>Reader</a:t>
            </a:r>
            <a:endParaRPr lang="en-US" dirty="0"/>
          </a:p>
        </p:txBody>
      </p:sp>
      <p:pic>
        <p:nvPicPr>
          <p:cNvPr id="7" name="Picture 6"/>
          <p:cNvPicPr>
            <a:picLocks noChangeAspect="1"/>
          </p:cNvPicPr>
          <p:nvPr/>
        </p:nvPicPr>
        <p:blipFill>
          <a:blip r:embed="rId2"/>
          <a:stretch>
            <a:fillRect/>
          </a:stretch>
        </p:blipFill>
        <p:spPr>
          <a:xfrm>
            <a:off x="1592703" y="1920966"/>
            <a:ext cx="7856097" cy="4646745"/>
          </a:xfrm>
          <a:prstGeom prst="rect">
            <a:avLst/>
          </a:prstGeom>
        </p:spPr>
      </p:pic>
    </p:spTree>
    <p:extLst>
      <p:ext uri="{BB962C8B-B14F-4D97-AF65-F5344CB8AC3E}">
        <p14:creationId xmlns:p14="http://schemas.microsoft.com/office/powerpoint/2010/main" val="3382411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a:t>
            </a:r>
            <a:r>
              <a:rPr lang="en-US"/>
              <a:t>…</a:t>
            </a:r>
            <a:br>
              <a:rPr lang="en-US"/>
            </a:br>
            <a:r>
              <a:rPr lang="en-US"/>
              <a:t>Lớp trừu tượng </a:t>
            </a:r>
            <a:r>
              <a:rPr lang="en-US" smtClean="0"/>
              <a:t>Writer</a:t>
            </a:r>
            <a:endParaRPr lang="en-US" dirty="0"/>
          </a:p>
        </p:txBody>
      </p:sp>
      <p:pic>
        <p:nvPicPr>
          <p:cNvPr id="6" name="Picture 5"/>
          <p:cNvPicPr>
            <a:picLocks noChangeAspect="1"/>
          </p:cNvPicPr>
          <p:nvPr/>
        </p:nvPicPr>
        <p:blipFill>
          <a:blip r:embed="rId2"/>
          <a:stretch>
            <a:fillRect/>
          </a:stretch>
        </p:blipFill>
        <p:spPr>
          <a:xfrm>
            <a:off x="1062718" y="2000102"/>
            <a:ext cx="8182882" cy="4604988"/>
          </a:xfrm>
          <a:prstGeom prst="rect">
            <a:avLst/>
          </a:prstGeom>
        </p:spPr>
      </p:pic>
    </p:spTree>
    <p:extLst>
      <p:ext uri="{BB962C8B-B14F-4D97-AF65-F5344CB8AC3E}">
        <p14:creationId xmlns:p14="http://schemas.microsoft.com/office/powerpoint/2010/main" val="1371185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a:t>
            </a:r>
            <a:r>
              <a:rPr lang="en-US"/>
              <a:t>…</a:t>
            </a:r>
            <a:br>
              <a:rPr lang="en-US"/>
            </a:br>
            <a:r>
              <a:rPr lang="en-US"/>
              <a:t>Lớp trừu tượng </a:t>
            </a:r>
            <a:r>
              <a:rPr lang="en-US" smtClean="0"/>
              <a:t>Writer</a:t>
            </a:r>
            <a:endParaRPr lang="en-US" dirty="0"/>
          </a:p>
        </p:txBody>
      </p:sp>
      <p:pic>
        <p:nvPicPr>
          <p:cNvPr id="7" name="Picture 6"/>
          <p:cNvPicPr>
            <a:picLocks noChangeAspect="1"/>
          </p:cNvPicPr>
          <p:nvPr/>
        </p:nvPicPr>
        <p:blipFill>
          <a:blip r:embed="rId3"/>
          <a:stretch>
            <a:fillRect/>
          </a:stretch>
        </p:blipFill>
        <p:spPr>
          <a:xfrm>
            <a:off x="1309447" y="2104573"/>
            <a:ext cx="9075819" cy="4615541"/>
          </a:xfrm>
          <a:prstGeom prst="rect">
            <a:avLst/>
          </a:prstGeom>
        </p:spPr>
      </p:pic>
    </p:spTree>
    <p:extLst>
      <p:ext uri="{BB962C8B-B14F-4D97-AF65-F5344CB8AC3E}">
        <p14:creationId xmlns:p14="http://schemas.microsoft.com/office/powerpoint/2010/main" val="1548837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Byte streams</a:t>
            </a:r>
            <a:endParaRPr lang="en-US" dirty="0"/>
          </a:p>
        </p:txBody>
      </p:sp>
      <p:sp>
        <p:nvSpPr>
          <p:cNvPr id="3" name="Content Placeholder 2"/>
          <p:cNvSpPr>
            <a:spLocks noGrp="1"/>
          </p:cNvSpPr>
          <p:nvPr>
            <p:ph idx="1"/>
          </p:nvPr>
        </p:nvSpPr>
        <p:spPr/>
        <p:txBody>
          <a:bodyPr>
            <a:normAutofit/>
          </a:bodyPr>
          <a:lstStyle/>
          <a:p>
            <a:r>
              <a:rPr lang="en-US" smtClean="0"/>
              <a:t>Luồng byte: </a:t>
            </a:r>
            <a:r>
              <a:rPr lang="vi-VN" smtClean="0"/>
              <a:t>thao tác theo đơn vị byte</a:t>
            </a:r>
            <a:r>
              <a:rPr lang="en-US" smtClean="0"/>
              <a:t>, nên áp dụng cho dữ liệu dạng nhị phân</a:t>
            </a:r>
          </a:p>
          <a:p>
            <a:r>
              <a:rPr lang="en-US" smtClean="0"/>
              <a:t>Biểu diễn một loại nhập xuất ở mức thấp mà ta nên tránh</a:t>
            </a:r>
          </a:p>
          <a:p>
            <a:pPr lvl="1"/>
            <a:r>
              <a:rPr lang="en-US" smtClean="0"/>
              <a:t>Nếu dữ liệu là dữ liệu ký tự, thì phương pháp tốt nhất là sử dụng luồng ký tự</a:t>
            </a:r>
          </a:p>
          <a:p>
            <a:pPr lvl="1"/>
            <a:r>
              <a:rPr lang="en-US" smtClean="0"/>
              <a:t>Ngoài ra, còn có nhiều luồng khác thích hợp cho những kiểu dữ liệu phức tạp</a:t>
            </a:r>
          </a:p>
          <a:p>
            <a:r>
              <a:rPr lang="en-US" smtClean="0"/>
              <a:t>Tất </a:t>
            </a:r>
            <a:r>
              <a:rPr lang="en-US"/>
              <a:t>cả các luồng khác đều dựa trên luồng byte </a:t>
            </a:r>
          </a:p>
        </p:txBody>
      </p:sp>
    </p:spTree>
    <p:extLst>
      <p:ext uri="{BB962C8B-B14F-4D97-AF65-F5344CB8AC3E}">
        <p14:creationId xmlns:p14="http://schemas.microsoft.com/office/powerpoint/2010/main" val="257724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smtClean="0"/>
              <a:t>Đọc/ghi file văn bản</a:t>
            </a:r>
          </a:p>
          <a:p>
            <a:r>
              <a:rPr lang="en-US" smtClean="0"/>
              <a:t>Đọc/ghi file nhị phân</a:t>
            </a:r>
          </a:p>
          <a:p>
            <a:r>
              <a:rPr lang="en-US" smtClean="0"/>
              <a:t>Đọc/ghi đối tượng</a:t>
            </a:r>
            <a:endParaRPr lang="en-US"/>
          </a:p>
        </p:txBody>
      </p:sp>
    </p:spTree>
    <p:extLst>
      <p:ext uri="{BB962C8B-B14F-4D97-AF65-F5344CB8AC3E}">
        <p14:creationId xmlns:p14="http://schemas.microsoft.com/office/powerpoint/2010/main" val="3383341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Byte streams</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52" y="1742248"/>
            <a:ext cx="8948119" cy="511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370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Character streams</a:t>
            </a:r>
            <a:endParaRPr lang="en-US" dirty="0"/>
          </a:p>
        </p:txBody>
      </p:sp>
      <p:sp>
        <p:nvSpPr>
          <p:cNvPr id="3" name="Content Placeholder 2"/>
          <p:cNvSpPr>
            <a:spLocks noGrp="1"/>
          </p:cNvSpPr>
          <p:nvPr>
            <p:ph idx="1"/>
          </p:nvPr>
        </p:nvSpPr>
        <p:spPr/>
        <p:txBody>
          <a:bodyPr/>
          <a:lstStyle/>
          <a:p>
            <a:r>
              <a:rPr lang="vi-VN" smtClean="0"/>
              <a:t>Luồng </a:t>
            </a:r>
            <a:r>
              <a:rPr lang="en-US" smtClean="0"/>
              <a:t>ký tự</a:t>
            </a:r>
            <a:r>
              <a:rPr lang="vi-VN" smtClean="0"/>
              <a:t>: thao tác với</a:t>
            </a:r>
            <a:r>
              <a:rPr lang="en-US" smtClean="0"/>
              <a:t> </a:t>
            </a:r>
            <a:r>
              <a:rPr lang="vi-VN" smtClean="0"/>
              <a:t>ký</a:t>
            </a:r>
            <a:r>
              <a:rPr lang="en-US" smtClean="0"/>
              <a:t> </a:t>
            </a:r>
            <a:r>
              <a:rPr lang="vi-VN" smtClean="0"/>
              <a:t>tự</a:t>
            </a:r>
            <a:r>
              <a:rPr lang="en-US" smtClean="0"/>
              <a:t> (kể cả ký tự Unicode)</a:t>
            </a:r>
            <a:endParaRPr lang="vi-VN" smtClean="0"/>
          </a:p>
          <a:p>
            <a:r>
              <a:rPr lang="en-US" smtClean="0"/>
              <a:t>Tất cả các lớp của luồng ký tự đều được dẫn xuất từ lớp Reader và Writer</a:t>
            </a:r>
          </a:p>
          <a:p>
            <a:r>
              <a:rPr lang="en-US" smtClean="0"/>
              <a:t>Các lớp thao tác trên tập tin của luồng ký tự:</a:t>
            </a:r>
          </a:p>
          <a:p>
            <a:pPr lvl="1"/>
            <a:r>
              <a:rPr lang="en-US" smtClean="0">
                <a:solidFill>
                  <a:srgbClr val="FF0000"/>
                </a:solidFill>
              </a:rPr>
              <a:t>FileReader</a:t>
            </a:r>
          </a:p>
          <a:p>
            <a:pPr lvl="1"/>
            <a:r>
              <a:rPr lang="en-US" smtClean="0">
                <a:solidFill>
                  <a:srgbClr val="FF0000"/>
                </a:solidFill>
              </a:rPr>
              <a:t>FileWriter</a:t>
            </a:r>
          </a:p>
        </p:txBody>
      </p:sp>
    </p:spTree>
    <p:extLst>
      <p:ext uri="{BB962C8B-B14F-4D97-AF65-F5344CB8AC3E}">
        <p14:creationId xmlns:p14="http://schemas.microsoft.com/office/powerpoint/2010/main" val="1775496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Character streams</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967" y="1752600"/>
            <a:ext cx="888357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631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Character streams</a:t>
            </a:r>
            <a:endParaRPr lang="en-US" dirty="0"/>
          </a:p>
        </p:txBody>
      </p:sp>
      <p:sp>
        <p:nvSpPr>
          <p:cNvPr id="3" name="Content Placeholder 2"/>
          <p:cNvSpPr>
            <a:spLocks noGrp="1"/>
          </p:cNvSpPr>
          <p:nvPr>
            <p:ph idx="1"/>
          </p:nvPr>
        </p:nvSpPr>
        <p:spPr/>
        <p:txBody>
          <a:bodyPr/>
          <a:lstStyle/>
          <a:p>
            <a:r>
              <a:rPr lang="en-US" smtClean="0"/>
              <a:t>Luồng byte sử dụng luồng byte </a:t>
            </a:r>
            <a:r>
              <a:rPr lang="vi-VN" smtClean="0"/>
              <a:t>để thực hiện </a:t>
            </a:r>
            <a:r>
              <a:rPr lang="en-US" smtClean="0"/>
              <a:t>nhập xuất</a:t>
            </a:r>
            <a:r>
              <a:rPr lang="vi-VN" smtClean="0"/>
              <a:t> vật lý</a:t>
            </a:r>
            <a:r>
              <a:rPr lang="en-US" smtClean="0"/>
              <a:t>. Trong khi đó</a:t>
            </a:r>
            <a:r>
              <a:rPr lang="vi-VN" smtClean="0"/>
              <a:t> </a:t>
            </a:r>
            <a:r>
              <a:rPr lang="en-US" smtClean="0"/>
              <a:t>luồng ký tự </a:t>
            </a:r>
            <a:r>
              <a:rPr lang="vi-VN" smtClean="0"/>
              <a:t>xử lý </a:t>
            </a:r>
            <a:r>
              <a:rPr lang="en-US" smtClean="0"/>
              <a:t>chuyển đổi </a:t>
            </a:r>
            <a:r>
              <a:rPr lang="vi-VN" smtClean="0"/>
              <a:t>giữa </a:t>
            </a:r>
            <a:r>
              <a:rPr lang="en-US" smtClean="0"/>
              <a:t>ký tự </a:t>
            </a:r>
            <a:r>
              <a:rPr lang="vi-VN" smtClean="0"/>
              <a:t>và byte</a:t>
            </a:r>
            <a:endParaRPr lang="en-US" smtClean="0"/>
          </a:p>
          <a:p>
            <a:pPr lvl="1"/>
            <a:r>
              <a:rPr lang="en-US" smtClean="0"/>
              <a:t>FileReader dùng FileInputStream</a:t>
            </a:r>
          </a:p>
          <a:p>
            <a:pPr lvl="1"/>
            <a:r>
              <a:rPr lang="en-US" smtClean="0"/>
              <a:t>FileWriter dùng FileOutputStream</a:t>
            </a:r>
          </a:p>
          <a:p>
            <a:r>
              <a:rPr lang="en-US" smtClean="0"/>
              <a:t>Dùng luồng ký tự có thể thao tác được cho luồng byte</a:t>
            </a:r>
          </a:p>
          <a:p>
            <a:r>
              <a:rPr lang="en-US" smtClean="0"/>
              <a:t>Có thể chuyển từ luồng byte sang luồng ký tự nhờ: InputStreamReader và OutputStreamReader</a:t>
            </a:r>
          </a:p>
        </p:txBody>
      </p:sp>
    </p:spTree>
    <p:extLst>
      <p:ext uri="{BB962C8B-B14F-4D97-AF65-F5344CB8AC3E}">
        <p14:creationId xmlns:p14="http://schemas.microsoft.com/office/powerpoint/2010/main" val="1894642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Character streams</a:t>
            </a:r>
            <a:endParaRPr lang="en-US" dirty="0"/>
          </a:p>
        </p:txBody>
      </p:sp>
      <p:sp>
        <p:nvSpPr>
          <p:cNvPr id="3" name="Content Placeholder 2"/>
          <p:cNvSpPr>
            <a:spLocks noGrp="1"/>
          </p:cNvSpPr>
          <p:nvPr>
            <p:ph idx="1"/>
          </p:nvPr>
        </p:nvSpPr>
        <p:spPr/>
        <p:txBody>
          <a:bodyPr/>
          <a:lstStyle/>
          <a:p>
            <a:r>
              <a:rPr lang="en-US" smtClean="0"/>
              <a:t>Line-Oriented I/O</a:t>
            </a:r>
          </a:p>
          <a:p>
            <a:pPr lvl="1"/>
            <a:r>
              <a:rPr lang="en-US" smtClean="0"/>
              <a:t>Thông thường nhập xuất trên ký tự thường xảy ra với một chuỗi các ký tự hơn là các ký tự riêng lẻ</a:t>
            </a:r>
          </a:p>
          <a:p>
            <a:pPr lvl="2"/>
            <a:r>
              <a:rPr lang="en-US" smtClean="0"/>
              <a:t>Thông dụng nhất là một dòng: một chuỗi các ký tự với một tín hiệu kết thúc dòng</a:t>
            </a:r>
          </a:p>
          <a:p>
            <a:pPr lvl="2"/>
            <a:r>
              <a:rPr lang="en-US" smtClean="0"/>
              <a:t>Tín hiệu kết thúc dòng có thể là \r (carriage-return) hoặc \n (line-feed)</a:t>
            </a:r>
          </a:p>
          <a:p>
            <a:endParaRPr lang="en-US" dirty="0"/>
          </a:p>
        </p:txBody>
      </p:sp>
    </p:spTree>
    <p:extLst>
      <p:ext uri="{BB962C8B-B14F-4D97-AF65-F5344CB8AC3E}">
        <p14:creationId xmlns:p14="http://schemas.microsoft.com/office/powerpoint/2010/main" val="544822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Character streams</a:t>
            </a:r>
            <a:endParaRPr lang="en-US" dirty="0"/>
          </a:p>
        </p:txBody>
      </p:sp>
      <p:sp>
        <p:nvSpPr>
          <p:cNvPr id="3" name="Content Placeholder 2"/>
          <p:cNvSpPr>
            <a:spLocks noGrp="1"/>
          </p:cNvSpPr>
          <p:nvPr>
            <p:ph idx="1"/>
          </p:nvPr>
        </p:nvSpPr>
        <p:spPr/>
        <p:txBody>
          <a:bodyPr/>
          <a:lstStyle/>
          <a:p>
            <a:r>
              <a:rPr lang="en-US"/>
              <a:t>Line-Oriented I/O</a:t>
            </a:r>
          </a:p>
          <a:p>
            <a:pPr marL="0" indent="0">
              <a:buNone/>
            </a:pPr>
            <a:r>
              <a:rPr lang="en-US" smtClean="0"/>
              <a:t>Ví dụ:</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682" y="2028609"/>
            <a:ext cx="7729303" cy="482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201" y="2039338"/>
            <a:ext cx="8426257" cy="481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163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Buffered streams</a:t>
            </a:r>
            <a:endParaRPr lang="en-US" dirty="0"/>
          </a:p>
        </p:txBody>
      </p:sp>
      <p:sp>
        <p:nvSpPr>
          <p:cNvPr id="3" name="Content Placeholder 2"/>
          <p:cNvSpPr>
            <a:spLocks noGrp="1"/>
          </p:cNvSpPr>
          <p:nvPr>
            <p:ph idx="1"/>
          </p:nvPr>
        </p:nvSpPr>
        <p:spPr/>
        <p:txBody>
          <a:bodyPr/>
          <a:lstStyle/>
          <a:p>
            <a:r>
              <a:rPr lang="en-US" smtClean="0"/>
              <a:t>Nếu một I/O không có bộ đệm, nghĩa là mỗi yêu cầu đọc hoặc ghi được xử lý trực tiếp trên thiết bị</a:t>
            </a:r>
          </a:p>
          <a:p>
            <a:r>
              <a:rPr lang="en-US" smtClean="0">
                <a:sym typeface="Wingdings" pitchFamily="2" charset="2"/>
              </a:rPr>
              <a:t>Để giảm các chi phí trên, Java hỗ trợ </a:t>
            </a:r>
            <a:r>
              <a:rPr lang="en-US" smtClean="0"/>
              <a:t>luồng nhập xuất có bộ đệm</a:t>
            </a:r>
            <a:endParaRPr lang="en-US" smtClean="0">
              <a:sym typeface="Wingdings" pitchFamily="2" charset="2"/>
            </a:endParaRPr>
          </a:p>
          <a:p>
            <a:pPr lvl="1"/>
            <a:r>
              <a:rPr lang="en-US" smtClean="0"/>
              <a:t>Luồng nhập có bộ đệm (buffered input stream) đọc dữ liệu </a:t>
            </a:r>
            <a:r>
              <a:rPr lang="vi-VN" smtClean="0"/>
              <a:t>từ một </a:t>
            </a:r>
            <a:r>
              <a:rPr lang="en-US" smtClean="0"/>
              <a:t>vùng nhớ</a:t>
            </a:r>
            <a:r>
              <a:rPr lang="vi-VN" smtClean="0"/>
              <a:t> được </a:t>
            </a:r>
            <a:r>
              <a:rPr lang="en-US" smtClean="0"/>
              <a:t>xem </a:t>
            </a:r>
            <a:r>
              <a:rPr lang="vi-VN" smtClean="0"/>
              <a:t>như một </a:t>
            </a:r>
            <a:r>
              <a:rPr lang="en-US" smtClean="0"/>
              <a:t>bộ đệm</a:t>
            </a:r>
            <a:r>
              <a:rPr lang="vi-VN" smtClean="0"/>
              <a:t>; </a:t>
            </a:r>
            <a:r>
              <a:rPr lang="en-US" smtClean="0"/>
              <a:t>chỉ ghi vào</a:t>
            </a:r>
            <a:r>
              <a:rPr lang="vi-VN" smtClean="0"/>
              <a:t> khi</a:t>
            </a:r>
            <a:r>
              <a:rPr lang="en-US" smtClean="0"/>
              <a:t> nào</a:t>
            </a:r>
            <a:r>
              <a:rPr lang="vi-VN" smtClean="0"/>
              <a:t> </a:t>
            </a:r>
            <a:r>
              <a:rPr lang="en-US" smtClean="0"/>
              <a:t>bộ đệm rỗng</a:t>
            </a:r>
          </a:p>
          <a:p>
            <a:pPr lvl="1"/>
            <a:r>
              <a:rPr lang="en-US" smtClean="0"/>
              <a:t>Luồng xuất có bộ đệm</a:t>
            </a:r>
            <a:r>
              <a:rPr lang="vi-VN" smtClean="0"/>
              <a:t> </a:t>
            </a:r>
            <a:r>
              <a:rPr lang="en-US" smtClean="0"/>
              <a:t>(buffered output stream)</a:t>
            </a:r>
            <a:r>
              <a:rPr lang="vi-VN" smtClean="0"/>
              <a:t> ghi dữ liệu </a:t>
            </a:r>
            <a:r>
              <a:rPr lang="en-US" smtClean="0"/>
              <a:t>tới </a:t>
            </a:r>
            <a:r>
              <a:rPr lang="vi-VN" smtClean="0"/>
              <a:t>bộ đệm</a:t>
            </a:r>
            <a:r>
              <a:rPr lang="en-US" smtClean="0"/>
              <a:t>;</a:t>
            </a:r>
            <a:r>
              <a:rPr lang="vi-VN" smtClean="0"/>
              <a:t> chờ cho đến khi </a:t>
            </a:r>
            <a:r>
              <a:rPr lang="en-US" smtClean="0"/>
              <a:t>bộ đệm đầy mới ghi tới đích</a:t>
            </a:r>
            <a:endParaRPr lang="en-US" smtClean="0">
              <a:sym typeface="Wingdings" pitchFamily="2" charset="2"/>
            </a:endParaRPr>
          </a:p>
        </p:txBody>
      </p:sp>
    </p:spTree>
    <p:extLst>
      <p:ext uri="{BB962C8B-B14F-4D97-AF65-F5344CB8AC3E}">
        <p14:creationId xmlns:p14="http://schemas.microsoft.com/office/powerpoint/2010/main" val="4153451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Buffered streams</a:t>
            </a:r>
            <a:endParaRPr lang="en-US" dirty="0"/>
          </a:p>
        </p:txBody>
      </p:sp>
      <p:sp>
        <p:nvSpPr>
          <p:cNvPr id="3" name="Content Placeholder 2"/>
          <p:cNvSpPr>
            <a:spLocks noGrp="1"/>
          </p:cNvSpPr>
          <p:nvPr>
            <p:ph idx="1"/>
          </p:nvPr>
        </p:nvSpPr>
        <p:spPr/>
        <p:txBody>
          <a:bodyPr/>
          <a:lstStyle/>
          <a:p>
            <a:r>
              <a:rPr lang="en-US" smtClean="0"/>
              <a:t>Một chương trình có thể chuyển một luồng không bộ đệm thành luồng có bộ đệm</a:t>
            </a:r>
          </a:p>
          <a:p>
            <a:r>
              <a:rPr lang="en-US" smtClean="0"/>
              <a:t>Có 4 lớp luồng đệm dùng để “wrap” các luồng không bộ đệm: </a:t>
            </a:r>
          </a:p>
          <a:p>
            <a:pPr lvl="1"/>
            <a:r>
              <a:rPr lang="en-US" smtClean="0"/>
              <a:t>BufferedInputStream và BufferedOutputStream là các luồng byte có bộ đệm</a:t>
            </a:r>
          </a:p>
          <a:p>
            <a:pPr lvl="1"/>
            <a:r>
              <a:rPr lang="en-US" smtClean="0"/>
              <a:t>BufferedReader và BufferedWriter là các luồng ký tự có bộ đệm</a:t>
            </a:r>
          </a:p>
          <a:p>
            <a:endParaRPr lang="en-US" dirty="0"/>
          </a:p>
        </p:txBody>
      </p:sp>
    </p:spTree>
    <p:extLst>
      <p:ext uri="{BB962C8B-B14F-4D97-AF65-F5344CB8AC3E}">
        <p14:creationId xmlns:p14="http://schemas.microsoft.com/office/powerpoint/2010/main" val="3339061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Buffered streams</a:t>
            </a:r>
            <a:endParaRPr lang="en-US" dirty="0"/>
          </a:p>
        </p:txBody>
      </p:sp>
      <p:sp>
        <p:nvSpPr>
          <p:cNvPr id="3" name="Content Placeholder 2"/>
          <p:cNvSpPr>
            <a:spLocks noGrp="1"/>
          </p:cNvSpPr>
          <p:nvPr>
            <p:ph idx="1"/>
          </p:nvPr>
        </p:nvSpPr>
        <p:spPr/>
        <p:txBody>
          <a:bodyPr/>
          <a:lstStyle/>
          <a:p>
            <a:r>
              <a:rPr lang="en-US" smtClean="0"/>
              <a:t>Vài trường hợp dữ liệu không chứa đủ bộ đệm. Vì vậy,</a:t>
            </a:r>
            <a:r>
              <a:rPr lang="vi-VN" smtClean="0"/>
              <a:t> phải dùng flush để ghi hết những gì còn lại </a:t>
            </a:r>
            <a:r>
              <a:rPr lang="en-US" smtClean="0"/>
              <a:t>trong bộ đệm </a:t>
            </a:r>
            <a:r>
              <a:rPr lang="vi-VN" smtClean="0"/>
              <a:t>ra</a:t>
            </a:r>
            <a:endParaRPr lang="en-US" smtClean="0"/>
          </a:p>
          <a:p>
            <a:r>
              <a:rPr lang="en-US" smtClean="0"/>
              <a:t>Một vài lớp luồng xuất có bộ đệm</a:t>
            </a:r>
            <a:r>
              <a:rPr lang="vi-VN" smtClean="0"/>
              <a:t> </a:t>
            </a:r>
            <a:r>
              <a:rPr lang="en-US" smtClean="0"/>
              <a:t>hỗ trợ autoflush</a:t>
            </a:r>
          </a:p>
          <a:p>
            <a:pPr lvl="1"/>
            <a:r>
              <a:rPr lang="en-US" smtClean="0"/>
              <a:t>Khi chức năng autoflush được thiết lập, cần phải thiết lập sự kiện cụ thể để bộ đệm ghi ra</a:t>
            </a:r>
          </a:p>
          <a:p>
            <a:pPr lvl="1"/>
            <a:r>
              <a:rPr lang="en-US" smtClean="0"/>
              <a:t>Ví dụ, autoflush trong đối tượng PrintWriter, bộ đệm ghi ra mỗi khi có lệnh println hoặc format</a:t>
            </a:r>
          </a:p>
          <a:p>
            <a:pPr lvl="1"/>
            <a:r>
              <a:rPr lang="en-US" smtClean="0"/>
              <a:t>Muốn ghi ra tại thời điểm bất kỳ, ta dùng phương thức flush()</a:t>
            </a:r>
          </a:p>
          <a:p>
            <a:endParaRPr lang="en-US" dirty="0"/>
          </a:p>
        </p:txBody>
      </p:sp>
    </p:spTree>
    <p:extLst>
      <p:ext uri="{BB962C8B-B14F-4D97-AF65-F5344CB8AC3E}">
        <p14:creationId xmlns:p14="http://schemas.microsoft.com/office/powerpoint/2010/main" val="48129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Buffered streams</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266" y="1892468"/>
            <a:ext cx="8324820" cy="49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734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a:t>7.1. </a:t>
            </a:r>
            <a:r>
              <a:rPr lang="en-US" dirty="0" err="1"/>
              <a:t>Khái</a:t>
            </a:r>
            <a:r>
              <a:rPr lang="en-US" dirty="0"/>
              <a:t> </a:t>
            </a:r>
            <a:r>
              <a:rPr lang="en-US" dirty="0" err="1"/>
              <a:t>niệm</a:t>
            </a:r>
            <a:r>
              <a:rPr lang="en-US" dirty="0"/>
              <a:t> </a:t>
            </a:r>
            <a:r>
              <a:rPr lang="en-US" dirty="0" err="1"/>
              <a:t>về</a:t>
            </a:r>
            <a:r>
              <a:rPr lang="en-US" dirty="0"/>
              <a:t> </a:t>
            </a:r>
            <a:r>
              <a:rPr lang="en-US" dirty="0" err="1"/>
              <a:t>các</a:t>
            </a:r>
            <a:r>
              <a:rPr lang="en-US" dirty="0"/>
              <a:t> </a:t>
            </a:r>
            <a:r>
              <a:rPr lang="en-US" err="1" smtClean="0"/>
              <a:t>luồng</a:t>
            </a:r>
            <a:r>
              <a:rPr lang="en-US" smtClean="0"/>
              <a:t> (stream</a:t>
            </a:r>
            <a:r>
              <a:rPr lang="en-US" dirty="0"/>
              <a:t>) </a:t>
            </a:r>
            <a:r>
              <a:rPr lang="en-US" dirty="0" err="1"/>
              <a:t>nhập</a:t>
            </a:r>
            <a:r>
              <a:rPr lang="en-US" dirty="0"/>
              <a:t> </a:t>
            </a:r>
            <a:r>
              <a:rPr lang="en-US" dirty="0" err="1"/>
              <a:t>xuất</a:t>
            </a:r>
            <a:r>
              <a:rPr lang="en-US" dirty="0"/>
              <a:t> </a:t>
            </a:r>
          </a:p>
          <a:p>
            <a:pPr marL="0" indent="0">
              <a:buNone/>
            </a:pPr>
            <a:r>
              <a:rPr lang="en-US" smtClean="0"/>
              <a:t>7.2. Các </a:t>
            </a:r>
            <a:r>
              <a:rPr lang="en-US" dirty="0" err="1"/>
              <a:t>loại</a:t>
            </a:r>
            <a:r>
              <a:rPr lang="en-US" dirty="0"/>
              <a:t> </a:t>
            </a:r>
            <a:r>
              <a:rPr lang="en-US" dirty="0" err="1" smtClean="0"/>
              <a:t>luồng</a:t>
            </a:r>
            <a:r>
              <a:rPr lang="en-US" dirty="0" smtClean="0"/>
              <a:t> </a:t>
            </a:r>
          </a:p>
          <a:p>
            <a:pPr marL="0" indent="0">
              <a:buNone/>
            </a:pPr>
            <a:r>
              <a:rPr lang="en-US" smtClean="0"/>
              <a:t>7.3. </a:t>
            </a:r>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luồng</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Java </a:t>
            </a:r>
            <a:endParaRPr lang="en-US" dirty="0"/>
          </a:p>
          <a:p>
            <a:pPr marL="0" indent="0">
              <a:buNone/>
            </a:pPr>
            <a:r>
              <a:rPr lang="en-US" smtClean="0"/>
              <a:t>7.4. </a:t>
            </a:r>
            <a:r>
              <a:rPr lang="en-US" dirty="0" err="1" smtClean="0"/>
              <a:t>Lớp</a:t>
            </a:r>
            <a:r>
              <a:rPr lang="en-US" dirty="0" smtClean="0"/>
              <a:t> File</a:t>
            </a:r>
          </a:p>
          <a:p>
            <a:pPr marL="0" indent="0">
              <a:buNone/>
            </a:pPr>
            <a:r>
              <a:rPr lang="en-US" smtClean="0"/>
              <a:t>7.5. </a:t>
            </a: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a:p>
          <a:p>
            <a:pPr marL="0" indent="0">
              <a:buNone/>
            </a:pPr>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Buffered streams</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922" y="1824404"/>
            <a:ext cx="9144000" cy="5033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741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Standard I/O streams</a:t>
            </a:r>
            <a:endParaRPr lang="en-US" dirty="0"/>
          </a:p>
        </p:txBody>
      </p:sp>
      <p:sp>
        <p:nvSpPr>
          <p:cNvPr id="3" name="Content Placeholder 2"/>
          <p:cNvSpPr>
            <a:spLocks noGrp="1"/>
          </p:cNvSpPr>
          <p:nvPr>
            <p:ph idx="1"/>
          </p:nvPr>
        </p:nvSpPr>
        <p:spPr/>
        <p:txBody>
          <a:bodyPr/>
          <a:lstStyle/>
          <a:p>
            <a:r>
              <a:rPr lang="en-US" smtClean="0"/>
              <a:t>Luồng I/O chuẩn</a:t>
            </a:r>
          </a:p>
          <a:p>
            <a:pPr lvl="1"/>
            <a:r>
              <a:rPr lang="en-US" smtClean="0"/>
              <a:t>Lớp System.out: luồng xuất chuẩn, hiển thị kết quả ra màn hình</a:t>
            </a:r>
          </a:p>
          <a:p>
            <a:pPr lvl="1"/>
            <a:r>
              <a:rPr lang="en-US" smtClean="0"/>
              <a:t>Lớp System.in: luồng nhập chuẩn, đọc dữ liệu từ bàn phím</a:t>
            </a:r>
          </a:p>
          <a:p>
            <a:pPr lvl="1"/>
            <a:r>
              <a:rPr lang="en-US" smtClean="0"/>
              <a:t>Lớp System.err: luồng xuất lỗi chuẩn</a:t>
            </a:r>
            <a:endParaRPr lang="en-US"/>
          </a:p>
        </p:txBody>
      </p:sp>
    </p:spTree>
    <p:extLst>
      <p:ext uri="{BB962C8B-B14F-4D97-AF65-F5344CB8AC3E}">
        <p14:creationId xmlns:p14="http://schemas.microsoft.com/office/powerpoint/2010/main" val="17159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Standard I/O streams</a:t>
            </a:r>
            <a:endParaRPr lang="en-US" dirty="0"/>
          </a:p>
        </p:txBody>
      </p:sp>
      <p:sp>
        <p:nvSpPr>
          <p:cNvPr id="7" name="Content Placeholder 6"/>
          <p:cNvSpPr>
            <a:spLocks noGrp="1"/>
          </p:cNvSpPr>
          <p:nvPr>
            <p:ph idx="1"/>
          </p:nvPr>
        </p:nvSpPr>
        <p:spPr/>
        <p:txBody>
          <a:bodyPr/>
          <a:lstStyle/>
          <a:p>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455" y="1447800"/>
            <a:ext cx="969752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23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Data streams</a:t>
            </a:r>
            <a:endParaRPr lang="en-US" dirty="0"/>
          </a:p>
        </p:txBody>
      </p:sp>
      <p:sp>
        <p:nvSpPr>
          <p:cNvPr id="3" name="Content Placeholder 2"/>
          <p:cNvSpPr>
            <a:spLocks noGrp="1"/>
          </p:cNvSpPr>
          <p:nvPr>
            <p:ph idx="1"/>
          </p:nvPr>
        </p:nvSpPr>
        <p:spPr/>
        <p:txBody>
          <a:bodyPr/>
          <a:lstStyle/>
          <a:p>
            <a:r>
              <a:rPr lang="en-US"/>
              <a:t>Data streams hỗ trợ nhập xuất nhị phân trên các kiểu dữ liệu cơ sở (boolean, char, byte, short, int, long, float, và double) và String</a:t>
            </a:r>
          </a:p>
          <a:p>
            <a:r>
              <a:rPr lang="en-US" smtClean="0">
                <a:sym typeface="Arial"/>
              </a:rPr>
              <a:t>Dùng lớp </a:t>
            </a:r>
            <a:r>
              <a:rPr lang="en-US" smtClean="0">
                <a:solidFill>
                  <a:srgbClr val="FF0000"/>
                </a:solidFill>
                <a:sym typeface="Arial"/>
              </a:rPr>
              <a:t>DataInputStream</a:t>
            </a:r>
            <a:r>
              <a:rPr lang="en-US" smtClean="0">
                <a:sym typeface="Arial"/>
              </a:rPr>
              <a:t> và </a:t>
            </a:r>
            <a:r>
              <a:rPr lang="en-US" smtClean="0">
                <a:solidFill>
                  <a:srgbClr val="FF0000"/>
                </a:solidFill>
                <a:sym typeface="Arial"/>
              </a:rPr>
              <a:t>DataOutputStream</a:t>
            </a:r>
            <a:r>
              <a:rPr lang="en-US" smtClean="0">
                <a:sym typeface="Arial"/>
              </a:rPr>
              <a:t> để nhập xuất </a:t>
            </a:r>
            <a:r>
              <a:rPr lang="en-US">
                <a:sym typeface="Arial"/>
              </a:rPr>
              <a:t>trên luồng dữ </a:t>
            </a:r>
            <a:r>
              <a:rPr lang="en-US" smtClean="0">
                <a:sym typeface="Arial"/>
              </a:rPr>
              <a:t>liệu</a:t>
            </a:r>
            <a:endParaRPr lang="en-US" smtClean="0">
              <a:solidFill>
                <a:srgbClr val="FF0000"/>
              </a:solidFill>
              <a:sym typeface="Arial"/>
            </a:endParaRPr>
          </a:p>
          <a:p>
            <a:endParaRPr lang="en-US" dirty="0"/>
          </a:p>
        </p:txBody>
      </p:sp>
    </p:spTree>
    <p:extLst>
      <p:ext uri="{BB962C8B-B14F-4D97-AF65-F5344CB8AC3E}">
        <p14:creationId xmlns:p14="http://schemas.microsoft.com/office/powerpoint/2010/main" val="1369260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Data streams</a:t>
            </a:r>
            <a:endParaRPr lang="en-US" dirty="0"/>
          </a:p>
        </p:txBody>
      </p:sp>
      <p:sp>
        <p:nvSpPr>
          <p:cNvPr id="3" name="Content Placeholder 2"/>
          <p:cNvSpPr>
            <a:spLocks noGrp="1"/>
          </p:cNvSpPr>
          <p:nvPr>
            <p:ph idx="1"/>
          </p:nvPr>
        </p:nvSpPr>
        <p:spPr/>
        <p:txBody>
          <a:bodyPr/>
          <a:lstStyle/>
          <a:p>
            <a:r>
              <a:rPr lang="en-US" smtClean="0"/>
              <a:t>Một số phương thức của DataInputStream</a:t>
            </a:r>
            <a:endParaRPr lang="en-US" dirty="0"/>
          </a:p>
        </p:txBody>
      </p:sp>
      <p:pic>
        <p:nvPicPr>
          <p:cNvPr id="7" name="Picture 6"/>
          <p:cNvPicPr>
            <a:picLocks noChangeAspect="1"/>
          </p:cNvPicPr>
          <p:nvPr/>
        </p:nvPicPr>
        <p:blipFill>
          <a:blip r:embed="rId2"/>
          <a:stretch>
            <a:fillRect/>
          </a:stretch>
        </p:blipFill>
        <p:spPr>
          <a:xfrm>
            <a:off x="978319" y="2378097"/>
            <a:ext cx="9863851" cy="4229570"/>
          </a:xfrm>
          <a:prstGeom prst="rect">
            <a:avLst/>
          </a:prstGeom>
        </p:spPr>
      </p:pic>
    </p:spTree>
    <p:extLst>
      <p:ext uri="{BB962C8B-B14F-4D97-AF65-F5344CB8AC3E}">
        <p14:creationId xmlns:p14="http://schemas.microsoft.com/office/powerpoint/2010/main" val="885581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Data streams</a:t>
            </a:r>
            <a:endParaRPr lang="en-US" dirty="0"/>
          </a:p>
        </p:txBody>
      </p:sp>
      <p:sp>
        <p:nvSpPr>
          <p:cNvPr id="3" name="Content Placeholder 2"/>
          <p:cNvSpPr>
            <a:spLocks noGrp="1"/>
          </p:cNvSpPr>
          <p:nvPr>
            <p:ph idx="1"/>
          </p:nvPr>
        </p:nvSpPr>
        <p:spPr/>
        <p:txBody>
          <a:bodyPr/>
          <a:lstStyle/>
          <a:p>
            <a:r>
              <a:rPr lang="en-US" smtClean="0"/>
              <a:t>Một số phương thức của DataOutputStream</a:t>
            </a:r>
            <a:endParaRPr lang="en-US" dirty="0"/>
          </a:p>
        </p:txBody>
      </p:sp>
      <p:pic>
        <p:nvPicPr>
          <p:cNvPr id="10" name="Picture 9"/>
          <p:cNvPicPr>
            <a:picLocks noChangeAspect="1"/>
          </p:cNvPicPr>
          <p:nvPr/>
        </p:nvPicPr>
        <p:blipFill>
          <a:blip r:embed="rId2"/>
          <a:stretch>
            <a:fillRect/>
          </a:stretch>
        </p:blipFill>
        <p:spPr>
          <a:xfrm>
            <a:off x="937132" y="2427514"/>
            <a:ext cx="10313276" cy="3987800"/>
          </a:xfrm>
          <a:prstGeom prst="rect">
            <a:avLst/>
          </a:prstGeom>
        </p:spPr>
      </p:pic>
    </p:spTree>
    <p:extLst>
      <p:ext uri="{BB962C8B-B14F-4D97-AF65-F5344CB8AC3E}">
        <p14:creationId xmlns:p14="http://schemas.microsoft.com/office/powerpoint/2010/main" val="12983160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Data streams</a:t>
            </a:r>
            <a:endParaRPr lang="en-US" dirty="0"/>
          </a:p>
        </p:txBody>
      </p:sp>
      <p:sp>
        <p:nvSpPr>
          <p:cNvPr id="8" name="Content Placeholder 7"/>
          <p:cNvSpPr>
            <a:spLocks noGrp="1"/>
          </p:cNvSpPr>
          <p:nvPr>
            <p:ph idx="1"/>
          </p:nvPr>
        </p:nvSpPr>
        <p:spPr/>
        <p:txBody>
          <a:bodyPr/>
          <a:lstStyle/>
          <a:p>
            <a:r>
              <a:rPr lang="en-US" smtClean="0"/>
              <a:t>Ví dụ:</a:t>
            </a: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 y="2595740"/>
            <a:ext cx="7149352" cy="426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461" y="1608337"/>
            <a:ext cx="5929539" cy="292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896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Object streams </a:t>
            </a:r>
            <a:endParaRPr lang="en-US" dirty="0"/>
          </a:p>
        </p:txBody>
      </p:sp>
      <p:sp>
        <p:nvSpPr>
          <p:cNvPr id="3" name="Content Placeholder 2"/>
          <p:cNvSpPr>
            <a:spLocks noGrp="1"/>
          </p:cNvSpPr>
          <p:nvPr>
            <p:ph idx="1"/>
          </p:nvPr>
        </p:nvSpPr>
        <p:spPr/>
        <p:txBody>
          <a:bodyPr/>
          <a:lstStyle/>
          <a:p>
            <a:r>
              <a:rPr lang="en-US" smtClean="0"/>
              <a:t>Tuần tự hóa dữ liệu</a:t>
            </a:r>
          </a:p>
          <a:p>
            <a:pPr lvl="1"/>
            <a:r>
              <a:rPr lang="en-US" smtClean="0"/>
              <a:t>Java cung cấp cơ chế được gọi là tuần tự hóa đối tượng (Object Serialization) để tạo đối tượng bền vững</a:t>
            </a:r>
          </a:p>
          <a:p>
            <a:pPr lvl="1"/>
            <a:r>
              <a:rPr lang="en-US" smtClean="0"/>
              <a:t>Khi một đối tượng được tuần tự hóa, nó sẽ được chuyển thành tuần tự các byte dạng thô, biễu diễn đối tượng</a:t>
            </a:r>
          </a:p>
          <a:p>
            <a:endParaRPr lang="en-US" dirty="0"/>
          </a:p>
        </p:txBody>
      </p:sp>
    </p:spTree>
    <p:extLst>
      <p:ext uri="{BB962C8B-B14F-4D97-AF65-F5344CB8AC3E}">
        <p14:creationId xmlns:p14="http://schemas.microsoft.com/office/powerpoint/2010/main" val="29757293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Object streams</a:t>
            </a:r>
            <a:endParaRPr lang="en-US" dirty="0"/>
          </a:p>
        </p:txBody>
      </p:sp>
      <p:sp>
        <p:nvSpPr>
          <p:cNvPr id="3" name="Content Placeholder 2"/>
          <p:cNvSpPr>
            <a:spLocks noGrp="1"/>
          </p:cNvSpPr>
          <p:nvPr>
            <p:ph idx="1"/>
          </p:nvPr>
        </p:nvSpPr>
        <p:spPr/>
        <p:txBody>
          <a:bodyPr/>
          <a:lstStyle/>
          <a:p>
            <a:r>
              <a:rPr lang="en-US" smtClean="0"/>
              <a:t>Luồng đối tượng</a:t>
            </a:r>
          </a:p>
          <a:p>
            <a:pPr lvl="1"/>
            <a:r>
              <a:rPr lang="vi-VN" smtClean="0"/>
              <a:t>Luồng đối tượng </a:t>
            </a:r>
            <a:r>
              <a:rPr lang="en-US" smtClean="0"/>
              <a:t>(Object streams) </a:t>
            </a:r>
            <a:r>
              <a:rPr lang="vi-VN" smtClean="0"/>
              <a:t>hỗ trợ việc đọc, ghi các đối tượng</a:t>
            </a:r>
          </a:p>
          <a:p>
            <a:pPr lvl="1"/>
            <a:r>
              <a:rPr lang="vi-VN" smtClean="0"/>
              <a:t>Nếu đối tượng </a:t>
            </a:r>
            <a:r>
              <a:rPr lang="en-US" smtClean="0"/>
              <a:t>hiện thực</a:t>
            </a:r>
            <a:r>
              <a:rPr lang="vi-VN" smtClean="0"/>
              <a:t> Serializable</a:t>
            </a:r>
            <a:r>
              <a:rPr lang="en-US" smtClean="0"/>
              <a:t> interface</a:t>
            </a:r>
            <a:r>
              <a:rPr lang="vi-VN" smtClean="0"/>
              <a:t> th</a:t>
            </a:r>
            <a:r>
              <a:rPr lang="en-US" smtClean="0"/>
              <a:t>ì</a:t>
            </a:r>
            <a:r>
              <a:rPr lang="vi-VN" smtClean="0"/>
              <a:t> ta có thể sử dụng luồng đối tượng để</a:t>
            </a:r>
            <a:r>
              <a:rPr lang="en-US" smtClean="0"/>
              <a:t> </a:t>
            </a:r>
            <a:r>
              <a:rPr lang="vi-VN" smtClean="0"/>
              <a:t>đọc, ghi đối tượng đó</a:t>
            </a:r>
          </a:p>
          <a:p>
            <a:pPr lvl="1"/>
            <a:r>
              <a:rPr lang="vi-VN" smtClean="0"/>
              <a:t>Hai lớp hỗ trợ luồng đối tượng:</a:t>
            </a:r>
            <a:endParaRPr lang="en-US" smtClean="0"/>
          </a:p>
          <a:p>
            <a:pPr lvl="2"/>
            <a:r>
              <a:rPr lang="en-US" smtClean="0"/>
              <a:t>ObjectInputStream</a:t>
            </a:r>
          </a:p>
          <a:p>
            <a:pPr lvl="2"/>
            <a:r>
              <a:rPr lang="en-US" smtClean="0"/>
              <a:t>ObjectOutputStream</a:t>
            </a:r>
          </a:p>
          <a:p>
            <a:pPr lvl="1"/>
            <a:r>
              <a:rPr lang="vi-VN" smtClean="0"/>
              <a:t>Hai lớp này tương ứng </a:t>
            </a:r>
            <a:r>
              <a:rPr lang="en-US" smtClean="0"/>
              <a:t>hiện thực</a:t>
            </a:r>
            <a:r>
              <a:rPr lang="vi-VN" smtClean="0"/>
              <a:t> các </a:t>
            </a:r>
            <a:r>
              <a:rPr lang="en-US" smtClean="0"/>
              <a:t>interface:</a:t>
            </a:r>
          </a:p>
          <a:p>
            <a:pPr lvl="2"/>
            <a:r>
              <a:rPr lang="en-US" smtClean="0"/>
              <a:t>ObjectInput</a:t>
            </a:r>
          </a:p>
          <a:p>
            <a:pPr lvl="2"/>
            <a:r>
              <a:rPr lang="en-US" smtClean="0"/>
              <a:t>ObjectOutput</a:t>
            </a:r>
          </a:p>
          <a:p>
            <a:endParaRPr lang="en-US" dirty="0"/>
          </a:p>
        </p:txBody>
      </p:sp>
    </p:spTree>
    <p:extLst>
      <p:ext uri="{BB962C8B-B14F-4D97-AF65-F5344CB8AC3E}">
        <p14:creationId xmlns:p14="http://schemas.microsoft.com/office/powerpoint/2010/main" val="1981992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Object streams</a:t>
            </a:r>
            <a:endParaRPr lang="en-US" dirty="0"/>
          </a:p>
        </p:txBody>
      </p:sp>
      <p:sp>
        <p:nvSpPr>
          <p:cNvPr id="3" name="Content Placeholder 2"/>
          <p:cNvSpPr>
            <a:spLocks noGrp="1"/>
          </p:cNvSpPr>
          <p:nvPr>
            <p:ph idx="1"/>
          </p:nvPr>
        </p:nvSpPr>
        <p:spPr/>
        <p:txBody>
          <a:bodyPr/>
          <a:lstStyle/>
          <a:p>
            <a:r>
              <a:rPr lang="en-US" smtClean="0"/>
              <a:t>Luồng đối tượng</a:t>
            </a:r>
          </a:p>
          <a:p>
            <a:pPr lvl="1"/>
            <a:r>
              <a:rPr lang="en-US" smtClean="0"/>
              <a:t>Bất kỳ đối tượng nào muốn tuần tự hóa (serialize) thì bắt buộc phải hiện thực giao diện Serializable</a:t>
            </a:r>
          </a:p>
          <a:p>
            <a:pPr lvl="1"/>
            <a:r>
              <a:rPr lang="en-US" smtClean="0"/>
              <a:t>Để tuần tự hóa một đối tượng, gọi phương thức </a:t>
            </a:r>
            <a:r>
              <a:rPr lang="en-US" smtClean="0">
                <a:solidFill>
                  <a:srgbClr val="FF0000"/>
                </a:solidFill>
              </a:rPr>
              <a:t>writeObject</a:t>
            </a:r>
            <a:r>
              <a:rPr lang="en-US" smtClean="0"/>
              <a:t> của lớp ObjectOutputStream</a:t>
            </a:r>
          </a:p>
          <a:p>
            <a:pPr lvl="1"/>
            <a:r>
              <a:rPr lang="en-US" smtClean="0"/>
              <a:t>Để khôi phục lại đối tượng đã được tuần tự hóa trước đó (deserialize), gọi phương thức </a:t>
            </a:r>
            <a:r>
              <a:rPr lang="en-US" smtClean="0">
                <a:solidFill>
                  <a:srgbClr val="FF0000"/>
                </a:solidFill>
              </a:rPr>
              <a:t>readObject</a:t>
            </a:r>
            <a:r>
              <a:rPr lang="en-US" smtClean="0"/>
              <a:t> của lớp  ObjectInputStream</a:t>
            </a:r>
          </a:p>
          <a:p>
            <a:pPr lvl="1"/>
            <a:r>
              <a:rPr lang="en-US" smtClean="0"/>
              <a:t>Các đối tượng được tuần tự hóa có thể được ghi vào file, truyền qua mạng hoặc có thể chuyển sang các luồng khác</a:t>
            </a:r>
          </a:p>
          <a:p>
            <a:endParaRPr lang="en-US" dirty="0"/>
          </a:p>
        </p:txBody>
      </p:sp>
    </p:spTree>
    <p:extLst>
      <p:ext uri="{BB962C8B-B14F-4D97-AF65-F5344CB8AC3E}">
        <p14:creationId xmlns:p14="http://schemas.microsoft.com/office/powerpoint/2010/main" val="3707256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Khái niệm về các luồng nhập xuất</a:t>
            </a:r>
            <a:endParaRPr lang="en-US" dirty="0"/>
          </a:p>
        </p:txBody>
      </p:sp>
      <p:sp>
        <p:nvSpPr>
          <p:cNvPr id="3" name="Content Placeholder 2"/>
          <p:cNvSpPr>
            <a:spLocks noGrp="1"/>
          </p:cNvSpPr>
          <p:nvPr>
            <p:ph idx="1"/>
          </p:nvPr>
        </p:nvSpPr>
        <p:spPr/>
        <p:txBody>
          <a:bodyPr/>
          <a:lstStyle/>
          <a:p>
            <a:r>
              <a:rPr lang="vi-VN" smtClean="0"/>
              <a:t>Luồng là một dòng dữ</a:t>
            </a:r>
            <a:r>
              <a:rPr lang="en-US" smtClean="0"/>
              <a:t> </a:t>
            </a:r>
            <a:r>
              <a:rPr lang="vi-VN" smtClean="0"/>
              <a:t>liệu</a:t>
            </a:r>
            <a:r>
              <a:rPr lang="en-US" smtClean="0"/>
              <a:t> </a:t>
            </a:r>
            <a:r>
              <a:rPr lang="vi-VN" smtClean="0"/>
              <a:t>đến</a:t>
            </a:r>
            <a:r>
              <a:rPr lang="en-US" smtClean="0"/>
              <a:t> </a:t>
            </a:r>
            <a:r>
              <a:rPr lang="vi-VN" smtClean="0"/>
              <a:t>từ</a:t>
            </a:r>
            <a:r>
              <a:rPr lang="en-US" smtClean="0"/>
              <a:t> </a:t>
            </a:r>
            <a:r>
              <a:rPr lang="vi-VN" smtClean="0"/>
              <a:t>một nguồn (source) hoặc</a:t>
            </a:r>
            <a:r>
              <a:rPr lang="en-US" smtClean="0"/>
              <a:t> </a:t>
            </a:r>
            <a:r>
              <a:rPr lang="vi-VN" smtClean="0"/>
              <a:t>đi đến</a:t>
            </a:r>
            <a:r>
              <a:rPr lang="en-US" smtClean="0"/>
              <a:t> </a:t>
            </a:r>
            <a:r>
              <a:rPr lang="vi-VN" smtClean="0"/>
              <a:t>một</a:t>
            </a:r>
            <a:r>
              <a:rPr lang="en-US" smtClean="0"/>
              <a:t> </a:t>
            </a:r>
            <a:r>
              <a:rPr lang="vi-VN" smtClean="0"/>
              <a:t>đích</a:t>
            </a:r>
            <a:r>
              <a:rPr lang="en-US" smtClean="0"/>
              <a:t> </a:t>
            </a:r>
            <a:r>
              <a:rPr lang="vi-VN" smtClean="0"/>
              <a:t>(sink)</a:t>
            </a:r>
          </a:p>
          <a:p>
            <a:r>
              <a:rPr lang="vi-VN" smtClean="0"/>
              <a:t>Nguồn</a:t>
            </a:r>
            <a:r>
              <a:rPr lang="en-US" smtClean="0"/>
              <a:t> </a:t>
            </a:r>
            <a:r>
              <a:rPr lang="vi-VN" smtClean="0"/>
              <a:t>và</a:t>
            </a:r>
            <a:r>
              <a:rPr lang="en-US" smtClean="0"/>
              <a:t> </a:t>
            </a:r>
            <a:r>
              <a:rPr lang="vi-VN" smtClean="0"/>
              <a:t>đích</a:t>
            </a:r>
            <a:r>
              <a:rPr lang="en-US" smtClean="0"/>
              <a:t> </a:t>
            </a:r>
            <a:r>
              <a:rPr lang="vi-VN" smtClean="0"/>
              <a:t>có</a:t>
            </a:r>
            <a:r>
              <a:rPr lang="en-US" smtClean="0"/>
              <a:t> </a:t>
            </a:r>
            <a:r>
              <a:rPr lang="vi-VN" smtClean="0"/>
              <a:t>thể</a:t>
            </a:r>
            <a:r>
              <a:rPr lang="en-US" smtClean="0"/>
              <a:t> </a:t>
            </a:r>
            <a:r>
              <a:rPr lang="vi-VN" smtClean="0"/>
              <a:t>là t</a:t>
            </a:r>
            <a:r>
              <a:rPr lang="en-US" smtClean="0"/>
              <a:t>ậ</a:t>
            </a:r>
            <a:r>
              <a:rPr lang="vi-VN" smtClean="0"/>
              <a:t>p </a:t>
            </a:r>
            <a:r>
              <a:rPr lang="en-US" smtClean="0"/>
              <a:t>tin</a:t>
            </a:r>
            <a:r>
              <a:rPr lang="vi-VN" smtClean="0"/>
              <a:t>, bộ</a:t>
            </a:r>
            <a:r>
              <a:rPr lang="en-US" smtClean="0"/>
              <a:t> </a:t>
            </a:r>
            <a:r>
              <a:rPr lang="vi-VN" smtClean="0"/>
              <a:t>nhớ, một</a:t>
            </a:r>
            <a:r>
              <a:rPr lang="en-US" smtClean="0"/>
              <a:t> </a:t>
            </a:r>
            <a:r>
              <a:rPr lang="vi-VN" smtClean="0"/>
              <a:t>tiến trình hay thiết</a:t>
            </a:r>
            <a:r>
              <a:rPr lang="en-US" smtClean="0"/>
              <a:t> </a:t>
            </a:r>
            <a:r>
              <a:rPr lang="vi-VN" smtClean="0"/>
              <a:t>bị (bàn </a:t>
            </a:r>
            <a:r>
              <a:rPr lang="en-US" smtClean="0"/>
              <a:t>phím, màn hình</a:t>
            </a:r>
            <a:r>
              <a:rPr lang="vi-VN" smtClean="0"/>
              <a:t>, …)</a:t>
            </a:r>
            <a:r>
              <a:rPr lang="en-US" smtClean="0"/>
              <a:t>, kết nối mạng</a:t>
            </a:r>
          </a:p>
          <a:p>
            <a:r>
              <a:rPr lang="en-US" smtClean="0"/>
              <a:t>I/O stream diễn tả cho một luồng nhập hoặc luồng xuất</a:t>
            </a:r>
          </a:p>
          <a:p>
            <a:pPr lvl="1"/>
            <a:r>
              <a:rPr lang="en-US" smtClean="0"/>
              <a:t>Luồng nhập (input stream): Gắn với các thiết bị nhập như bàn phím, máy scan, file…</a:t>
            </a:r>
          </a:p>
          <a:p>
            <a:pPr lvl="1"/>
            <a:r>
              <a:rPr lang="en-US" smtClean="0"/>
              <a:t>Luồng xuất (output stream): Gắn với các thiết bị xuất như màn hình, máy in, file…</a:t>
            </a:r>
          </a:p>
          <a:p>
            <a:endParaRPr lang="en-US" dirty="0"/>
          </a:p>
        </p:txBody>
      </p:sp>
    </p:spTree>
    <p:extLst>
      <p:ext uri="{BB962C8B-B14F-4D97-AF65-F5344CB8AC3E}">
        <p14:creationId xmlns:p14="http://schemas.microsoft.com/office/powerpoint/2010/main" val="113702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a:t>
            </a:r>
            <a:br>
              <a:rPr lang="en-US" smtClean="0"/>
            </a:br>
            <a:r>
              <a:rPr lang="en-US" smtClean="0"/>
              <a:t>Object streams</a:t>
            </a:r>
            <a:endParaRPr lang="en-US" dirty="0"/>
          </a:p>
        </p:txBody>
      </p:sp>
      <p:sp>
        <p:nvSpPr>
          <p:cNvPr id="7" name="Content Placeholder 6"/>
          <p:cNvSpPr>
            <a:spLocks noGrp="1"/>
          </p:cNvSpPr>
          <p:nvPr>
            <p:ph idx="1"/>
          </p:nvPr>
        </p:nvSpPr>
        <p:spPr/>
        <p:txBody>
          <a:bodyPr/>
          <a:lstStyle/>
          <a:p>
            <a:r>
              <a:rPr lang="en-US" smtClean="0"/>
              <a:t>Ví dụ:</a:t>
            </a:r>
            <a:endParaRPr lang="en-US"/>
          </a:p>
        </p:txBody>
      </p:sp>
      <p:pic>
        <p:nvPicPr>
          <p:cNvPr id="5" name="Picture 4"/>
          <p:cNvPicPr>
            <a:picLocks noChangeAspect="1"/>
          </p:cNvPicPr>
          <p:nvPr/>
        </p:nvPicPr>
        <p:blipFill>
          <a:blip r:embed="rId2"/>
          <a:stretch>
            <a:fillRect/>
          </a:stretch>
        </p:blipFill>
        <p:spPr>
          <a:xfrm>
            <a:off x="3149600" y="1559802"/>
            <a:ext cx="8481465" cy="5298198"/>
          </a:xfrm>
          <a:prstGeom prst="rect">
            <a:avLst/>
          </a:prstGeom>
        </p:spPr>
      </p:pic>
    </p:spTree>
    <p:extLst>
      <p:ext uri="{BB962C8B-B14F-4D97-AF65-F5344CB8AC3E}">
        <p14:creationId xmlns:p14="http://schemas.microsoft.com/office/powerpoint/2010/main" val="2607016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Lớp File</a:t>
            </a:r>
            <a:endParaRPr lang="en-US" dirty="0"/>
          </a:p>
        </p:txBody>
      </p:sp>
      <p:sp>
        <p:nvSpPr>
          <p:cNvPr id="3" name="Content Placeholder 2"/>
          <p:cNvSpPr>
            <a:spLocks noGrp="1"/>
          </p:cNvSpPr>
          <p:nvPr>
            <p:ph idx="1"/>
          </p:nvPr>
        </p:nvSpPr>
        <p:spPr/>
        <p:txBody>
          <a:bodyPr/>
          <a:lstStyle/>
          <a:p>
            <a:r>
              <a:rPr lang="vi-VN" smtClean="0"/>
              <a:t>Lớp File</a:t>
            </a:r>
            <a:r>
              <a:rPr lang="en-US" smtClean="0"/>
              <a:t> dùng cho việc</a:t>
            </a:r>
            <a:r>
              <a:rPr lang="vi-VN" smtClean="0"/>
              <a:t> </a:t>
            </a:r>
            <a:r>
              <a:rPr lang="en-US" smtClean="0"/>
              <a:t>thao tác trên tập tin</a:t>
            </a:r>
            <a:r>
              <a:rPr lang="vi-VN" smtClean="0"/>
              <a:t> và thư mục</a:t>
            </a:r>
          </a:p>
          <a:p>
            <a:r>
              <a:rPr lang="vi-VN" smtClean="0"/>
              <a:t>Tạo</a:t>
            </a:r>
            <a:r>
              <a:rPr lang="en-US" smtClean="0"/>
              <a:t> </a:t>
            </a:r>
            <a:r>
              <a:rPr lang="vi-VN" smtClean="0"/>
              <a:t>đối</a:t>
            </a:r>
            <a:r>
              <a:rPr lang="en-US" smtClean="0"/>
              <a:t> </a:t>
            </a:r>
            <a:r>
              <a:rPr lang="vi-VN" smtClean="0"/>
              <a:t>tượng File</a:t>
            </a:r>
          </a:p>
          <a:p>
            <a:pPr lvl="1"/>
            <a:r>
              <a:rPr lang="vi-VN" smtClean="0"/>
              <a:t>File myFile;</a:t>
            </a:r>
          </a:p>
          <a:p>
            <a:pPr lvl="1"/>
            <a:r>
              <a:rPr lang="vi-VN" smtClean="0"/>
              <a:t>myFile = new File(“data.txt”);</a:t>
            </a:r>
          </a:p>
          <a:p>
            <a:pPr lvl="1"/>
            <a:r>
              <a:rPr lang="vi-VN" smtClean="0"/>
              <a:t>myFile = new File(“myDocs”, “data.txt”);</a:t>
            </a:r>
          </a:p>
          <a:p>
            <a:r>
              <a:rPr lang="vi-VN" smtClean="0"/>
              <a:t>Thư</a:t>
            </a:r>
            <a:r>
              <a:rPr lang="en-US" smtClean="0"/>
              <a:t> </a:t>
            </a:r>
            <a:r>
              <a:rPr lang="vi-VN" smtClean="0"/>
              <a:t>mục</a:t>
            </a:r>
            <a:r>
              <a:rPr lang="en-US" smtClean="0"/>
              <a:t> </a:t>
            </a:r>
            <a:r>
              <a:rPr lang="vi-VN" smtClean="0"/>
              <a:t>cũng</a:t>
            </a:r>
            <a:r>
              <a:rPr lang="en-US" smtClean="0"/>
              <a:t> </a:t>
            </a:r>
            <a:r>
              <a:rPr lang="vi-VN" smtClean="0"/>
              <a:t>được</a:t>
            </a:r>
            <a:r>
              <a:rPr lang="en-US" smtClean="0"/>
              <a:t> </a:t>
            </a:r>
            <a:r>
              <a:rPr lang="vi-VN" smtClean="0"/>
              <a:t>coi như</a:t>
            </a:r>
            <a:r>
              <a:rPr lang="en-US" smtClean="0"/>
              <a:t> </a:t>
            </a:r>
            <a:r>
              <a:rPr lang="vi-VN" smtClean="0"/>
              <a:t>là một</a:t>
            </a:r>
            <a:r>
              <a:rPr lang="en-US" smtClean="0"/>
              <a:t> tập tin</a:t>
            </a:r>
            <a:endParaRPr lang="vi-VN" smtClean="0"/>
          </a:p>
          <a:p>
            <a:pPr lvl="1"/>
            <a:r>
              <a:rPr lang="vi-VN" smtClean="0"/>
              <a:t>File myDir = new File(“myDocs”);</a:t>
            </a:r>
          </a:p>
          <a:p>
            <a:pPr lvl="1"/>
            <a:r>
              <a:rPr lang="vi-VN" smtClean="0"/>
              <a:t>File myFile = new File(myDir, “data.txt”);</a:t>
            </a:r>
          </a:p>
          <a:p>
            <a:pPr lvl="1"/>
            <a:r>
              <a:rPr lang="vi-VN" smtClean="0"/>
              <a:t>Có phương thức riêng để</a:t>
            </a:r>
            <a:r>
              <a:rPr lang="en-US" smtClean="0"/>
              <a:t> </a:t>
            </a:r>
            <a:r>
              <a:rPr lang="vi-VN" smtClean="0"/>
              <a:t>thao tác với thư</a:t>
            </a:r>
            <a:r>
              <a:rPr lang="en-US" smtClean="0"/>
              <a:t> </a:t>
            </a:r>
            <a:r>
              <a:rPr lang="vi-VN" smtClean="0"/>
              <a:t>mục</a:t>
            </a:r>
            <a:endParaRPr lang="en-US" smtClean="0"/>
          </a:p>
        </p:txBody>
      </p:sp>
    </p:spTree>
    <p:extLst>
      <p:ext uri="{BB962C8B-B14F-4D97-AF65-F5344CB8AC3E}">
        <p14:creationId xmlns:p14="http://schemas.microsoft.com/office/powerpoint/2010/main" val="2321868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Lớp File</a:t>
            </a:r>
            <a:endParaRPr lang="en-US" dirty="0"/>
          </a:p>
        </p:txBody>
      </p:sp>
      <p:sp>
        <p:nvSpPr>
          <p:cNvPr id="3" name="Content Placeholder 2"/>
          <p:cNvSpPr>
            <a:spLocks noGrp="1"/>
          </p:cNvSpPr>
          <p:nvPr>
            <p:ph idx="1"/>
          </p:nvPr>
        </p:nvSpPr>
        <p:spPr/>
        <p:txBody>
          <a:bodyPr>
            <a:normAutofit fontScale="92500" lnSpcReduction="10000"/>
          </a:bodyPr>
          <a:lstStyle/>
          <a:p>
            <a:r>
              <a:rPr lang="vi-VN" smtClean="0"/>
              <a:t>Một số phương thức của </a:t>
            </a:r>
            <a:r>
              <a:rPr lang="en-US" smtClean="0"/>
              <a:t>lớp </a:t>
            </a:r>
            <a:r>
              <a:rPr lang="vi-VN" smtClean="0"/>
              <a:t>File</a:t>
            </a:r>
            <a:r>
              <a:rPr lang="en-US" smtClean="0"/>
              <a:t>: </a:t>
            </a:r>
          </a:p>
          <a:p>
            <a:pPr lvl="1"/>
            <a:r>
              <a:rPr lang="vi-VN" smtClean="0"/>
              <a:t>Tên </a:t>
            </a:r>
            <a:r>
              <a:rPr lang="en-US" smtClean="0"/>
              <a:t>tập tin</a:t>
            </a:r>
            <a:endParaRPr lang="vi-VN" smtClean="0"/>
          </a:p>
          <a:p>
            <a:pPr lvl="2"/>
            <a:r>
              <a:rPr lang="vi-VN" smtClean="0"/>
              <a:t>String getName()</a:t>
            </a:r>
          </a:p>
          <a:p>
            <a:pPr lvl="2"/>
            <a:r>
              <a:rPr lang="vi-VN" smtClean="0"/>
              <a:t>String getPath()</a:t>
            </a:r>
          </a:p>
          <a:p>
            <a:pPr lvl="2"/>
            <a:r>
              <a:rPr lang="vi-VN" smtClean="0"/>
              <a:t>String getAbsolutePath()</a:t>
            </a:r>
          </a:p>
          <a:p>
            <a:pPr lvl="2"/>
            <a:r>
              <a:rPr lang="vi-VN" smtClean="0"/>
              <a:t>String getParent()</a:t>
            </a:r>
          </a:p>
          <a:p>
            <a:pPr lvl="2"/>
            <a:r>
              <a:rPr lang="vi-VN" smtClean="0"/>
              <a:t>boolean renameTo(File newName)</a:t>
            </a:r>
          </a:p>
          <a:p>
            <a:pPr lvl="1"/>
            <a:r>
              <a:rPr lang="vi-VN" smtClean="0"/>
              <a:t>Kiểm</a:t>
            </a:r>
            <a:r>
              <a:rPr lang="en-US" smtClean="0"/>
              <a:t> </a:t>
            </a:r>
            <a:r>
              <a:rPr lang="vi-VN" smtClean="0"/>
              <a:t>tra </a:t>
            </a:r>
            <a:r>
              <a:rPr lang="en-US" smtClean="0"/>
              <a:t>tập tin</a:t>
            </a:r>
            <a:endParaRPr lang="vi-VN" smtClean="0"/>
          </a:p>
          <a:p>
            <a:pPr lvl="2"/>
            <a:r>
              <a:rPr lang="vi-VN" smtClean="0"/>
              <a:t>boolean exists()</a:t>
            </a:r>
          </a:p>
          <a:p>
            <a:pPr lvl="2"/>
            <a:r>
              <a:rPr lang="vi-VN" smtClean="0"/>
              <a:t>boolean canWrite()</a:t>
            </a:r>
            <a:r>
              <a:rPr lang="en-US" smtClean="0"/>
              <a:t>, </a:t>
            </a:r>
            <a:r>
              <a:rPr lang="vi-VN" smtClean="0"/>
              <a:t>boolean canRead()</a:t>
            </a:r>
          </a:p>
          <a:p>
            <a:pPr lvl="2"/>
            <a:r>
              <a:rPr lang="vi-VN" smtClean="0"/>
              <a:t>boolean isFile()</a:t>
            </a:r>
          </a:p>
          <a:p>
            <a:pPr lvl="2"/>
            <a:r>
              <a:rPr lang="vi-VN" smtClean="0"/>
              <a:t>boolean isDirectory()</a:t>
            </a:r>
          </a:p>
          <a:p>
            <a:pPr lvl="2"/>
            <a:r>
              <a:rPr lang="vi-VN" smtClean="0"/>
              <a:t>boolean isAbsolute(</a:t>
            </a:r>
            <a:r>
              <a:rPr lang="en-US" smtClean="0"/>
              <a:t>)</a:t>
            </a:r>
            <a:endParaRPr lang="en-US" dirty="0"/>
          </a:p>
        </p:txBody>
      </p:sp>
    </p:spTree>
    <p:extLst>
      <p:ext uri="{BB962C8B-B14F-4D97-AF65-F5344CB8AC3E}">
        <p14:creationId xmlns:p14="http://schemas.microsoft.com/office/powerpoint/2010/main" val="17022166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Lớp File</a:t>
            </a:r>
            <a:endParaRPr lang="en-US" dirty="0"/>
          </a:p>
        </p:txBody>
      </p:sp>
      <p:sp>
        <p:nvSpPr>
          <p:cNvPr id="3" name="Content Placeholder 2"/>
          <p:cNvSpPr>
            <a:spLocks noGrp="1"/>
          </p:cNvSpPr>
          <p:nvPr>
            <p:ph idx="1"/>
          </p:nvPr>
        </p:nvSpPr>
        <p:spPr/>
        <p:txBody>
          <a:bodyPr/>
          <a:lstStyle/>
          <a:p>
            <a:r>
              <a:rPr lang="vi-VN" smtClean="0"/>
              <a:t>Một số phương thức của </a:t>
            </a:r>
            <a:r>
              <a:rPr lang="en-US" smtClean="0"/>
              <a:t>lớp </a:t>
            </a:r>
            <a:r>
              <a:rPr lang="vi-VN" smtClean="0"/>
              <a:t>File</a:t>
            </a:r>
            <a:r>
              <a:rPr lang="en-US" smtClean="0"/>
              <a:t>: </a:t>
            </a:r>
          </a:p>
          <a:p>
            <a:pPr lvl="1"/>
            <a:r>
              <a:rPr lang="en-US" smtClean="0"/>
              <a:t>Nhận thông tin</a:t>
            </a:r>
          </a:p>
          <a:p>
            <a:pPr lvl="2"/>
            <a:r>
              <a:rPr lang="en-US" smtClean="0"/>
              <a:t>long lastModified()</a:t>
            </a:r>
          </a:p>
          <a:p>
            <a:pPr lvl="2"/>
            <a:r>
              <a:rPr lang="en-US" smtClean="0"/>
              <a:t>long length()</a:t>
            </a:r>
          </a:p>
          <a:p>
            <a:pPr lvl="2"/>
            <a:r>
              <a:rPr lang="en-US" smtClean="0"/>
              <a:t>boolean delete()</a:t>
            </a:r>
          </a:p>
          <a:p>
            <a:pPr lvl="1"/>
            <a:r>
              <a:rPr lang="en-US" smtClean="0"/>
              <a:t>Thư mục</a:t>
            </a:r>
          </a:p>
          <a:p>
            <a:pPr lvl="2"/>
            <a:r>
              <a:rPr lang="en-US" smtClean="0"/>
              <a:t>boolean mkdir()</a:t>
            </a:r>
          </a:p>
          <a:p>
            <a:pPr lvl="2"/>
            <a:r>
              <a:rPr lang="en-US" smtClean="0"/>
              <a:t>String[] list()</a:t>
            </a:r>
            <a:endParaRPr lang="en-US" dirty="0"/>
          </a:p>
        </p:txBody>
      </p:sp>
    </p:spTree>
    <p:extLst>
      <p:ext uri="{BB962C8B-B14F-4D97-AF65-F5344CB8AC3E}">
        <p14:creationId xmlns:p14="http://schemas.microsoft.com/office/powerpoint/2010/main" val="114562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7.5. </a:t>
            </a: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smtClean="0"/>
              <a:t>Copy file</a:t>
            </a:r>
            <a:endParaRPr lang="en-US" dirty="0"/>
          </a:p>
        </p:txBody>
      </p:sp>
      <p:pic>
        <p:nvPicPr>
          <p:cNvPr id="5" name="Picture 4"/>
          <p:cNvPicPr>
            <a:picLocks noChangeAspect="1"/>
          </p:cNvPicPr>
          <p:nvPr/>
        </p:nvPicPr>
        <p:blipFill>
          <a:blip r:embed="rId2"/>
          <a:stretch>
            <a:fillRect/>
          </a:stretch>
        </p:blipFill>
        <p:spPr>
          <a:xfrm>
            <a:off x="2839304" y="1756228"/>
            <a:ext cx="6848668" cy="5253036"/>
          </a:xfrm>
          <a:prstGeom prst="rect">
            <a:avLst/>
          </a:prstGeom>
        </p:spPr>
      </p:pic>
    </p:spTree>
    <p:extLst>
      <p:ext uri="{BB962C8B-B14F-4D97-AF65-F5344CB8AC3E}">
        <p14:creationId xmlns:p14="http://schemas.microsoft.com/office/powerpoint/2010/main" val="1883288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Một số ví dụ</a:t>
            </a:r>
            <a:endParaRPr lang="en-US" dirty="0"/>
          </a:p>
        </p:txBody>
      </p:sp>
      <p:sp>
        <p:nvSpPr>
          <p:cNvPr id="3" name="Content Placeholder 2"/>
          <p:cNvSpPr>
            <a:spLocks noGrp="1"/>
          </p:cNvSpPr>
          <p:nvPr>
            <p:ph idx="1"/>
          </p:nvPr>
        </p:nvSpPr>
        <p:spPr/>
        <p:txBody>
          <a:bodyPr/>
          <a:lstStyle/>
          <a:p>
            <a:r>
              <a:rPr lang="en-US" smtClean="0"/>
              <a:t>Copy file</a:t>
            </a:r>
            <a:endParaRPr lang="en-US" dirty="0"/>
          </a:p>
        </p:txBody>
      </p:sp>
      <p:pic>
        <p:nvPicPr>
          <p:cNvPr id="6" name="Picture 5"/>
          <p:cNvPicPr>
            <a:picLocks noChangeAspect="1"/>
          </p:cNvPicPr>
          <p:nvPr/>
        </p:nvPicPr>
        <p:blipFill>
          <a:blip r:embed="rId2"/>
          <a:stretch>
            <a:fillRect/>
          </a:stretch>
        </p:blipFill>
        <p:spPr>
          <a:xfrm>
            <a:off x="2859314" y="1717238"/>
            <a:ext cx="6966858" cy="5140762"/>
          </a:xfrm>
          <a:prstGeom prst="rect">
            <a:avLst/>
          </a:prstGeom>
        </p:spPr>
      </p:pic>
    </p:spTree>
    <p:extLst>
      <p:ext uri="{BB962C8B-B14F-4D97-AF65-F5344CB8AC3E}">
        <p14:creationId xmlns:p14="http://schemas.microsoft.com/office/powerpoint/2010/main" val="2089130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7.5. Một số ví dụ</a:t>
            </a:r>
            <a:endParaRPr lang="en-US" dirty="0"/>
          </a:p>
        </p:txBody>
      </p:sp>
      <p:sp>
        <p:nvSpPr>
          <p:cNvPr id="3" name="Content Placeholder 2"/>
          <p:cNvSpPr>
            <a:spLocks noGrp="1"/>
          </p:cNvSpPr>
          <p:nvPr>
            <p:ph idx="1"/>
          </p:nvPr>
        </p:nvSpPr>
        <p:spPr/>
        <p:txBody>
          <a:bodyPr/>
          <a:lstStyle/>
          <a:p>
            <a:r>
              <a:rPr lang="en-US" smtClean="0"/>
              <a:t>Ghi đối tượng</a:t>
            </a:r>
            <a:endParaRPr lang="en-US" dirty="0"/>
          </a:p>
        </p:txBody>
      </p:sp>
      <p:pic>
        <p:nvPicPr>
          <p:cNvPr id="7" name="Picture 6"/>
          <p:cNvPicPr>
            <a:picLocks noChangeAspect="1"/>
          </p:cNvPicPr>
          <p:nvPr/>
        </p:nvPicPr>
        <p:blipFill>
          <a:blip r:embed="rId2"/>
          <a:stretch>
            <a:fillRect/>
          </a:stretch>
        </p:blipFill>
        <p:spPr>
          <a:xfrm>
            <a:off x="931077" y="2282276"/>
            <a:ext cx="6819552" cy="4628316"/>
          </a:xfrm>
          <a:prstGeom prst="rect">
            <a:avLst/>
          </a:prstGeom>
        </p:spPr>
      </p:pic>
      <p:pic>
        <p:nvPicPr>
          <p:cNvPr id="5" name="Picture 4"/>
          <p:cNvPicPr>
            <a:picLocks noChangeAspect="1"/>
          </p:cNvPicPr>
          <p:nvPr/>
        </p:nvPicPr>
        <p:blipFill>
          <a:blip r:embed="rId3"/>
          <a:stretch>
            <a:fillRect/>
          </a:stretch>
        </p:blipFill>
        <p:spPr>
          <a:xfrm>
            <a:off x="7364372" y="1522470"/>
            <a:ext cx="4711513" cy="2754655"/>
          </a:xfrm>
          <a:prstGeom prst="rect">
            <a:avLst/>
          </a:prstGeom>
        </p:spPr>
      </p:pic>
    </p:spTree>
    <p:extLst>
      <p:ext uri="{BB962C8B-B14F-4D97-AF65-F5344CB8AC3E}">
        <p14:creationId xmlns:p14="http://schemas.microsoft.com/office/powerpoint/2010/main" val="1282357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7.5. </a:t>
            </a:r>
            <a:r>
              <a:rPr lang="en-US" dirty="0" err="1" smtClean="0"/>
              <a:t>Một</a:t>
            </a:r>
            <a:r>
              <a:rPr lang="en-US" dirty="0" smtClean="0"/>
              <a:t> </a:t>
            </a:r>
            <a:r>
              <a:rPr lang="en-US" dirty="0" err="1" smtClean="0"/>
              <a:t>số</a:t>
            </a:r>
            <a:r>
              <a:rPr lang="en-US" dirty="0" smtClean="0"/>
              <a:t> </a:t>
            </a:r>
            <a:r>
              <a:rPr lang="en-US" err="1" smtClean="0"/>
              <a:t>ví</a:t>
            </a:r>
            <a:r>
              <a:rPr lang="en-US" smtClean="0"/>
              <a:t> dụ</a:t>
            </a:r>
            <a:endParaRPr lang="en-US" dirty="0"/>
          </a:p>
        </p:txBody>
      </p:sp>
      <p:sp>
        <p:nvSpPr>
          <p:cNvPr id="3" name="Content Placeholder 2"/>
          <p:cNvSpPr>
            <a:spLocks noGrp="1"/>
          </p:cNvSpPr>
          <p:nvPr>
            <p:ph idx="1"/>
          </p:nvPr>
        </p:nvSpPr>
        <p:spPr/>
        <p:txBody>
          <a:bodyPr/>
          <a:lstStyle/>
          <a:p>
            <a:r>
              <a:rPr lang="en-US" dirty="0" err="1" smtClean="0"/>
              <a:t>Đọc</a:t>
            </a:r>
            <a:r>
              <a:rPr lang="en-US" dirty="0" smtClean="0"/>
              <a:t> </a:t>
            </a:r>
            <a:r>
              <a:rPr lang="en-US" dirty="0" err="1" smtClean="0"/>
              <a:t>đối</a:t>
            </a:r>
            <a:r>
              <a:rPr lang="en-US" dirty="0" smtClean="0"/>
              <a:t> </a:t>
            </a:r>
            <a:r>
              <a:rPr lang="en-US" dirty="0" err="1" smtClean="0"/>
              <a:t>tượng</a:t>
            </a:r>
            <a:endParaRPr lang="en-US" dirty="0"/>
          </a:p>
        </p:txBody>
      </p:sp>
      <p:pic>
        <p:nvPicPr>
          <p:cNvPr id="6" name="Picture 5"/>
          <p:cNvPicPr>
            <a:picLocks noChangeAspect="1"/>
          </p:cNvPicPr>
          <p:nvPr/>
        </p:nvPicPr>
        <p:blipFill>
          <a:blip r:embed="rId2"/>
          <a:stretch>
            <a:fillRect/>
          </a:stretch>
        </p:blipFill>
        <p:spPr>
          <a:xfrm>
            <a:off x="1260950" y="1619156"/>
            <a:ext cx="6320353" cy="5056282"/>
          </a:xfrm>
          <a:prstGeom prst="rect">
            <a:avLst/>
          </a:prstGeom>
        </p:spPr>
      </p:pic>
      <p:pic>
        <p:nvPicPr>
          <p:cNvPr id="5" name="Picture 4"/>
          <p:cNvPicPr>
            <a:picLocks noChangeAspect="1"/>
          </p:cNvPicPr>
          <p:nvPr/>
        </p:nvPicPr>
        <p:blipFill>
          <a:blip r:embed="rId3"/>
          <a:stretch>
            <a:fillRect/>
          </a:stretch>
        </p:blipFill>
        <p:spPr>
          <a:xfrm>
            <a:off x="7038629" y="3478514"/>
            <a:ext cx="4711513" cy="2754655"/>
          </a:xfrm>
          <a:prstGeom prst="rect">
            <a:avLst/>
          </a:prstGeom>
        </p:spPr>
      </p:pic>
    </p:spTree>
    <p:extLst>
      <p:ext uri="{BB962C8B-B14F-4D97-AF65-F5344CB8AC3E}">
        <p14:creationId xmlns:p14="http://schemas.microsoft.com/office/powerpoint/2010/main" val="1973824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7.5. </a:t>
            </a:r>
            <a:r>
              <a:rPr lang="en-US" dirty="0" err="1" smtClean="0"/>
              <a:t>Một</a:t>
            </a:r>
            <a:r>
              <a:rPr lang="en-US" dirty="0" smtClean="0"/>
              <a:t> </a:t>
            </a:r>
            <a:r>
              <a:rPr lang="en-US" dirty="0" err="1" smtClean="0"/>
              <a:t>số</a:t>
            </a:r>
            <a:r>
              <a:rPr lang="en-US" dirty="0" smtClean="0"/>
              <a:t> </a:t>
            </a:r>
            <a:r>
              <a:rPr lang="en-US" err="1" smtClean="0"/>
              <a:t>ví</a:t>
            </a:r>
            <a:r>
              <a:rPr lang="en-US" smtClean="0"/>
              <a:t> dụ</a:t>
            </a:r>
            <a:endParaRPr lang="en-US" dirty="0"/>
          </a:p>
        </p:txBody>
      </p:sp>
      <p:sp>
        <p:nvSpPr>
          <p:cNvPr id="3" name="Content Placeholder 2"/>
          <p:cNvSpPr>
            <a:spLocks noGrp="1"/>
          </p:cNvSpPr>
          <p:nvPr>
            <p:ph idx="1"/>
          </p:nvPr>
        </p:nvSpPr>
        <p:spPr/>
        <p:txBody>
          <a:bodyPr/>
          <a:lstStyle/>
          <a:p>
            <a:r>
              <a:rPr lang="en-US" dirty="0" err="1" smtClean="0"/>
              <a:t>Đọc</a:t>
            </a:r>
            <a:r>
              <a:rPr lang="en-US" dirty="0" smtClean="0"/>
              <a:t>/</a:t>
            </a:r>
            <a:r>
              <a:rPr lang="en-US" dirty="0" err="1" smtClean="0"/>
              <a:t>ghi</a:t>
            </a:r>
            <a:r>
              <a:rPr lang="en-US" dirty="0" smtClean="0"/>
              <a:t> </a:t>
            </a:r>
            <a:r>
              <a:rPr lang="en-US" dirty="0" err="1" smtClean="0"/>
              <a:t>ngẫu</a:t>
            </a:r>
            <a:r>
              <a:rPr lang="en-US" dirty="0" smtClean="0"/>
              <a:t> </a:t>
            </a:r>
            <a:r>
              <a:rPr lang="en-US" dirty="0" err="1" smtClean="0"/>
              <a:t>nhiên</a:t>
            </a:r>
            <a:endParaRPr lang="en-US" dirty="0"/>
          </a:p>
        </p:txBody>
      </p:sp>
      <p:pic>
        <p:nvPicPr>
          <p:cNvPr id="7" name="Picture 6"/>
          <p:cNvPicPr>
            <a:picLocks noChangeAspect="1"/>
          </p:cNvPicPr>
          <p:nvPr/>
        </p:nvPicPr>
        <p:blipFill>
          <a:blip r:embed="rId2"/>
          <a:stretch>
            <a:fillRect/>
          </a:stretch>
        </p:blipFill>
        <p:spPr>
          <a:xfrm>
            <a:off x="314656" y="2429810"/>
            <a:ext cx="5678600" cy="4317065"/>
          </a:xfrm>
          <a:prstGeom prst="rect">
            <a:avLst/>
          </a:prstGeom>
        </p:spPr>
      </p:pic>
      <p:pic>
        <p:nvPicPr>
          <p:cNvPr id="8" name="Picture 7"/>
          <p:cNvPicPr>
            <a:picLocks noChangeAspect="1"/>
          </p:cNvPicPr>
          <p:nvPr/>
        </p:nvPicPr>
        <p:blipFill>
          <a:blip r:embed="rId3"/>
          <a:stretch>
            <a:fillRect/>
          </a:stretch>
        </p:blipFill>
        <p:spPr>
          <a:xfrm>
            <a:off x="5993256" y="2429810"/>
            <a:ext cx="6198744" cy="3876675"/>
          </a:xfrm>
          <a:prstGeom prst="rect">
            <a:avLst/>
          </a:prstGeom>
        </p:spPr>
      </p:pic>
    </p:spTree>
    <p:extLst>
      <p:ext uri="{BB962C8B-B14F-4D97-AF65-F5344CB8AC3E}">
        <p14:creationId xmlns:p14="http://schemas.microsoft.com/office/powerpoint/2010/main" val="1186099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Khái niệm về các luồng nhập xuất</a:t>
            </a:r>
            <a:endParaRPr lang="en-US" dirty="0"/>
          </a:p>
        </p:txBody>
      </p:sp>
      <p:sp>
        <p:nvSpPr>
          <p:cNvPr id="3" name="Content Placeholder 2"/>
          <p:cNvSpPr>
            <a:spLocks noGrp="1"/>
          </p:cNvSpPr>
          <p:nvPr>
            <p:ph idx="1"/>
          </p:nvPr>
        </p:nvSpPr>
        <p:spPr/>
        <p:txBody>
          <a:bodyPr/>
          <a:lstStyle/>
          <a:p>
            <a:r>
              <a:rPr lang="en-US" smtClean="0"/>
              <a:t>Sử dụng </a:t>
            </a:r>
            <a:r>
              <a:rPr lang="en-US" u="sng" smtClean="0"/>
              <a:t>luồng nhập</a:t>
            </a:r>
            <a:r>
              <a:rPr lang="en-US" smtClean="0"/>
              <a:t> để đọc dữ liệu từ nguồn đưa vào chương trình</a:t>
            </a:r>
          </a:p>
          <a:p>
            <a:endParaRPr lang="en-US" smtClean="0"/>
          </a:p>
          <a:p>
            <a:endParaRPr lang="en-US" smtClean="0"/>
          </a:p>
          <a:p>
            <a:endParaRPr lang="en-US" smtClean="0"/>
          </a:p>
          <a:p>
            <a:endParaRPr lang="en-US" smtClean="0"/>
          </a:p>
          <a:p>
            <a:r>
              <a:rPr lang="en-US" smtClean="0"/>
              <a:t>Sử dụng </a:t>
            </a:r>
            <a:r>
              <a:rPr lang="en-US" u="sng" smtClean="0"/>
              <a:t>luồng xuất</a:t>
            </a:r>
            <a:r>
              <a:rPr lang="en-US" smtClean="0"/>
              <a:t> để ghi dữ liệu xuống đích</a:t>
            </a:r>
          </a:p>
          <a:p>
            <a:endParaRPr lang="en-US" smtClean="0"/>
          </a:p>
          <a:p>
            <a:endParaRPr lang="en-US" dirty="0"/>
          </a:p>
        </p:txBody>
      </p:sp>
      <p:pic>
        <p:nvPicPr>
          <p:cNvPr id="5" name="Picture 2" descr="Reading information into 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766" y="2726549"/>
            <a:ext cx="5071891" cy="14870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riting information from a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700" y="4870192"/>
            <a:ext cx="5328021" cy="1563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Khái niệm về các luồng nhập xuất</a:t>
            </a:r>
            <a:endParaRPr lang="en-US" dirty="0"/>
          </a:p>
        </p:txBody>
      </p:sp>
      <p:sp>
        <p:nvSpPr>
          <p:cNvPr id="3" name="Content Placeholder 2"/>
          <p:cNvSpPr>
            <a:spLocks noGrp="1"/>
          </p:cNvSpPr>
          <p:nvPr>
            <p:ph idx="1"/>
          </p:nvPr>
        </p:nvSpPr>
        <p:spPr/>
        <p:txBody>
          <a:bodyPr/>
          <a:lstStyle/>
          <a:p>
            <a:r>
              <a:rPr lang="en-US"/>
              <a:t>Gói thư viện hỗ trợ nhập xuất trên Java: </a:t>
            </a:r>
            <a:r>
              <a:rPr lang="vi-VN"/>
              <a:t>java.io</a:t>
            </a:r>
            <a:r>
              <a:rPr lang="en-US"/>
              <a:t>.*</a:t>
            </a:r>
          </a:p>
          <a:p>
            <a:r>
              <a:rPr lang="en-US"/>
              <a:t>K</a:t>
            </a:r>
            <a:r>
              <a:rPr lang="vi-VN"/>
              <a:t>hi làm việc với luồng, phải bẫy tường minh lỗi </a:t>
            </a:r>
            <a:r>
              <a:rPr lang="en-US"/>
              <a:t>I</a:t>
            </a:r>
            <a:r>
              <a:rPr lang="vi-VN"/>
              <a:t>O</a:t>
            </a:r>
            <a:r>
              <a:rPr lang="en-US"/>
              <a:t>E</a:t>
            </a:r>
            <a:r>
              <a:rPr lang="vi-VN"/>
              <a:t>xception</a:t>
            </a:r>
            <a:r>
              <a:rPr lang="en-US"/>
              <a:t> bằng khối </a:t>
            </a:r>
            <a:r>
              <a:rPr lang="vi-VN"/>
              <a:t>try</a:t>
            </a:r>
            <a:r>
              <a:rPr lang="en-US"/>
              <a:t>…</a:t>
            </a:r>
            <a:r>
              <a:rPr lang="vi-VN"/>
              <a:t>catch</a:t>
            </a:r>
            <a:endParaRPr lang="en-US"/>
          </a:p>
          <a:p>
            <a:r>
              <a:rPr lang="en-US" smtClean="0"/>
              <a:t>Luồng </a:t>
            </a:r>
            <a:r>
              <a:rPr lang="vi-VN" smtClean="0"/>
              <a:t>hỗ trợ nhiều loại dữ liệu khác nhau</a:t>
            </a:r>
            <a:r>
              <a:rPr lang="en-US" smtClean="0"/>
              <a:t>: </a:t>
            </a:r>
          </a:p>
          <a:p>
            <a:pPr lvl="1"/>
            <a:r>
              <a:rPr lang="vi-VN" smtClean="0"/>
              <a:t>byte</a:t>
            </a:r>
            <a:endParaRPr lang="en-US" smtClean="0"/>
          </a:p>
          <a:p>
            <a:pPr lvl="1"/>
            <a:r>
              <a:rPr lang="en-US" smtClean="0"/>
              <a:t>ký tự</a:t>
            </a:r>
          </a:p>
          <a:p>
            <a:pPr lvl="1"/>
            <a:r>
              <a:rPr lang="en-US" smtClean="0"/>
              <a:t>kiểu dữ liệu cơ sở</a:t>
            </a:r>
          </a:p>
          <a:p>
            <a:pPr lvl="1"/>
            <a:r>
              <a:rPr lang="vi-VN" smtClean="0"/>
              <a:t>đối tượng</a:t>
            </a:r>
            <a:endParaRPr lang="en-US" smtClean="0"/>
          </a:p>
          <a:p>
            <a:endParaRPr lang="en-US" dirty="0"/>
          </a:p>
        </p:txBody>
      </p:sp>
    </p:spTree>
    <p:extLst>
      <p:ext uri="{BB962C8B-B14F-4D97-AF65-F5344CB8AC3E}">
        <p14:creationId xmlns:p14="http://schemas.microsoft.com/office/powerpoint/2010/main" val="2008095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7.2. Các loại luồng</a:t>
            </a:r>
            <a:endParaRPr lang="en-US" dirty="0"/>
          </a:p>
        </p:txBody>
      </p:sp>
      <p:sp>
        <p:nvSpPr>
          <p:cNvPr id="3" name="Content Placeholder 2"/>
          <p:cNvSpPr>
            <a:spLocks noGrp="1"/>
          </p:cNvSpPr>
          <p:nvPr>
            <p:ph idx="1"/>
          </p:nvPr>
        </p:nvSpPr>
        <p:spPr/>
        <p:txBody>
          <a:bodyPr/>
          <a:lstStyle/>
          <a:p>
            <a:r>
              <a:rPr lang="en-US" smtClean="0"/>
              <a:t>Byte streams</a:t>
            </a:r>
          </a:p>
          <a:p>
            <a:r>
              <a:rPr lang="en-US" smtClean="0"/>
              <a:t>Character streams</a:t>
            </a:r>
          </a:p>
          <a:p>
            <a:r>
              <a:rPr lang="en-US" smtClean="0"/>
              <a:t>Buffered streams</a:t>
            </a:r>
          </a:p>
          <a:p>
            <a:r>
              <a:rPr lang="en-US" smtClean="0"/>
              <a:t>Standard I/O streams</a:t>
            </a:r>
          </a:p>
          <a:p>
            <a:r>
              <a:rPr lang="en-US" smtClean="0"/>
              <a:t>Data streams</a:t>
            </a:r>
          </a:p>
          <a:p>
            <a:r>
              <a:rPr lang="en-US" smtClean="0"/>
              <a:t>Object streams</a:t>
            </a:r>
            <a:endParaRPr lang="en-US" dirty="0"/>
          </a:p>
        </p:txBody>
      </p:sp>
    </p:spTree>
    <p:extLst>
      <p:ext uri="{BB962C8B-B14F-4D97-AF65-F5344CB8AC3E}">
        <p14:creationId xmlns:p14="http://schemas.microsoft.com/office/powerpoint/2010/main" val="62172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với các luồng xử lý trong Java </a:t>
            </a:r>
            <a:endParaRPr lang="en-US" dirty="0"/>
          </a:p>
        </p:txBody>
      </p:sp>
      <p:sp>
        <p:nvSpPr>
          <p:cNvPr id="3" name="Content Placeholder 2"/>
          <p:cNvSpPr>
            <a:spLocks noGrp="1"/>
          </p:cNvSpPr>
          <p:nvPr>
            <p:ph idx="1"/>
          </p:nvPr>
        </p:nvSpPr>
        <p:spPr/>
        <p:txBody>
          <a:bodyPr/>
          <a:lstStyle/>
          <a:p>
            <a:r>
              <a:rPr lang="en-US" smtClean="0"/>
              <a:t>Các bước đọc/ghi file</a:t>
            </a:r>
          </a:p>
          <a:p>
            <a:pPr lvl="1"/>
            <a:r>
              <a:rPr lang="en-US" smtClean="0"/>
              <a:t>Tạo luồng, liên kết luồng với dữ liệu nguồn/đích </a:t>
            </a:r>
          </a:p>
          <a:p>
            <a:pPr lvl="1"/>
            <a:r>
              <a:rPr lang="en-US" smtClean="0"/>
              <a:t>Thao tác trên luồng</a:t>
            </a:r>
          </a:p>
          <a:p>
            <a:pPr lvl="1"/>
            <a:r>
              <a:rPr lang="en-US" smtClean="0"/>
              <a:t>Đóng luồng</a:t>
            </a:r>
          </a:p>
          <a:p>
            <a:endParaRPr lang="en-US" smtClean="0"/>
          </a:p>
        </p:txBody>
      </p:sp>
    </p:spTree>
    <p:extLst>
      <p:ext uri="{BB962C8B-B14F-4D97-AF65-F5344CB8AC3E}">
        <p14:creationId xmlns:p14="http://schemas.microsoft.com/office/powerpoint/2010/main" val="222559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Thao tác với các luồng xử lý trong Java </a:t>
            </a:r>
            <a:endParaRPr lang="en-US"/>
          </a:p>
        </p:txBody>
      </p:sp>
      <p:sp>
        <p:nvSpPr>
          <p:cNvPr id="5" name="Content Placeholder 4"/>
          <p:cNvSpPr>
            <a:spLocks noGrp="1"/>
          </p:cNvSpPr>
          <p:nvPr>
            <p:ph idx="1"/>
          </p:nvPr>
        </p:nvSpPr>
        <p:spPr/>
        <p:txBody>
          <a:bodyPr/>
          <a:lstStyle/>
          <a:p>
            <a:r>
              <a:rPr lang="en-US"/>
              <a:t>Các lớp trừu tượng</a:t>
            </a:r>
          </a:p>
          <a:p>
            <a:pPr lvl="1"/>
            <a:r>
              <a:rPr lang="en-US" b="1" smtClean="0">
                <a:solidFill>
                  <a:srgbClr val="FF0000"/>
                </a:solidFill>
              </a:rPr>
              <a:t>InputStream/OutputStream</a:t>
            </a:r>
          </a:p>
          <a:p>
            <a:pPr lvl="2"/>
            <a:r>
              <a:rPr lang="en-US" b="1" smtClean="0">
                <a:solidFill>
                  <a:srgbClr val="FF0000"/>
                </a:solidFill>
              </a:rPr>
              <a:t>Luồng byte</a:t>
            </a:r>
            <a:endParaRPr lang="en-US" b="1">
              <a:solidFill>
                <a:srgbClr val="FF0000"/>
              </a:solidFill>
            </a:endParaRPr>
          </a:p>
          <a:p>
            <a:pPr lvl="1"/>
            <a:r>
              <a:rPr lang="en-US" b="1" smtClean="0">
                <a:solidFill>
                  <a:srgbClr val="FF0000"/>
                </a:solidFill>
              </a:rPr>
              <a:t>Reader/Writer</a:t>
            </a:r>
          </a:p>
          <a:p>
            <a:pPr lvl="2"/>
            <a:r>
              <a:rPr lang="en-US" b="1" smtClean="0">
                <a:solidFill>
                  <a:srgbClr val="FF0000"/>
                </a:solidFill>
              </a:rPr>
              <a:t>Luồng ký tự</a:t>
            </a:r>
            <a:endParaRPr lang="en-US" b="1">
              <a:solidFill>
                <a:srgbClr val="FF0000"/>
              </a:solidFill>
            </a:endParaRPr>
          </a:p>
          <a:p>
            <a:endParaRPr lang="en-US"/>
          </a:p>
        </p:txBody>
      </p:sp>
    </p:spTree>
    <p:extLst>
      <p:ext uri="{BB962C8B-B14F-4D97-AF65-F5344CB8AC3E}">
        <p14:creationId xmlns:p14="http://schemas.microsoft.com/office/powerpoint/2010/main" val="1903048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7488</TotalTime>
  <Words>1933</Words>
  <Application>Microsoft Office PowerPoint</Application>
  <PresentationFormat>Custom</PresentationFormat>
  <Paragraphs>250</Paragraphs>
  <Slides>49</Slides>
  <Notes>15</Notes>
  <HiddenSlides>1</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Executive</vt:lpstr>
      <vt:lpstr>Chương 7 NHẬP XUẤT TRÊN JAVA</vt:lpstr>
      <vt:lpstr>Mục tiêu</vt:lpstr>
      <vt:lpstr>Nội dung</vt:lpstr>
      <vt:lpstr>7.1. Khái niệm về các luồng nhập xuất</vt:lpstr>
      <vt:lpstr>7.1. Khái niệm về các luồng nhập xuất</vt:lpstr>
      <vt:lpstr>7.1. Khái niệm về các luồng nhập xuất</vt:lpstr>
      <vt:lpstr>7.2. Các loại luồng</vt:lpstr>
      <vt:lpstr>7.3. Thao tác với các luồng xử lý trong Java </vt:lpstr>
      <vt:lpstr>7.3. Thao tác với các luồng xử lý trong Java </vt:lpstr>
      <vt:lpstr>7.3. Thao tác với các luồng xử lý trong Java </vt:lpstr>
      <vt:lpstr>7.3. Thao tác … Lớp trừu tượng InputStream</vt:lpstr>
      <vt:lpstr>7.3. Thao tác … Lớp trừu tượng InputStream</vt:lpstr>
      <vt:lpstr>7.3. Thao tác… Lớp trừu tượng OutputStream</vt:lpstr>
      <vt:lpstr>7.3. Thao tác… Lớp trừu tượng OutputStream</vt:lpstr>
      <vt:lpstr>7.3. Thao tác … Lớp trừu tượng Reader</vt:lpstr>
      <vt:lpstr>7.3. Thao tác … Lớp trừu tượng Reader</vt:lpstr>
      <vt:lpstr>7.3. Thao tác … Lớp trừu tượng Writer</vt:lpstr>
      <vt:lpstr>7.3. Thao tác … Lớp trừu tượng Writer</vt:lpstr>
      <vt:lpstr>7.3. Thao tác… Byte streams</vt:lpstr>
      <vt:lpstr>7.3. Thao tác… Byte streams</vt:lpstr>
      <vt:lpstr>7.3. Thao tác… Character streams</vt:lpstr>
      <vt:lpstr>7.3. Thao tác… Character streams</vt:lpstr>
      <vt:lpstr>7.3. Thao tác… Character streams</vt:lpstr>
      <vt:lpstr>7.3. Thao tác… Character streams</vt:lpstr>
      <vt:lpstr>7.3. Thao tác… Character streams</vt:lpstr>
      <vt:lpstr>7.3. Thao tác… Buffered streams</vt:lpstr>
      <vt:lpstr>7.3. Thao tác… Buffered streams</vt:lpstr>
      <vt:lpstr>7.3. Thao tác… Buffered streams</vt:lpstr>
      <vt:lpstr>7.3. Thao tác… Buffered streams</vt:lpstr>
      <vt:lpstr>7.3. Thao tác… Buffered streams</vt:lpstr>
      <vt:lpstr>7.3. Thao tác… Standard I/O streams</vt:lpstr>
      <vt:lpstr>7.3. Thao tác… Standard I/O streams</vt:lpstr>
      <vt:lpstr>7.3. Thao tác… Data streams</vt:lpstr>
      <vt:lpstr>7.3. Thao tác… Data streams</vt:lpstr>
      <vt:lpstr>7.3. Thao tác… Data streams</vt:lpstr>
      <vt:lpstr>7.3. Thao tác… Data streams</vt:lpstr>
      <vt:lpstr>7.3. Thao tác… Object streams </vt:lpstr>
      <vt:lpstr>7.3. Thao tác… Object streams</vt:lpstr>
      <vt:lpstr>7.3. Thao tác… Object streams</vt:lpstr>
      <vt:lpstr>7.3. Thao tác… Object streams</vt:lpstr>
      <vt:lpstr>7.4. Lớp File</vt:lpstr>
      <vt:lpstr>7.4. Lớp File</vt:lpstr>
      <vt:lpstr>7.4. Lớp File</vt:lpstr>
      <vt:lpstr>7.5. Một số ví dụ</vt:lpstr>
      <vt:lpstr>7.5. Một số ví dụ</vt:lpstr>
      <vt:lpstr>7.5. Một số ví dụ</vt:lpstr>
      <vt:lpstr>7.5. Một số ví dụ</vt:lpstr>
      <vt:lpstr>7.5. Một số ví dụ</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BAO HA</cp:lastModifiedBy>
  <cp:revision>203</cp:revision>
  <dcterms:created xsi:type="dcterms:W3CDTF">2014-08-22T11:10:10Z</dcterms:created>
  <dcterms:modified xsi:type="dcterms:W3CDTF">2015-05-13T03:29:59Z</dcterms:modified>
</cp:coreProperties>
</file>