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Mantenimiento de datos en </a:t>
            </a:r>
            <a:r>
              <a:rPr lang="es-ES" smtClean="0"/>
              <a:t>la aplicación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Atributos de aplicación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almacenar datos que son compartidos entre todos los usuarios de la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almacenan en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279628" y="2355726"/>
            <a:ext cx="2880320" cy="2592288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39551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359748" y="271576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433988" y="314781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9015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 rot="16200578">
            <a:off x="2910326" y="2866400"/>
            <a:ext cx="1396206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</a:t>
            </a:r>
            <a:r>
              <a:rPr lang="es-ES" sz="900" dirty="0" smtClean="0">
                <a:solidFill>
                  <a:schemeClr val="tx2"/>
                </a:solidFill>
              </a:rPr>
              <a:t>cliente 1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 rot="16200578">
            <a:off x="3054347" y="4162550"/>
            <a:ext cx="1396194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</a:t>
            </a:r>
            <a:r>
              <a:rPr lang="es-ES" sz="900" dirty="0" smtClean="0">
                <a:solidFill>
                  <a:schemeClr val="tx2"/>
                </a:solidFill>
              </a:rPr>
              <a:t>cliente 2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4499992" y="2139702"/>
            <a:ext cx="7127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/>
              <a:t>Servidor</a:t>
            </a:r>
            <a:endParaRPr lang="es-ES" sz="900" b="1" dirty="0"/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429388" y="3288055"/>
            <a:ext cx="841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</a:t>
            </a:r>
            <a:r>
              <a:rPr lang="es-ES_tradnl" sz="900" dirty="0" smtClean="0"/>
              <a:t>aplicación</a:t>
            </a:r>
            <a:endParaRPr lang="es-ES" sz="900" dirty="0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5583884" y="2931790"/>
            <a:ext cx="860324" cy="2880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>
            <a:off x="5583884" y="3147814"/>
            <a:ext cx="860324" cy="2160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4" name="Line 70"/>
          <p:cNvSpPr>
            <a:spLocks noChangeShapeType="1"/>
          </p:cNvSpPr>
          <p:nvPr/>
        </p:nvSpPr>
        <p:spPr bwMode="auto">
          <a:xfrm flipV="1">
            <a:off x="5799908" y="3651871"/>
            <a:ext cx="644300" cy="5040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5" name="Line 71"/>
          <p:cNvSpPr>
            <a:spLocks noChangeShapeType="1"/>
          </p:cNvSpPr>
          <p:nvPr/>
        </p:nvSpPr>
        <p:spPr bwMode="auto">
          <a:xfrm flipV="1">
            <a:off x="5727900" y="3867894"/>
            <a:ext cx="788316" cy="5739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8" name="47 Rectángulo"/>
          <p:cNvSpPr/>
          <p:nvPr/>
        </p:nvSpPr>
        <p:spPr>
          <a:xfrm>
            <a:off x="6516216" y="3003798"/>
            <a:ext cx="63392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cxnSp>
        <p:nvCxnSpPr>
          <p:cNvPr id="50" name="49 Conector recto de flecha"/>
          <p:cNvCxnSpPr>
            <a:endCxn id="26" idx="1"/>
          </p:cNvCxnSpPr>
          <p:nvPr/>
        </p:nvCxnSpPr>
        <p:spPr>
          <a:xfrm flipV="1">
            <a:off x="1119388" y="2831182"/>
            <a:ext cx="3240360" cy="316632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1" name="50 Conector recto de flecha"/>
          <p:cNvCxnSpPr/>
          <p:nvPr/>
        </p:nvCxnSpPr>
        <p:spPr>
          <a:xfrm flipV="1">
            <a:off x="1119388" y="3165936"/>
            <a:ext cx="3276872" cy="125894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54" name="53 CuadroTexto"/>
          <p:cNvSpPr txBox="1"/>
          <p:nvPr/>
        </p:nvSpPr>
        <p:spPr>
          <a:xfrm>
            <a:off x="1731964" y="3522076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:</a:t>
            </a:r>
            <a:endParaRPr lang="es-ES" sz="9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127500" y="4073172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:</a:t>
            </a:r>
            <a:endParaRPr lang="es-ES" sz="900" dirty="0"/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4143724" y="37547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548332" y="3867894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4622572" y="429994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5090116" y="3587298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:</a:t>
            </a:r>
          </a:p>
        </p:txBody>
      </p:sp>
      <p:cxnSp>
        <p:nvCxnSpPr>
          <p:cNvPr id="52" name="51 Conector recto de flecha"/>
          <p:cNvCxnSpPr/>
          <p:nvPr/>
        </p:nvCxnSpPr>
        <p:spPr>
          <a:xfrm flipV="1">
            <a:off x="1187624" y="4011910"/>
            <a:ext cx="3312368" cy="216024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53" name="52 Conector recto de flecha"/>
          <p:cNvCxnSpPr/>
          <p:nvPr/>
        </p:nvCxnSpPr>
        <p:spPr>
          <a:xfrm>
            <a:off x="1187624" y="4371950"/>
            <a:ext cx="3388148" cy="0"/>
          </a:xfrm>
          <a:prstGeom prst="straightConnector1">
            <a:avLst/>
          </a:prstGeom>
          <a:noFill/>
          <a:ln w="317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5007820" y="357986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6372200" y="2715766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 err="1" smtClean="0"/>
              <a:t>ServletContext</a:t>
            </a:r>
            <a:endParaRPr lang="es-ES" sz="900" dirty="0"/>
          </a:p>
        </p:txBody>
      </p:sp>
      <p:sp>
        <p:nvSpPr>
          <p:cNvPr id="76" name="75 Llamada rectangular"/>
          <p:cNvSpPr/>
          <p:nvPr/>
        </p:nvSpPr>
        <p:spPr>
          <a:xfrm>
            <a:off x="7740352" y="3075806"/>
            <a:ext cx="1296144" cy="792088"/>
          </a:xfrm>
          <a:prstGeom prst="wedgeRectCallout">
            <a:avLst>
              <a:gd name="adj1" fmla="val -82262"/>
              <a:gd name="adj2" fmla="val -2180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812360" y="3075806"/>
            <a:ext cx="11521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El objeto </a:t>
            </a:r>
            <a:r>
              <a:rPr lang="es-ES" sz="1000" dirty="0" err="1" smtClean="0"/>
              <a:t>ServletContext</a:t>
            </a:r>
            <a:r>
              <a:rPr lang="es-ES" sz="1000" dirty="0" smtClean="0"/>
              <a:t> es </a:t>
            </a:r>
            <a:r>
              <a:rPr lang="es-ES" sz="1000" b="1" dirty="0" smtClean="0"/>
              <a:t>compartido por todos los clientes</a:t>
            </a:r>
            <a:endParaRPr lang="es-ES" sz="1000" b="1" dirty="0"/>
          </a:p>
        </p:txBody>
      </p:sp>
      <p:sp>
        <p:nvSpPr>
          <p:cNvPr id="34" name="33 CuadroTexto"/>
          <p:cNvSpPr txBox="1"/>
          <p:nvPr/>
        </p:nvSpPr>
        <p:spPr>
          <a:xfrm>
            <a:off x="395536" y="2571750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cliente1</a:t>
            </a:r>
            <a:endParaRPr lang="es-ES" sz="9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395536" y="3723878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cliente 2</a:t>
            </a:r>
            <a:endParaRPr lang="es-ES" sz="9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587948" y="3594084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:</a:t>
            </a:r>
            <a:endParaRPr lang="es-ES" sz="900" dirty="0"/>
          </a:p>
        </p:txBody>
      </p:sp>
      <p:pic>
        <p:nvPicPr>
          <p:cNvPr id="4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87774"/>
            <a:ext cx="720080" cy="670944"/>
          </a:xfrm>
          <a:prstGeom prst="rect">
            <a:avLst/>
          </a:prstGeom>
          <a:noFill/>
        </p:spPr>
      </p:pic>
      <p:pic>
        <p:nvPicPr>
          <p:cNvPr id="43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939902"/>
            <a:ext cx="720080" cy="683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obtener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mediante el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getServletContext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establecer y recuperar atributos de petición, utilizaremos los métodos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setAttribute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getAttribute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91680" y="1905094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//Obtiene el objeto </a:t>
            </a:r>
            <a:r>
              <a:rPr lang="es-ES" sz="1400" dirty="0" err="1" smtClean="0"/>
              <a:t>ServletContext</a:t>
            </a:r>
            <a:endParaRPr lang="es-ES" sz="1400" dirty="0" smtClean="0"/>
          </a:p>
          <a:p>
            <a:r>
              <a:rPr lang="es-ES" sz="1400" dirty="0" smtClean="0"/>
              <a:t>//que es el mismo para todos los usuarios</a:t>
            </a:r>
          </a:p>
          <a:p>
            <a:r>
              <a:rPr lang="es-ES" sz="1400" dirty="0" err="1" smtClean="0"/>
              <a:t>ServletContext</a:t>
            </a:r>
            <a:r>
              <a:rPr lang="es-ES" sz="1400" dirty="0" smtClean="0"/>
              <a:t> </a:t>
            </a:r>
            <a:r>
              <a:rPr lang="es-ES" sz="1400" dirty="0" err="1" smtClean="0"/>
              <a:t>context</a:t>
            </a:r>
            <a:r>
              <a:rPr lang="es-ES" sz="1400" dirty="0" smtClean="0"/>
              <a:t>=</a:t>
            </a:r>
            <a:r>
              <a:rPr lang="es-ES" sz="1400" dirty="0" err="1" smtClean="0"/>
              <a:t>request.getServletContext</a:t>
            </a:r>
            <a:r>
              <a:rPr lang="es-ES" sz="1400" dirty="0" smtClean="0"/>
              <a:t>();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 de atributos de aplicación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No hay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timeout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Context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destruye al detener la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Eliminar atributos de aplicación: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removeAttribute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nombre) de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Mantenimiento de datos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889530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Compartir datos entre los componentes de una aplicación: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 de petición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 de sesión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Atributos de aplicación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Cookies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errar llave"/>
          <p:cNvSpPr/>
          <p:nvPr/>
        </p:nvSpPr>
        <p:spPr>
          <a:xfrm>
            <a:off x="3428992" y="1571618"/>
            <a:ext cx="285752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errar llave"/>
          <p:cNvSpPr/>
          <p:nvPr/>
        </p:nvSpPr>
        <p:spPr>
          <a:xfrm>
            <a:off x="3428992" y="2786064"/>
            <a:ext cx="214314" cy="3571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786182" y="1857370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Memoria del servidor de aplicaciones</a:t>
            </a:r>
            <a:endParaRPr lang="es-ES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714744" y="2857502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Disco duro del cliente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Atributos de petición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almacenar datos que son compartidos entre todos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que se ejecutan en la misma petición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almacenan en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5364088" y="2564904"/>
            <a:ext cx="1800200" cy="1951062"/>
          </a:xfrm>
          <a:prstGeom prst="rect">
            <a:avLst/>
          </a:prstGeom>
          <a:noFill/>
          <a:ln w="381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3059832" y="3291830"/>
            <a:ext cx="16768" cy="97549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s-ES" sz="1200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2394992" y="2715766"/>
            <a:ext cx="1312912" cy="5541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200"/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2662724" y="2842708"/>
            <a:ext cx="1676400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 b="1" dirty="0" err="1"/>
              <a:t>Servlet</a:t>
            </a:r>
            <a:r>
              <a:rPr lang="es-ES" sz="1200" b="1" dirty="0"/>
              <a:t> 1</a:t>
            </a:r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2394992" y="4260478"/>
            <a:ext cx="1384920" cy="5435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120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687436" y="4390484"/>
            <a:ext cx="864096" cy="276999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1200" b="1" dirty="0" err="1"/>
              <a:t>Servlet</a:t>
            </a:r>
            <a:r>
              <a:rPr lang="es-ES" sz="1200" b="1" dirty="0"/>
              <a:t> 2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131840" y="3507854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/>
              <a:t>forward/ </a:t>
            </a:r>
            <a:r>
              <a:rPr lang="es-ES" sz="1200" b="1" dirty="0" err="1" smtClean="0"/>
              <a:t>include</a:t>
            </a:r>
            <a:endParaRPr lang="es-ES" sz="1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5292080" y="2211710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HttpServletRequest</a:t>
            </a:r>
            <a:endParaRPr lang="es-ES" sz="1200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5580112" y="2924944"/>
            <a:ext cx="1152128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/>
          </a:p>
        </p:txBody>
      </p:sp>
      <p:sp>
        <p:nvSpPr>
          <p:cNvPr id="19" name="18 CuadroTexto"/>
          <p:cNvSpPr txBox="1"/>
          <p:nvPr/>
        </p:nvSpPr>
        <p:spPr>
          <a:xfrm>
            <a:off x="5652120" y="288787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Atributo</a:t>
            </a:r>
          </a:p>
          <a:p>
            <a:r>
              <a:rPr lang="es-ES" sz="1200" dirty="0" smtClean="0"/>
              <a:t>petición</a:t>
            </a:r>
            <a:endParaRPr lang="es-ES" sz="1200" dirty="0"/>
          </a:p>
        </p:txBody>
      </p:sp>
      <p:cxnSp>
        <p:nvCxnSpPr>
          <p:cNvPr id="20" name="19 Conector recto de flecha"/>
          <p:cNvCxnSpPr>
            <a:stCxn id="11" idx="6"/>
            <a:endCxn id="18" idx="1"/>
          </p:cNvCxnSpPr>
          <p:nvPr/>
        </p:nvCxnSpPr>
        <p:spPr>
          <a:xfrm>
            <a:off x="3707904" y="2992822"/>
            <a:ext cx="1872208" cy="1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stCxn id="18" idx="1"/>
          </p:cNvCxnSpPr>
          <p:nvPr/>
        </p:nvCxnSpPr>
        <p:spPr>
          <a:xfrm flipH="1">
            <a:off x="3779912" y="3104964"/>
            <a:ext cx="1800200" cy="1266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endCxn id="11" idx="2"/>
          </p:cNvCxnSpPr>
          <p:nvPr/>
        </p:nvCxnSpPr>
        <p:spPr>
          <a:xfrm flipV="1">
            <a:off x="1331640" y="2992822"/>
            <a:ext cx="1063352" cy="10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611560" y="285978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Cliente</a:t>
            </a:r>
            <a:endParaRPr lang="es-ES" sz="1200" dirty="0"/>
          </a:p>
        </p:txBody>
      </p:sp>
      <p:sp>
        <p:nvSpPr>
          <p:cNvPr id="35" name="34 Llamada rectangular"/>
          <p:cNvSpPr/>
          <p:nvPr/>
        </p:nvSpPr>
        <p:spPr>
          <a:xfrm>
            <a:off x="7452320" y="2931790"/>
            <a:ext cx="1296144" cy="720080"/>
          </a:xfrm>
          <a:prstGeom prst="wedgeRectCallout">
            <a:avLst>
              <a:gd name="adj1" fmla="val -106096"/>
              <a:gd name="adj2" fmla="val -28664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7524328" y="293179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El atributo puede ser </a:t>
            </a:r>
            <a:r>
              <a:rPr lang="es-ES" sz="1000" b="1" dirty="0" smtClean="0"/>
              <a:t>cualquier tipo </a:t>
            </a:r>
            <a:r>
              <a:rPr lang="es-ES" sz="1000" dirty="0" smtClean="0"/>
              <a:t>de objeto Java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establecer y recuperar atributos de petición, se emplean los siguientes métodos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void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setAttribute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nombre,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value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). Almacena un atributo con el nombre especificado en el primer parámetro y cuyo valor se indica en el segundo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Object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getAttribute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nombre). Devuelve el valor del atributo cuyo nombre se indica. Si no existe, devuelve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null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Atributos de sesión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Características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35292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Permite almacenar datos que son compartidos entre todos los componentes de la aplicación durante la sesión de usuario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almacenan en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3279628" y="2355726"/>
            <a:ext cx="2880320" cy="2592288"/>
          </a:xfrm>
          <a:prstGeom prst="rect">
            <a:avLst/>
          </a:prstGeom>
          <a:solidFill>
            <a:srgbClr val="CCFFCC">
              <a:alpha val="50195"/>
            </a:srgbClr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3955140" y="2612868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4372104" y="268082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1</a:t>
            </a: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362154" y="2937968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28" name="Text Box 38"/>
          <p:cNvSpPr txBox="1">
            <a:spLocks noChangeArrowheads="1"/>
          </p:cNvSpPr>
          <p:nvPr/>
        </p:nvSpPr>
        <p:spPr bwMode="auto">
          <a:xfrm>
            <a:off x="4901532" y="2435170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 rot="16200578">
            <a:off x="2910326" y="2866400"/>
            <a:ext cx="1396206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</a:t>
            </a:r>
            <a:r>
              <a:rPr lang="es-ES" sz="900" dirty="0" smtClean="0">
                <a:solidFill>
                  <a:schemeClr val="tx2"/>
                </a:solidFill>
              </a:rPr>
              <a:t>cliente 1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 rot="16200578">
            <a:off x="3054347" y="4162550"/>
            <a:ext cx="1396194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>
                <a:solidFill>
                  <a:schemeClr val="tx2"/>
                </a:solidFill>
              </a:rPr>
              <a:t>Peticiones  </a:t>
            </a:r>
            <a:r>
              <a:rPr lang="es-ES" sz="900" dirty="0" smtClean="0">
                <a:solidFill>
                  <a:schemeClr val="tx2"/>
                </a:solidFill>
              </a:rPr>
              <a:t>cliente 2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37" name="Text Box 62"/>
          <p:cNvSpPr txBox="1">
            <a:spLocks noChangeArrowheads="1"/>
          </p:cNvSpPr>
          <p:nvPr/>
        </p:nvSpPr>
        <p:spPr bwMode="auto">
          <a:xfrm>
            <a:off x="4499992" y="2139702"/>
            <a:ext cx="71275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b="1" dirty="0"/>
              <a:t>Servidor</a:t>
            </a:r>
            <a:endParaRPr lang="es-ES" sz="900" b="1" dirty="0"/>
          </a:p>
        </p:txBody>
      </p:sp>
      <p:sp>
        <p:nvSpPr>
          <p:cNvPr id="39" name="Text Box 65"/>
          <p:cNvSpPr txBox="1">
            <a:spLocks noChangeArrowheads="1"/>
          </p:cNvSpPr>
          <p:nvPr/>
        </p:nvSpPr>
        <p:spPr bwMode="auto">
          <a:xfrm>
            <a:off x="6375972" y="2859782"/>
            <a:ext cx="71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sesión</a:t>
            </a:r>
            <a:endParaRPr lang="es-ES" sz="900" dirty="0"/>
          </a:p>
        </p:txBody>
      </p:sp>
      <p:sp>
        <p:nvSpPr>
          <p:cNvPr id="40" name="Line 66"/>
          <p:cNvSpPr>
            <a:spLocks noChangeShapeType="1"/>
          </p:cNvSpPr>
          <p:nvPr/>
        </p:nvSpPr>
        <p:spPr bwMode="auto">
          <a:xfrm>
            <a:off x="5583884" y="2931790"/>
            <a:ext cx="720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 flipV="1">
            <a:off x="5583884" y="3075806"/>
            <a:ext cx="720080" cy="720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4" name="Line 70"/>
          <p:cNvSpPr>
            <a:spLocks noChangeShapeType="1"/>
          </p:cNvSpPr>
          <p:nvPr/>
        </p:nvSpPr>
        <p:spPr bwMode="auto">
          <a:xfrm>
            <a:off x="5799908" y="4155926"/>
            <a:ext cx="648072" cy="72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5" name="Line 71"/>
          <p:cNvSpPr>
            <a:spLocks noChangeShapeType="1"/>
          </p:cNvSpPr>
          <p:nvPr/>
        </p:nvSpPr>
        <p:spPr bwMode="auto">
          <a:xfrm flipV="1">
            <a:off x="5727900" y="4371950"/>
            <a:ext cx="720080" cy="6986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</p:spPr>
        <p:txBody>
          <a:bodyPr/>
          <a:lstStyle/>
          <a:p>
            <a:endParaRPr lang="es-ES" sz="900"/>
          </a:p>
        </p:txBody>
      </p:sp>
      <p:sp>
        <p:nvSpPr>
          <p:cNvPr id="46" name="45 CuadroTexto"/>
          <p:cNvSpPr txBox="1"/>
          <p:nvPr/>
        </p:nvSpPr>
        <p:spPr>
          <a:xfrm>
            <a:off x="467544" y="2427734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cliente1</a:t>
            </a:r>
            <a:endParaRPr lang="es-ES" sz="900" dirty="0"/>
          </a:p>
        </p:txBody>
      </p:sp>
      <p:sp>
        <p:nvSpPr>
          <p:cNvPr id="47" name="46 CuadroTexto"/>
          <p:cNvSpPr txBox="1"/>
          <p:nvPr/>
        </p:nvSpPr>
        <p:spPr>
          <a:xfrm>
            <a:off x="539552" y="3651870"/>
            <a:ext cx="7238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cliente 2</a:t>
            </a:r>
            <a:endParaRPr lang="es-ES" sz="900" dirty="0"/>
          </a:p>
        </p:txBody>
      </p:sp>
      <p:sp>
        <p:nvSpPr>
          <p:cNvPr id="48" name="47 Rectángulo"/>
          <p:cNvSpPr/>
          <p:nvPr/>
        </p:nvSpPr>
        <p:spPr>
          <a:xfrm>
            <a:off x="6375972" y="2787774"/>
            <a:ext cx="6339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54" name="53 CuadroTexto"/>
          <p:cNvSpPr txBox="1"/>
          <p:nvPr/>
        </p:nvSpPr>
        <p:spPr>
          <a:xfrm>
            <a:off x="1731964" y="3522076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:</a:t>
            </a:r>
            <a:endParaRPr lang="es-ES" sz="900" dirty="0"/>
          </a:p>
        </p:txBody>
      </p:sp>
      <p:sp>
        <p:nvSpPr>
          <p:cNvPr id="55" name="54 CuadroTexto"/>
          <p:cNvSpPr txBox="1"/>
          <p:nvPr/>
        </p:nvSpPr>
        <p:spPr>
          <a:xfrm>
            <a:off x="2127500" y="4073172"/>
            <a:ext cx="118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:</a:t>
            </a:r>
            <a:endParaRPr lang="es-ES" sz="900" dirty="0"/>
          </a:p>
        </p:txBody>
      </p:sp>
      <p:sp>
        <p:nvSpPr>
          <p:cNvPr id="63" name="Oval 34"/>
          <p:cNvSpPr>
            <a:spLocks noChangeArrowheads="1"/>
          </p:cNvSpPr>
          <p:nvPr/>
        </p:nvSpPr>
        <p:spPr bwMode="auto">
          <a:xfrm>
            <a:off x="4139952" y="3867894"/>
            <a:ext cx="1628744" cy="864096"/>
          </a:xfrm>
          <a:prstGeom prst="ellipse">
            <a:avLst/>
          </a:prstGeom>
          <a:solidFill>
            <a:srgbClr val="CCCCFF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 sz="900"/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572000" y="393990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1</a:t>
            </a:r>
          </a:p>
        </p:txBody>
      </p:sp>
      <p:sp>
        <p:nvSpPr>
          <p:cNvPr id="65" name="Text Box 37"/>
          <p:cNvSpPr txBox="1">
            <a:spLocks noChangeArrowheads="1"/>
          </p:cNvSpPr>
          <p:nvPr/>
        </p:nvSpPr>
        <p:spPr bwMode="auto">
          <a:xfrm>
            <a:off x="4622572" y="4299942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Servlet 2</a:t>
            </a:r>
          </a:p>
        </p:txBody>
      </p:sp>
      <p:sp>
        <p:nvSpPr>
          <p:cNvPr id="66" name="Text Box 38"/>
          <p:cNvSpPr txBox="1">
            <a:spLocks noChangeArrowheads="1"/>
          </p:cNvSpPr>
          <p:nvPr/>
        </p:nvSpPr>
        <p:spPr bwMode="auto">
          <a:xfrm>
            <a:off x="5090116" y="3587298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69" name="Text Box 38"/>
          <p:cNvSpPr txBox="1">
            <a:spLocks noChangeArrowheads="1"/>
          </p:cNvSpPr>
          <p:nvPr/>
        </p:nvSpPr>
        <p:spPr bwMode="auto">
          <a:xfrm>
            <a:off x="5007820" y="3579862"/>
            <a:ext cx="754678" cy="23083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 smtClean="0">
                <a:solidFill>
                  <a:schemeClr val="tx2"/>
                </a:solidFill>
              </a:rPr>
              <a:t>app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6519988" y="4083918"/>
            <a:ext cx="712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/>
              <a:t>Atributo de sesión</a:t>
            </a:r>
            <a:endParaRPr lang="es-ES" sz="900" dirty="0"/>
          </a:p>
        </p:txBody>
      </p:sp>
      <p:sp>
        <p:nvSpPr>
          <p:cNvPr id="71" name="70 Rectángulo"/>
          <p:cNvSpPr/>
          <p:nvPr/>
        </p:nvSpPr>
        <p:spPr>
          <a:xfrm>
            <a:off x="6519988" y="4011910"/>
            <a:ext cx="63392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/>
          </a:p>
        </p:txBody>
      </p:sp>
      <p:sp>
        <p:nvSpPr>
          <p:cNvPr id="72" name="Text Box 62"/>
          <p:cNvSpPr txBox="1">
            <a:spLocks noChangeArrowheads="1"/>
          </p:cNvSpPr>
          <p:nvPr/>
        </p:nvSpPr>
        <p:spPr bwMode="auto">
          <a:xfrm>
            <a:off x="6375972" y="2499742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 err="1" smtClean="0"/>
              <a:t>HttpSession</a:t>
            </a:r>
            <a:r>
              <a:rPr lang="es-ES_tradnl" sz="900" dirty="0" smtClean="0"/>
              <a:t> 1</a:t>
            </a:r>
            <a:endParaRPr lang="es-ES" sz="900" dirty="0"/>
          </a:p>
        </p:txBody>
      </p:sp>
      <p:sp>
        <p:nvSpPr>
          <p:cNvPr id="73" name="Text Box 62"/>
          <p:cNvSpPr txBox="1">
            <a:spLocks noChangeArrowheads="1"/>
          </p:cNvSpPr>
          <p:nvPr/>
        </p:nvSpPr>
        <p:spPr bwMode="auto">
          <a:xfrm>
            <a:off x="6375972" y="3723878"/>
            <a:ext cx="11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s-ES_tradnl" sz="900" dirty="0" err="1" smtClean="0"/>
              <a:t>HttpSession</a:t>
            </a:r>
            <a:r>
              <a:rPr lang="es-ES_tradnl" sz="900" dirty="0" smtClean="0"/>
              <a:t> 2</a:t>
            </a:r>
            <a:endParaRPr lang="es-ES" sz="900" dirty="0"/>
          </a:p>
        </p:txBody>
      </p:sp>
      <p:sp>
        <p:nvSpPr>
          <p:cNvPr id="76" name="75 Llamada rectangular"/>
          <p:cNvSpPr/>
          <p:nvPr/>
        </p:nvSpPr>
        <p:spPr>
          <a:xfrm>
            <a:off x="7668344" y="3291830"/>
            <a:ext cx="1296144" cy="720080"/>
          </a:xfrm>
          <a:prstGeom prst="wedgeRectCallout">
            <a:avLst>
              <a:gd name="adj1" fmla="val -82262"/>
              <a:gd name="adj2" fmla="val -21800"/>
            </a:avLst>
          </a:prstGeom>
          <a:noFill/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CuadroTexto"/>
          <p:cNvSpPr txBox="1"/>
          <p:nvPr/>
        </p:nvSpPr>
        <p:spPr>
          <a:xfrm>
            <a:off x="7740352" y="3291830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Cada cliente tiene </a:t>
            </a:r>
            <a:r>
              <a:rPr lang="es-ES" sz="1000" b="1" dirty="0" smtClean="0"/>
              <a:t>su propio objeto </a:t>
            </a:r>
            <a:r>
              <a:rPr lang="es-ES" sz="1000" b="1" dirty="0" err="1" smtClean="0"/>
              <a:t>HttpSession</a:t>
            </a:r>
            <a:endParaRPr lang="es-ES" sz="1000" b="1" dirty="0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4381030" y="3198836"/>
            <a:ext cx="754678" cy="230832"/>
          </a:xfrm>
          <a:prstGeom prst="rect">
            <a:avLst/>
          </a:prstGeom>
          <a:solidFill>
            <a:schemeClr val="accent1"/>
          </a:solidFill>
          <a:ln w="31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900" dirty="0" err="1">
                <a:solidFill>
                  <a:schemeClr val="tx2"/>
                </a:solidFill>
              </a:rPr>
              <a:t>Servlet</a:t>
            </a:r>
            <a:r>
              <a:rPr lang="es-ES" sz="900" dirty="0">
                <a:solidFill>
                  <a:schemeClr val="tx2"/>
                </a:solidFill>
              </a:rPr>
              <a:t> </a:t>
            </a:r>
            <a:r>
              <a:rPr lang="es-ES" sz="900" dirty="0" smtClean="0">
                <a:solidFill>
                  <a:schemeClr val="tx2"/>
                </a:solidFill>
              </a:rPr>
              <a:t>1</a:t>
            </a:r>
            <a:endParaRPr lang="es-ES" sz="900" dirty="0">
              <a:solidFill>
                <a:schemeClr val="tx2"/>
              </a:solidFill>
            </a:endParaRPr>
          </a:p>
        </p:txBody>
      </p:sp>
      <p:sp>
        <p:nvSpPr>
          <p:cNvPr id="42" name="41 Forma libre"/>
          <p:cNvSpPr/>
          <p:nvPr/>
        </p:nvSpPr>
        <p:spPr>
          <a:xfrm>
            <a:off x="1315995" y="2715765"/>
            <a:ext cx="3064475" cy="107753"/>
          </a:xfrm>
          <a:custGeom>
            <a:avLst/>
            <a:gdLst>
              <a:gd name="connsiteX0" fmla="*/ 0 w 3064475"/>
              <a:gd name="connsiteY0" fmla="*/ 188440 h 188440"/>
              <a:gd name="connsiteX1" fmla="*/ 1433383 w 3064475"/>
              <a:gd name="connsiteY1" fmla="*/ 3089 h 188440"/>
              <a:gd name="connsiteX2" fmla="*/ 3064475 w 3064475"/>
              <a:gd name="connsiteY2" fmla="*/ 169905 h 18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64475" h="188440">
                <a:moveTo>
                  <a:pt x="0" y="188440"/>
                </a:moveTo>
                <a:cubicBezTo>
                  <a:pt x="461318" y="97309"/>
                  <a:pt x="922637" y="6178"/>
                  <a:pt x="1433383" y="3089"/>
                </a:cubicBezTo>
                <a:cubicBezTo>
                  <a:pt x="1944129" y="0"/>
                  <a:pt x="2504302" y="84952"/>
                  <a:pt x="3064475" y="16990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42 Forma libre"/>
          <p:cNvSpPr/>
          <p:nvPr/>
        </p:nvSpPr>
        <p:spPr>
          <a:xfrm>
            <a:off x="1340708" y="2829697"/>
            <a:ext cx="3021227" cy="102093"/>
          </a:xfrm>
          <a:custGeom>
            <a:avLst/>
            <a:gdLst>
              <a:gd name="connsiteX0" fmla="*/ 3021227 w 3021227"/>
              <a:gd name="connsiteY0" fmla="*/ 0 h 178143"/>
              <a:gd name="connsiteX1" fmla="*/ 1513703 w 3021227"/>
              <a:gd name="connsiteY1" fmla="*/ 160638 h 178143"/>
              <a:gd name="connsiteX2" fmla="*/ 0 w 3021227"/>
              <a:gd name="connsiteY2" fmla="*/ 105033 h 17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1227" h="178143">
                <a:moveTo>
                  <a:pt x="3021227" y="0"/>
                </a:moveTo>
                <a:cubicBezTo>
                  <a:pt x="2519234" y="71566"/>
                  <a:pt x="2017241" y="143133"/>
                  <a:pt x="1513703" y="160638"/>
                </a:cubicBezTo>
                <a:cubicBezTo>
                  <a:pt x="1010165" y="178143"/>
                  <a:pt x="505082" y="141588"/>
                  <a:pt x="0" y="10503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orma libre"/>
          <p:cNvSpPr/>
          <p:nvPr/>
        </p:nvSpPr>
        <p:spPr>
          <a:xfrm>
            <a:off x="1396314" y="3008870"/>
            <a:ext cx="2977978" cy="18535"/>
          </a:xfrm>
          <a:custGeom>
            <a:avLst/>
            <a:gdLst>
              <a:gd name="connsiteX0" fmla="*/ 0 w 2977978"/>
              <a:gd name="connsiteY0" fmla="*/ 18535 h 18535"/>
              <a:gd name="connsiteX1" fmla="*/ 2977978 w 2977978"/>
              <a:gd name="connsiteY1" fmla="*/ 0 h 1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77978" h="18535">
                <a:moveTo>
                  <a:pt x="0" y="18535"/>
                </a:moveTo>
                <a:lnTo>
                  <a:pt x="2977978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55 Forma libre"/>
          <p:cNvSpPr/>
          <p:nvPr/>
        </p:nvSpPr>
        <p:spPr>
          <a:xfrm>
            <a:off x="1383957" y="3083011"/>
            <a:ext cx="2965621" cy="44278"/>
          </a:xfrm>
          <a:custGeom>
            <a:avLst/>
            <a:gdLst>
              <a:gd name="connsiteX0" fmla="*/ 2965621 w 2965621"/>
              <a:gd name="connsiteY0" fmla="*/ 0 h 44278"/>
              <a:gd name="connsiteX1" fmla="*/ 1266567 w 2965621"/>
              <a:gd name="connsiteY1" fmla="*/ 43248 h 44278"/>
              <a:gd name="connsiteX2" fmla="*/ 0 w 2965621"/>
              <a:gd name="connsiteY2" fmla="*/ 6178 h 44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5621" h="44278">
                <a:moveTo>
                  <a:pt x="2965621" y="0"/>
                </a:moveTo>
                <a:lnTo>
                  <a:pt x="1266567" y="43248"/>
                </a:lnTo>
                <a:cubicBezTo>
                  <a:pt x="772297" y="44278"/>
                  <a:pt x="386148" y="25228"/>
                  <a:pt x="0" y="6178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56 Forma libre"/>
          <p:cNvSpPr/>
          <p:nvPr/>
        </p:nvSpPr>
        <p:spPr>
          <a:xfrm>
            <a:off x="1402492" y="3193192"/>
            <a:ext cx="2971800" cy="99884"/>
          </a:xfrm>
          <a:custGeom>
            <a:avLst/>
            <a:gdLst>
              <a:gd name="connsiteX0" fmla="*/ 0 w 2971800"/>
              <a:gd name="connsiteY0" fmla="*/ 93705 h 99884"/>
              <a:gd name="connsiteX1" fmla="*/ 1377778 w 2971800"/>
              <a:gd name="connsiteY1" fmla="*/ 1030 h 99884"/>
              <a:gd name="connsiteX2" fmla="*/ 2971800 w 2971800"/>
              <a:gd name="connsiteY2" fmla="*/ 99884 h 99884"/>
              <a:gd name="connsiteX3" fmla="*/ 2971800 w 2971800"/>
              <a:gd name="connsiteY3" fmla="*/ 99884 h 9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99884">
                <a:moveTo>
                  <a:pt x="0" y="93705"/>
                </a:moveTo>
                <a:cubicBezTo>
                  <a:pt x="441239" y="46852"/>
                  <a:pt x="882478" y="0"/>
                  <a:pt x="1377778" y="1030"/>
                </a:cubicBezTo>
                <a:cubicBezTo>
                  <a:pt x="1873078" y="2060"/>
                  <a:pt x="2971800" y="99884"/>
                  <a:pt x="2971800" y="99884"/>
                </a:cubicBezTo>
                <a:lnTo>
                  <a:pt x="2971800" y="99884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57 Forma libre"/>
          <p:cNvSpPr/>
          <p:nvPr/>
        </p:nvSpPr>
        <p:spPr>
          <a:xfrm>
            <a:off x="1414849" y="3311611"/>
            <a:ext cx="2953265" cy="74140"/>
          </a:xfrm>
          <a:custGeom>
            <a:avLst/>
            <a:gdLst>
              <a:gd name="connsiteX0" fmla="*/ 2953265 w 2953265"/>
              <a:gd name="connsiteY0" fmla="*/ 0 h 74140"/>
              <a:gd name="connsiteX1" fmla="*/ 1371600 w 2953265"/>
              <a:gd name="connsiteY1" fmla="*/ 74140 h 74140"/>
              <a:gd name="connsiteX2" fmla="*/ 0 w 2953265"/>
              <a:gd name="connsiteY2" fmla="*/ 55605 h 7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3265" h="74140">
                <a:moveTo>
                  <a:pt x="2953265" y="0"/>
                </a:moveTo>
                <a:cubicBezTo>
                  <a:pt x="2408538" y="32436"/>
                  <a:pt x="1371600" y="74140"/>
                  <a:pt x="1371600" y="74140"/>
                </a:cubicBezTo>
                <a:lnTo>
                  <a:pt x="0" y="55605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58 Forma libre"/>
          <p:cNvSpPr/>
          <p:nvPr/>
        </p:nvSpPr>
        <p:spPr>
          <a:xfrm>
            <a:off x="1544595" y="3906795"/>
            <a:ext cx="3033583" cy="208005"/>
          </a:xfrm>
          <a:custGeom>
            <a:avLst/>
            <a:gdLst>
              <a:gd name="connsiteX0" fmla="*/ 0 w 3033583"/>
              <a:gd name="connsiteY0" fmla="*/ 208005 h 208005"/>
              <a:gd name="connsiteX1" fmla="*/ 1556951 w 3033583"/>
              <a:gd name="connsiteY1" fmla="*/ 10297 h 208005"/>
              <a:gd name="connsiteX2" fmla="*/ 3033583 w 3033583"/>
              <a:gd name="connsiteY2" fmla="*/ 146221 h 20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583" h="208005">
                <a:moveTo>
                  <a:pt x="0" y="208005"/>
                </a:moveTo>
                <a:cubicBezTo>
                  <a:pt x="525677" y="114299"/>
                  <a:pt x="1051354" y="20594"/>
                  <a:pt x="1556951" y="10297"/>
                </a:cubicBezTo>
                <a:cubicBezTo>
                  <a:pt x="2062548" y="0"/>
                  <a:pt x="2548065" y="73110"/>
                  <a:pt x="3033583" y="14622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59 Forma libre"/>
          <p:cNvSpPr/>
          <p:nvPr/>
        </p:nvSpPr>
        <p:spPr>
          <a:xfrm>
            <a:off x="1563130" y="4102443"/>
            <a:ext cx="3008870" cy="201827"/>
          </a:xfrm>
          <a:custGeom>
            <a:avLst/>
            <a:gdLst>
              <a:gd name="connsiteX0" fmla="*/ 3008870 w 3008870"/>
              <a:gd name="connsiteY0" fmla="*/ 0 h 201827"/>
              <a:gd name="connsiteX1" fmla="*/ 1433384 w 3008870"/>
              <a:gd name="connsiteY1" fmla="*/ 179173 h 201827"/>
              <a:gd name="connsiteX2" fmla="*/ 0 w 3008870"/>
              <a:gd name="connsiteY2" fmla="*/ 135925 h 20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870" h="201827">
                <a:moveTo>
                  <a:pt x="3008870" y="0"/>
                </a:moveTo>
                <a:cubicBezTo>
                  <a:pt x="2471866" y="78259"/>
                  <a:pt x="1934862" y="156519"/>
                  <a:pt x="1433384" y="179173"/>
                </a:cubicBezTo>
                <a:cubicBezTo>
                  <a:pt x="931906" y="201827"/>
                  <a:pt x="465953" y="168876"/>
                  <a:pt x="0" y="135925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Forma libre"/>
          <p:cNvSpPr/>
          <p:nvPr/>
        </p:nvSpPr>
        <p:spPr>
          <a:xfrm>
            <a:off x="1563130" y="4333102"/>
            <a:ext cx="3052119" cy="170936"/>
          </a:xfrm>
          <a:custGeom>
            <a:avLst/>
            <a:gdLst>
              <a:gd name="connsiteX0" fmla="*/ 0 w 3052119"/>
              <a:gd name="connsiteY0" fmla="*/ 170936 h 170936"/>
              <a:gd name="connsiteX1" fmla="*/ 1495167 w 3052119"/>
              <a:gd name="connsiteY1" fmla="*/ 16476 h 170936"/>
              <a:gd name="connsiteX2" fmla="*/ 3052119 w 3052119"/>
              <a:gd name="connsiteY2" fmla="*/ 72082 h 170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2119" h="170936">
                <a:moveTo>
                  <a:pt x="0" y="170936"/>
                </a:moveTo>
                <a:cubicBezTo>
                  <a:pt x="493240" y="101944"/>
                  <a:pt x="986481" y="32952"/>
                  <a:pt x="1495167" y="16476"/>
                </a:cubicBezTo>
                <a:cubicBezTo>
                  <a:pt x="2003854" y="0"/>
                  <a:pt x="2527986" y="36041"/>
                  <a:pt x="3052119" y="72082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61 Forma libre"/>
          <p:cNvSpPr/>
          <p:nvPr/>
        </p:nvSpPr>
        <p:spPr>
          <a:xfrm>
            <a:off x="1581665" y="4429897"/>
            <a:ext cx="3008870" cy="235809"/>
          </a:xfrm>
          <a:custGeom>
            <a:avLst/>
            <a:gdLst>
              <a:gd name="connsiteX0" fmla="*/ 3008870 w 3008870"/>
              <a:gd name="connsiteY0" fmla="*/ 0 h 235809"/>
              <a:gd name="connsiteX1" fmla="*/ 1488989 w 3008870"/>
              <a:gd name="connsiteY1" fmla="*/ 203887 h 235809"/>
              <a:gd name="connsiteX2" fmla="*/ 0 w 3008870"/>
              <a:gd name="connsiteY2" fmla="*/ 191530 h 23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870" h="235809">
                <a:moveTo>
                  <a:pt x="3008870" y="0"/>
                </a:moveTo>
                <a:cubicBezTo>
                  <a:pt x="2499668" y="85982"/>
                  <a:pt x="1990467" y="171965"/>
                  <a:pt x="1488989" y="203887"/>
                </a:cubicBezTo>
                <a:cubicBezTo>
                  <a:pt x="987511" y="235809"/>
                  <a:pt x="493755" y="213669"/>
                  <a:pt x="0" y="19153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7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15766"/>
            <a:ext cx="720080" cy="670944"/>
          </a:xfrm>
          <a:prstGeom prst="rect">
            <a:avLst/>
          </a:prstGeom>
          <a:noFill/>
        </p:spPr>
      </p:pic>
      <p:pic>
        <p:nvPicPr>
          <p:cNvPr id="68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939902"/>
            <a:ext cx="720080" cy="6834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Acceso a atributos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debe obtener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usuario mediante el método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getSession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establecer y recuperar atributos de petición, utilizaremos los métodos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setAttribute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getAttribute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91680" y="1905094"/>
            <a:ext cx="42484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//Si la sesión de usuario ya existe, se </a:t>
            </a:r>
          </a:p>
          <a:p>
            <a:r>
              <a:rPr lang="es-ES" sz="1400" dirty="0" smtClean="0"/>
              <a:t>//recupera, sino se crea una nueva</a:t>
            </a:r>
          </a:p>
          <a:p>
            <a:r>
              <a:rPr lang="es-ES" sz="1400" dirty="0" err="1" smtClean="0"/>
              <a:t>HttpSession</a:t>
            </a:r>
            <a:r>
              <a:rPr lang="es-ES" sz="1400" dirty="0" smtClean="0"/>
              <a:t> s=</a:t>
            </a:r>
            <a:r>
              <a:rPr lang="es-ES" sz="1400" dirty="0" err="1" smtClean="0"/>
              <a:t>request.getSession</a:t>
            </a:r>
            <a:r>
              <a:rPr lang="es-ES" sz="1400" dirty="0" smtClean="0"/>
              <a:t>();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Control de sesiones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Tiempo máximo de inactividad de una sesión: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Eliminar atributos de sesión: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método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removeAttribute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nombre) de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HttpSession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Invalidar una sesión:</a:t>
            </a:r>
          </a:p>
          <a:p>
            <a:pPr marL="457200" lvl="2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método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invalidate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HttpSession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47664" y="1717526"/>
            <a:ext cx="3456384" cy="55399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&lt;session-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config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&gt;</a:t>
            </a:r>
            <a:endParaRPr kumimoji="0" lang="es-E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	&lt;session-timeout&gt;10&lt;/session-timeout&gt;</a:t>
            </a:r>
            <a:endParaRPr kumimoji="0" lang="es-E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&lt;/</a:t>
            </a:r>
            <a:r>
              <a:rPr kumimoji="0" lang="es-ES" sz="1000" b="0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session-config</a:t>
            </a:r>
            <a:r>
              <a:rPr kumimoji="0" lang="es-ES" sz="1000" b="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onsolas" pitchFamily="49" charset="0"/>
              </a:rPr>
              <a:t>&gt; </a:t>
            </a:r>
            <a:endParaRPr kumimoji="0" lang="es-ES" sz="10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076056" y="177966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web.xml</a:t>
            </a:r>
            <a:endParaRPr lang="es-E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18139</TotalTime>
  <Words>459</Words>
  <Application>Microsoft Office PowerPoint</Application>
  <PresentationFormat>Presentación en pantalla (16:9)</PresentationFormat>
  <Paragraphs>105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Concurrencia</vt:lpstr>
      <vt:lpstr>Mantenimiento de datos en la aplicación</vt:lpstr>
      <vt:lpstr>Diapositiva 2</vt:lpstr>
      <vt:lpstr>Atributos de petición</vt:lpstr>
      <vt:lpstr>Diapositiva 4</vt:lpstr>
      <vt:lpstr>Diapositiva 5</vt:lpstr>
      <vt:lpstr>Atributos de sesión</vt:lpstr>
      <vt:lpstr>Diapositiva 7</vt:lpstr>
      <vt:lpstr>Diapositiva 8</vt:lpstr>
      <vt:lpstr>Diapositiva 9</vt:lpstr>
      <vt:lpstr>Atributos de aplicación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110</cp:revision>
  <dcterms:created xsi:type="dcterms:W3CDTF">2016-05-07T10:27:15Z</dcterms:created>
  <dcterms:modified xsi:type="dcterms:W3CDTF">2021-03-12T21:52:14Z</dcterms:modified>
</cp:coreProperties>
</file>