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38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50B9B-B9C6-489C-ABBD-A17A0FA25196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8A3C0-D290-4770-B0B3-CA759B633CD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heurón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847CFC-816F-41D0-AAC0-9BF4FEBC753E}" type="datetimeFigureOut">
              <a:rPr lang="es-ES" smtClean="0"/>
              <a:pPr/>
              <a:t>12/03/2021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Java Server </a:t>
            </a:r>
            <a:r>
              <a:rPr lang="es-ES" dirty="0" err="1" smtClean="0"/>
              <a:t>Pages</a:t>
            </a:r>
            <a:r>
              <a:rPr lang="es-ES" dirty="0" smtClean="0"/>
              <a:t> (JSP)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page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Proporciona información sobre la página para que sea procesada durante la transformación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Entre sus principales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language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Lenguaje utilizado en el código. Por defecto, Java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contentType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Tipo de contenido a generar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import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Clases que deben ser importadas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errorPage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Página a la que será transferido el usuario si se produce una excepción no controlada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isErrorPage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Indica si es o no una página de error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 que forma parte de una aplicación Web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Incluye dentro de la página el contenido de un archivo externo. Habitual para encabezados y pies de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el atributo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file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se indica el archivo a incluir: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2715766"/>
            <a:ext cx="936104" cy="46166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&gt;…</a:t>
            </a:r>
          </a:p>
          <a:p>
            <a:r>
              <a:rPr lang="es-ES" sz="1200" dirty="0" smtClean="0"/>
              <a:t>..</a:t>
            </a:r>
            <a:endParaRPr lang="es-E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427984" y="2469545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encabezado.html</a:t>
            </a:r>
            <a:endParaRPr lang="es-ES" sz="1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899592" y="3435846"/>
            <a:ext cx="338437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body</a:t>
            </a:r>
            <a:r>
              <a:rPr lang="es-ES" sz="1200" dirty="0" smtClean="0"/>
              <a:t>&gt;…</a:t>
            </a:r>
          </a:p>
          <a:p>
            <a:r>
              <a:rPr lang="es-ES" sz="1200" dirty="0" smtClean="0"/>
              <a:t>&lt;%@ </a:t>
            </a:r>
            <a:r>
              <a:rPr lang="es-ES" sz="1200" dirty="0" err="1" smtClean="0"/>
              <a:t>include</a:t>
            </a:r>
            <a:r>
              <a:rPr lang="es-ES" sz="1200" dirty="0" smtClean="0"/>
              <a:t>  </a:t>
            </a:r>
            <a:r>
              <a:rPr lang="es-ES" sz="1200" dirty="0" err="1" smtClean="0"/>
              <a:t>file</a:t>
            </a:r>
            <a:r>
              <a:rPr lang="es-ES" sz="1200" dirty="0" smtClean="0"/>
              <a:t>=“encabezado.html”%&gt;</a:t>
            </a:r>
          </a:p>
          <a:p>
            <a:r>
              <a:rPr lang="es-ES" sz="1200" dirty="0" smtClean="0"/>
              <a:t>…</a:t>
            </a:r>
            <a:endParaRPr lang="es-ES" sz="12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99592" y="3147814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principal.jsp</a:t>
            </a:r>
            <a:endParaRPr lang="es-ES" sz="1000" dirty="0"/>
          </a:p>
        </p:txBody>
      </p:sp>
      <p:cxnSp>
        <p:nvCxnSpPr>
          <p:cNvPr id="10" name="9 Conector recto de flecha"/>
          <p:cNvCxnSpPr/>
          <p:nvPr/>
        </p:nvCxnSpPr>
        <p:spPr>
          <a:xfrm flipV="1">
            <a:off x="3923928" y="2787774"/>
            <a:ext cx="72008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759624" y="3579862"/>
            <a:ext cx="3276872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div</a:t>
            </a:r>
            <a:r>
              <a:rPr lang="es-ES" sz="1200" dirty="0" smtClean="0"/>
              <a:t>&gt;&lt;h1&gt;..</a:t>
            </a:r>
          </a:p>
          <a:p>
            <a:r>
              <a:rPr lang="es-ES" sz="1200" dirty="0" smtClean="0"/>
              <a:t>&lt;%@ </a:t>
            </a:r>
            <a:r>
              <a:rPr lang="es-ES" sz="1200" dirty="0" err="1" smtClean="0"/>
              <a:t>include</a:t>
            </a:r>
            <a:r>
              <a:rPr lang="es-ES" sz="1200" dirty="0" smtClean="0"/>
              <a:t>  </a:t>
            </a:r>
            <a:r>
              <a:rPr lang="es-ES" sz="1200" dirty="0" err="1" smtClean="0"/>
              <a:t>file</a:t>
            </a:r>
            <a:r>
              <a:rPr lang="es-ES" sz="1200" dirty="0" smtClean="0"/>
              <a:t>=“encabezado.html”%&gt;</a:t>
            </a:r>
          </a:p>
          <a:p>
            <a:r>
              <a:rPr lang="es-ES" sz="1200" dirty="0" smtClean="0"/>
              <a:t>…</a:t>
            </a:r>
            <a:endParaRPr lang="es-ES" sz="1200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759624" y="3291830"/>
            <a:ext cx="1743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principal2.jsp</a:t>
            </a:r>
            <a:endParaRPr lang="es-ES" sz="10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 flipV="1">
            <a:off x="5580112" y="2787774"/>
            <a:ext cx="28803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Llamada rectangular"/>
          <p:cNvSpPr/>
          <p:nvPr/>
        </p:nvSpPr>
        <p:spPr>
          <a:xfrm>
            <a:off x="6228184" y="2355726"/>
            <a:ext cx="2376264" cy="432048"/>
          </a:xfrm>
          <a:prstGeom prst="wedgeRectCallout">
            <a:avLst>
              <a:gd name="adj1" fmla="val -72314"/>
              <a:gd name="adj2" fmla="val 47056"/>
            </a:avLst>
          </a:prstGeom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6300192" y="2355726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>
                <a:solidFill>
                  <a:schemeClr val="bg1"/>
                </a:solidFill>
              </a:rPr>
              <a:t>La página incluida puede ser HTML o JSP</a:t>
            </a:r>
            <a:endParaRPr lang="es-E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taglib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Incorpora una librería de acciones para poder utilizarlas en la página. Dos atributos: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uri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Identificador de la librería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prefix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Prefijo que se debe usar delante de cada nombre de acción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619672" y="3003798"/>
            <a:ext cx="54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&lt;%@</a:t>
            </a:r>
            <a:r>
              <a:rPr lang="pt-BR" sz="1200" dirty="0" err="1" smtClean="0"/>
              <a:t>taglib</a:t>
            </a:r>
            <a:r>
              <a:rPr lang="pt-BR" sz="1200" dirty="0" smtClean="0"/>
              <a:t> uri="http://java.sun.com/jsp/jstl/core" </a:t>
            </a:r>
            <a:r>
              <a:rPr lang="pt-BR" sz="1200" dirty="0" err="1" smtClean="0"/>
              <a:t>prefix</a:t>
            </a:r>
            <a:r>
              <a:rPr lang="pt-BR" sz="1200" dirty="0" smtClean="0"/>
              <a:t>="c" %&gt;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&lt;c:forEach..&gt;</a:t>
            </a:r>
          </a:p>
          <a:p>
            <a:r>
              <a:rPr lang="es-ES" sz="1200" dirty="0" smtClean="0"/>
              <a:t>:</a:t>
            </a:r>
          </a:p>
          <a:p>
            <a:r>
              <a:rPr lang="es-ES" sz="1200" dirty="0" smtClean="0"/>
              <a:t>&lt;c:if .. 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Acciones implícitas JSP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Definición y tipos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Las acciones son etiquetas que representan llamadas a métodos Java, llamadas que se producen cada vez que la página es solicitada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JSP incorpora de forma implícita una serie de acciones, a las que se accede con el prefijo </a:t>
            </a:r>
            <a:r>
              <a:rPr lang="es-ES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jsp</a:t>
            </a:r>
            <a:r>
              <a:rPr lang="es-ES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forward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param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useBean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setProperty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getProperty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forward e </a:t>
            </a:r>
            <a:r>
              <a:rPr kumimoji="0" lang="es-ES" sz="41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include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992888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Realizan la transferencia de la petición desde la página a otro componente de la aplicación. Equivalen, respectivamente, a los métodos </a:t>
            </a:r>
            <a:r>
              <a:rPr lang="es-ES" sz="2000" b="1" i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y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forward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del objeto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RequestDispatcher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Mediante el atributo </a:t>
            </a:r>
            <a:r>
              <a:rPr lang="es-ES" sz="2000" b="1" i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 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indica la dirección de la página destino, que puede ser otra JSP, un HTML o incluso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403648" y="321982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jsp:include</a:t>
            </a:r>
            <a:r>
              <a:rPr lang="es-ES" dirty="0" smtClean="0"/>
              <a:t> page=“destino.jsp”/&gt;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1403648" y="3723878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jsp:forward</a:t>
            </a:r>
            <a:r>
              <a:rPr lang="es-ES" dirty="0" smtClean="0"/>
              <a:t> page=“</a:t>
            </a:r>
            <a:r>
              <a:rPr lang="es-ES" dirty="0" err="1" smtClean="0"/>
              <a:t>NuevoServlet</a:t>
            </a:r>
            <a:r>
              <a:rPr lang="es-ES" dirty="0" smtClean="0"/>
              <a:t>”/&gt;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Integración </a:t>
            </a:r>
            <a:r>
              <a:rPr lang="es-ES" dirty="0" err="1" smtClean="0"/>
              <a:t>servlet</a:t>
            </a:r>
            <a:r>
              <a:rPr lang="es-ES" dirty="0" smtClean="0"/>
              <a:t> - JSP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100" b="1" noProof="0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Criterios de utilización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8064896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_tradnl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En una aplicación Web se emplean habitualmente ambos componentes:</a:t>
            </a:r>
            <a:endParaRPr lang="es-ES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Utilizaremos </a:t>
            </a: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servlets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cuando no haya que generar respuestas 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emplearán páginas JSP siempre que haya que construir dinámicamente una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Definición y características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920880" cy="1224136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Componente que forma parte de una aplicación Web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JavaEE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Archivo de texto en el que se combinan bloques HTML con código Java (scriptlet) que se ejecuta en el servidor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2771800" y="2499742"/>
            <a:ext cx="1008112" cy="1152128"/>
          </a:xfrm>
          <a:prstGeom prst="rect">
            <a:avLst/>
          </a:prstGeom>
          <a:noFill/>
          <a:ln w="254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915816" y="213970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.</a:t>
            </a:r>
            <a:r>
              <a:rPr lang="es-ES" dirty="0" err="1" smtClean="0"/>
              <a:t>jsp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812918" y="2577928"/>
            <a:ext cx="936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HTML</a:t>
            </a:r>
          </a:p>
          <a:p>
            <a:pPr algn="ctr"/>
            <a:r>
              <a:rPr lang="es-ES" dirty="0" smtClean="0"/>
              <a:t>+</a:t>
            </a:r>
          </a:p>
          <a:p>
            <a:pPr algn="ctr"/>
            <a:r>
              <a:rPr lang="es-ES" dirty="0" smtClean="0"/>
              <a:t>Java 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Código Java en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 delimita por &lt;% y %&gt;. Pueden aparecer en cualquier parte de la página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Puede ser: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Scriptlet. Bloque Java que realiza alguna tarea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Expresión. Devuelve un resultado a la página 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147814"/>
            <a:ext cx="2668141" cy="16814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4 Rectángulo"/>
          <p:cNvSpPr/>
          <p:nvPr/>
        </p:nvSpPr>
        <p:spPr>
          <a:xfrm>
            <a:off x="1043608" y="3363838"/>
            <a:ext cx="3816424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1000" dirty="0" smtClean="0"/>
              <a:t>&lt;</a:t>
            </a:r>
            <a:r>
              <a:rPr lang="es-ES" sz="1000" dirty="0" err="1" smtClean="0"/>
              <a:t>body</a:t>
            </a:r>
            <a:r>
              <a:rPr lang="es-ES" sz="1000" dirty="0" smtClean="0"/>
              <a:t>&gt;</a:t>
            </a:r>
          </a:p>
          <a:p>
            <a:r>
              <a:rPr lang="es-ES" sz="1000" dirty="0" smtClean="0"/>
              <a:t>  &lt;center&gt;</a:t>
            </a:r>
          </a:p>
          <a:p>
            <a:r>
              <a:rPr lang="es-ES" sz="1000" dirty="0" smtClean="0"/>
              <a:t>    &lt;%</a:t>
            </a:r>
            <a:r>
              <a:rPr lang="es-ES" sz="1000" dirty="0" err="1" smtClean="0"/>
              <a:t>for</a:t>
            </a:r>
            <a:r>
              <a:rPr lang="es-ES" sz="1000" dirty="0" smtClean="0"/>
              <a:t>(</a:t>
            </a:r>
            <a:r>
              <a:rPr lang="es-ES" sz="1000" dirty="0" err="1" smtClean="0"/>
              <a:t>int</a:t>
            </a:r>
            <a:r>
              <a:rPr lang="es-ES" sz="1000" dirty="0" smtClean="0"/>
              <a:t> i=1;i&lt;=6;i++){ %&gt;</a:t>
            </a:r>
          </a:p>
          <a:p>
            <a:r>
              <a:rPr lang="pt-BR" sz="1000" dirty="0" smtClean="0"/>
              <a:t>      &lt;h&lt;%=i%&gt;&gt; </a:t>
            </a:r>
            <a:r>
              <a:rPr lang="pt-BR" sz="1000" dirty="0" err="1" smtClean="0"/>
              <a:t>Bienvendio</a:t>
            </a:r>
            <a:r>
              <a:rPr lang="pt-BR" sz="1000" dirty="0" smtClean="0"/>
              <a:t> a mi página&lt;/h&lt;%=i%&gt;&gt;</a:t>
            </a:r>
          </a:p>
          <a:p>
            <a:r>
              <a:rPr lang="es-ES" sz="1000" dirty="0" smtClean="0"/>
              <a:t>    &lt;%} %&gt;</a:t>
            </a:r>
          </a:p>
          <a:p>
            <a:r>
              <a:rPr lang="es-ES" sz="1000" dirty="0" smtClean="0"/>
              <a:t>  &lt;/center&gt;</a:t>
            </a:r>
          </a:p>
          <a:p>
            <a:r>
              <a:rPr lang="es-ES" sz="1000" dirty="0" smtClean="0"/>
              <a:t>&lt;/</a:t>
            </a:r>
            <a:r>
              <a:rPr lang="es-ES" sz="1000" dirty="0" err="1" smtClean="0"/>
              <a:t>body</a:t>
            </a:r>
            <a:r>
              <a:rPr lang="es-ES" sz="1000" dirty="0" smtClean="0"/>
              <a:t>&gt;</a:t>
            </a:r>
            <a:endParaRPr lang="es-ES" sz="10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07504" y="3291830"/>
            <a:ext cx="7920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scriptlet</a:t>
            </a:r>
            <a:endParaRPr lang="es-ES" sz="1000" dirty="0"/>
          </a:p>
        </p:txBody>
      </p:sp>
      <p:cxnSp>
        <p:nvCxnSpPr>
          <p:cNvPr id="8" name="7 Conector recto de flecha"/>
          <p:cNvCxnSpPr>
            <a:stCxn id="6" idx="2"/>
          </p:cNvCxnSpPr>
          <p:nvPr/>
        </p:nvCxnSpPr>
        <p:spPr>
          <a:xfrm>
            <a:off x="503548" y="3538051"/>
            <a:ext cx="828092" cy="257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6" idx="2"/>
          </p:cNvCxnSpPr>
          <p:nvPr/>
        </p:nvCxnSpPr>
        <p:spPr>
          <a:xfrm>
            <a:off x="503548" y="3538051"/>
            <a:ext cx="828092" cy="5458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3203848" y="4773801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expresión</a:t>
            </a:r>
            <a:endParaRPr lang="es-ES" sz="1000" dirty="0"/>
          </a:p>
        </p:txBody>
      </p:sp>
      <p:cxnSp>
        <p:nvCxnSpPr>
          <p:cNvPr id="13" name="12 Conector recto de flecha"/>
          <p:cNvCxnSpPr/>
          <p:nvPr/>
        </p:nvCxnSpPr>
        <p:spPr>
          <a:xfrm rot="10800000">
            <a:off x="1785918" y="4000510"/>
            <a:ext cx="1705962" cy="8034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3563888" y="4011910"/>
            <a:ext cx="57606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Ciclo de vida de una página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Una página JSP es transformada en un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cuando es solicitada por primera vez</a:t>
            </a: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457200" lvl="0" indent="-457200">
              <a:spcBef>
                <a:spcPts val="600"/>
              </a:spcBef>
              <a:spcAft>
                <a:spcPts val="1200"/>
              </a:spcAft>
              <a:buFont typeface="+mj-lt"/>
              <a:buAutoNum type="arabicPeriod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4067944" y="2840022"/>
            <a:ext cx="1270020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3995936" y="285978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pagina_jsp.class</a:t>
            </a:r>
            <a:endParaRPr lang="es-ES" sz="1200" dirty="0"/>
          </a:p>
        </p:txBody>
      </p:sp>
      <p:sp>
        <p:nvSpPr>
          <p:cNvPr id="17" name="Oval 5"/>
          <p:cNvSpPr>
            <a:spLocks noChangeArrowheads="1"/>
          </p:cNvSpPr>
          <p:nvPr/>
        </p:nvSpPr>
        <p:spPr bwMode="auto">
          <a:xfrm>
            <a:off x="6156176" y="2643758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6228184" y="2643758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</a:p>
          <a:p>
            <a:r>
              <a:rPr lang="es-ES" sz="1200" dirty="0" err="1" smtClean="0"/>
              <a:t>servlet</a:t>
            </a:r>
            <a:endParaRPr lang="es-ES" sz="1200" dirty="0" smtClean="0"/>
          </a:p>
        </p:txBody>
      </p:sp>
      <p:cxnSp>
        <p:nvCxnSpPr>
          <p:cNvPr id="19" name="18 Conector recto de flecha"/>
          <p:cNvCxnSpPr/>
          <p:nvPr/>
        </p:nvCxnSpPr>
        <p:spPr>
          <a:xfrm>
            <a:off x="755576" y="2643758"/>
            <a:ext cx="1728192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3851920" y="177966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1ªpetición</a:t>
            </a:r>
            <a:endParaRPr lang="es-ES" sz="1200" dirty="0"/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5364088" y="2859782"/>
            <a:ext cx="783704" cy="8039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Forma libre"/>
          <p:cNvSpPr/>
          <p:nvPr/>
        </p:nvSpPr>
        <p:spPr>
          <a:xfrm>
            <a:off x="6900272" y="2235649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5364088" y="2499742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Creación instancia</a:t>
            </a:r>
            <a:endParaRPr lang="es-ES" sz="10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7164288" y="2211710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25" name="24 CuadroTexto"/>
          <p:cNvSpPr txBox="1"/>
          <p:nvPr/>
        </p:nvSpPr>
        <p:spPr>
          <a:xfrm>
            <a:off x="683568" y="2355726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/pagina.jsp</a:t>
            </a:r>
            <a:endParaRPr lang="es-ES" sz="1200" dirty="0"/>
          </a:p>
        </p:txBody>
      </p:sp>
      <p:sp>
        <p:nvSpPr>
          <p:cNvPr id="26" name="25 Rectángulo"/>
          <p:cNvSpPr/>
          <p:nvPr/>
        </p:nvSpPr>
        <p:spPr>
          <a:xfrm>
            <a:off x="2483768" y="2139702"/>
            <a:ext cx="6048672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3131840" y="4227934"/>
            <a:ext cx="914400" cy="43204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3203848" y="4227934"/>
            <a:ext cx="936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instancia</a:t>
            </a:r>
          </a:p>
          <a:p>
            <a:r>
              <a:rPr lang="es-ES" sz="1200" dirty="0" err="1" smtClean="0"/>
              <a:t>servlet</a:t>
            </a:r>
            <a:endParaRPr lang="es-ES" sz="1200" dirty="0"/>
          </a:p>
        </p:txBody>
      </p:sp>
      <p:cxnSp>
        <p:nvCxnSpPr>
          <p:cNvPr id="30" name="29 Conector recto de flecha"/>
          <p:cNvCxnSpPr>
            <a:endCxn id="35" idx="1"/>
          </p:cNvCxnSpPr>
          <p:nvPr/>
        </p:nvCxnSpPr>
        <p:spPr>
          <a:xfrm>
            <a:off x="755576" y="4299942"/>
            <a:ext cx="2160240" cy="7200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CuadroTexto"/>
          <p:cNvSpPr txBox="1"/>
          <p:nvPr/>
        </p:nvSpPr>
        <p:spPr>
          <a:xfrm>
            <a:off x="2627784" y="3435846"/>
            <a:ext cx="208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2ª y restantes peticiones</a:t>
            </a:r>
            <a:endParaRPr lang="es-ES" sz="1200" dirty="0"/>
          </a:p>
        </p:txBody>
      </p:sp>
      <p:sp>
        <p:nvSpPr>
          <p:cNvPr id="32" name="31 Forma libre"/>
          <p:cNvSpPr/>
          <p:nvPr/>
        </p:nvSpPr>
        <p:spPr>
          <a:xfrm>
            <a:off x="3875936" y="3819825"/>
            <a:ext cx="271054" cy="521425"/>
          </a:xfrm>
          <a:custGeom>
            <a:avLst/>
            <a:gdLst>
              <a:gd name="connsiteX0" fmla="*/ 0 w 271054"/>
              <a:gd name="connsiteY0" fmla="*/ 449580 h 521425"/>
              <a:gd name="connsiteX1" fmla="*/ 248194 w 271054"/>
              <a:gd name="connsiteY1" fmla="*/ 11974 h 521425"/>
              <a:gd name="connsiteX2" fmla="*/ 137160 w 271054"/>
              <a:gd name="connsiteY2" fmla="*/ 521425 h 521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054" h="521425">
                <a:moveTo>
                  <a:pt x="0" y="449580"/>
                </a:moveTo>
                <a:cubicBezTo>
                  <a:pt x="112667" y="224790"/>
                  <a:pt x="225334" y="0"/>
                  <a:pt x="248194" y="11974"/>
                </a:cubicBezTo>
                <a:cubicBezTo>
                  <a:pt x="271054" y="23948"/>
                  <a:pt x="204107" y="272686"/>
                  <a:pt x="137160" y="521425"/>
                </a:cubicBezTo>
              </a:path>
            </a:pathLst>
          </a:cu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CuadroTexto"/>
          <p:cNvSpPr txBox="1"/>
          <p:nvPr/>
        </p:nvSpPr>
        <p:spPr>
          <a:xfrm>
            <a:off x="4139952" y="3795886"/>
            <a:ext cx="9361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Ejecución código del </a:t>
            </a:r>
            <a:r>
              <a:rPr lang="es-ES" sz="1000" dirty="0" err="1" smtClean="0"/>
              <a:t>servlet</a:t>
            </a:r>
            <a:endParaRPr lang="es-ES" sz="1000" dirty="0"/>
          </a:p>
        </p:txBody>
      </p:sp>
      <p:sp>
        <p:nvSpPr>
          <p:cNvPr id="35" name="34 Rectángulo"/>
          <p:cNvSpPr/>
          <p:nvPr/>
        </p:nvSpPr>
        <p:spPr>
          <a:xfrm>
            <a:off x="2915816" y="3795886"/>
            <a:ext cx="2736304" cy="1152128"/>
          </a:xfrm>
          <a:prstGeom prst="rect">
            <a:avLst/>
          </a:prstGeom>
          <a:noFill/>
          <a:ln w="1270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2601660" y="2499742"/>
            <a:ext cx="1008112" cy="288032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CuadroTexto"/>
          <p:cNvSpPr txBox="1"/>
          <p:nvPr/>
        </p:nvSpPr>
        <p:spPr>
          <a:xfrm>
            <a:off x="2555776" y="2519502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pagina.jsp</a:t>
            </a:r>
            <a:endParaRPr lang="es-ES" sz="1200" dirty="0"/>
          </a:p>
        </p:txBody>
      </p:sp>
      <p:cxnSp>
        <p:nvCxnSpPr>
          <p:cNvPr id="38" name="37 Conector recto de flecha"/>
          <p:cNvCxnSpPr>
            <a:stCxn id="36" idx="3"/>
          </p:cNvCxnSpPr>
          <p:nvPr/>
        </p:nvCxnSpPr>
        <p:spPr>
          <a:xfrm>
            <a:off x="3609772" y="2643758"/>
            <a:ext cx="458172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3707904" y="2541553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transformación</a:t>
            </a:r>
            <a:endParaRPr lang="es-ES" sz="10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899592" y="4011910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/pagina.jsp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Componentes de una página JSP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Objetos implícitos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611560" y="843558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Dentro de un scriptlet podemos hacer uso de una serie de objetos implícitos: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HttpServletRequest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response.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HttpServletResponse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session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HttpSSession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application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ServletContext</a:t>
            </a:r>
            <a:endParaRPr lang="es-ES" sz="16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exception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Instancia de excepción creada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out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Objeto </a:t>
            </a:r>
            <a:r>
              <a:rPr lang="es-ES" sz="16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PrintWriter</a:t>
            </a:r>
            <a:r>
              <a:rPr lang="es-ES" sz="16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de salida Http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Componente que forma parte de una aplicación Web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Adecuado para la generación de respuestas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467544" y="195486"/>
            <a:ext cx="828092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Directivas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Información que se suministra al servidor de aplicaciones durante la fase de transformación a </a:t>
            </a:r>
            <a:r>
              <a:rPr lang="es-ES" sz="20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servlet</a:t>
            </a: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Directivas: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page. Establece propiedades generales de la página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include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Incluye el contenido de algún archivo externo</a:t>
            </a:r>
          </a:p>
          <a:p>
            <a:pPr lvl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r>
              <a:rPr lang="es-ES" sz="1400" b="1" dirty="0" err="1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taglib</a:t>
            </a:r>
            <a:r>
              <a:rPr lang="es-ES" sz="14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. Permite utilizar acciones de librerías externas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763688" y="2283718"/>
            <a:ext cx="4320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&lt;%@directiva atributo1=“valor” atributo2=“valor”..%&gt;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/>
          </p:cNvSpPr>
          <p:nvPr/>
        </p:nvSpPr>
        <p:spPr>
          <a:xfrm>
            <a:off x="251520" y="195486"/>
            <a:ext cx="8892480" cy="810089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Acciones JSP</a:t>
            </a:r>
            <a:endParaRPr kumimoji="0" lang="es-ES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1 Título"/>
          <p:cNvSpPr txBox="1">
            <a:spLocks/>
          </p:cNvSpPr>
          <p:nvPr/>
        </p:nvSpPr>
        <p:spPr>
          <a:xfrm>
            <a:off x="611560" y="987574"/>
            <a:ext cx="7416824" cy="1224136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Ejecuta una tarea habitual en la página, que lleva asociada por detrás la ejecución de un código Java.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r>
              <a:rPr lang="es-ES" sz="2000" b="1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Sintaxis basada en XML:</a:t>
            </a: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Ø"/>
              <a:defRPr/>
            </a:pPr>
            <a:endParaRPr lang="es-ES" sz="20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lvl="0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  <a:defRPr/>
            </a:pPr>
            <a:endParaRPr lang="es-ES" sz="1400" b="1" dirty="0" smtClean="0"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s-ES" sz="2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1763688" y="2283718"/>
            <a:ext cx="540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&lt;</a:t>
            </a:r>
            <a:r>
              <a:rPr lang="es-ES" sz="1200" dirty="0" err="1" smtClean="0"/>
              <a:t>nombre_accion</a:t>
            </a:r>
            <a:r>
              <a:rPr lang="es-ES" sz="1200" dirty="0" smtClean="0"/>
              <a:t> atributo1=“valor” atributo2=“valor”.. &gt;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1314451"/>
            <a:ext cx="8134672" cy="1372321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Directivas JSP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11673</TotalTime>
  <Words>720</Words>
  <Application>Microsoft Office PowerPoint</Application>
  <PresentationFormat>Presentación en pantalla (16:9)</PresentationFormat>
  <Paragraphs>153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Concurrencia</vt:lpstr>
      <vt:lpstr>Java Server Pages (JSP)</vt:lpstr>
      <vt:lpstr>Diapositiva 2</vt:lpstr>
      <vt:lpstr>Diapositiva 3</vt:lpstr>
      <vt:lpstr>Diapositiva 4</vt:lpstr>
      <vt:lpstr>Componentes de una página JSP</vt:lpstr>
      <vt:lpstr>Diapositiva 6</vt:lpstr>
      <vt:lpstr>Diapositiva 7</vt:lpstr>
      <vt:lpstr>Diapositiva 8</vt:lpstr>
      <vt:lpstr>Directivas JSP</vt:lpstr>
      <vt:lpstr>Diapositiva 10</vt:lpstr>
      <vt:lpstr>Diapositiva 11</vt:lpstr>
      <vt:lpstr>Diapositiva 12</vt:lpstr>
      <vt:lpstr>Acciones implícitas JSP</vt:lpstr>
      <vt:lpstr>Diapositiva 14</vt:lpstr>
      <vt:lpstr>Diapositiva 15</vt:lpstr>
      <vt:lpstr>Integración servlet - JSP</vt:lpstr>
      <vt:lpstr>Diapositiva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AngularJS 2</dc:title>
  <dc:creator>antonio martin</dc:creator>
  <cp:lastModifiedBy>Antonio</cp:lastModifiedBy>
  <cp:revision>122</cp:revision>
  <dcterms:created xsi:type="dcterms:W3CDTF">2016-05-07T10:27:15Z</dcterms:created>
  <dcterms:modified xsi:type="dcterms:W3CDTF">2021-03-12T21:51:46Z</dcterms:modified>
</cp:coreProperties>
</file>