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1" r:id="rId3"/>
    <p:sldId id="257" r:id="rId4"/>
    <p:sldId id="259" r:id="rId5"/>
    <p:sldId id="267" r:id="rId6"/>
    <p:sldId id="268" r:id="rId7"/>
    <p:sldId id="263" r:id="rId8"/>
    <p:sldId id="265" r:id="rId9"/>
    <p:sldId id="264" r:id="rId10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9" autoAdjust="0"/>
  </p:normalViewPr>
  <p:slideViewPr>
    <p:cSldViewPr>
      <p:cViewPr varScale="1">
        <p:scale>
          <a:sx n="142" d="100"/>
          <a:sy n="142" d="100"/>
        </p:scale>
        <p:origin x="-744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3F46-5AF8-43D4-9DF7-65551FF42B1E}" type="datetimeFigureOut">
              <a:rPr lang="es-ES" smtClean="0"/>
              <a:pPr/>
              <a:t>02/03/2022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6C68-4A86-4682-A2F0-29E24B5185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86C68-4A86-4682-A2F0-29E24B5185B8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02/03/2022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02/03/2022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02/03/2022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02/03/2022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02/03/2022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02/03/2022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02/03/2022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02/03/2022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Acceso a datos con JDBC</a:t>
            </a:r>
            <a:br>
              <a:rPr lang="es-ES" dirty="0" smtClean="0"/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Fundamentos JDBC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95536" y="915566"/>
            <a:ext cx="8034116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Conjunto de clases e interfaces que permiten a una aplicación Java acceder a cualquier base de datos a través de un driver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3 Imagen" descr="https://cdn.articulate.com/rise/courses/mtgCl_0DP9V-KBhYlbzNLXYg-fHOHweT/NjtAA53Dtc9kkm9A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5229" r="14417"/>
          <a:stretch/>
        </p:blipFill>
        <p:spPr bwMode="auto">
          <a:xfrm>
            <a:off x="2571736" y="1928808"/>
            <a:ext cx="4357718" cy="27574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El API JDBC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95536" y="915566"/>
            <a:ext cx="828092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encuentra en el paquete java.sql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Entre las principales clases e interfaces están:</a:t>
            </a:r>
          </a:p>
          <a:p>
            <a:pPr lvl="1" defTabSz="1043148">
              <a:spcBef>
                <a:spcPts val="684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DriverManager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</a:t>
            </a:r>
            <a:r>
              <a:rPr lang="es-ES_tradnl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Proporciona un método estático para poder obtener conexiones contra la base de datos.</a:t>
            </a: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 defTabSz="1043148">
              <a:spcBef>
                <a:spcPts val="684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Connection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</a:t>
            </a:r>
            <a:r>
              <a:rPr lang="es-ES_tradnl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Representa una conexión contra la base de datos. La obtención de una conexión es un paso previo para poder operar contra la misma.</a:t>
            </a: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 defTabSz="1043148">
              <a:spcBef>
                <a:spcPts val="684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Statement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</a:t>
            </a:r>
            <a:r>
              <a:rPr lang="es-ES_tradnl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 través de este objeto podemos enviar consultas SQL a la base de datos.</a:t>
            </a: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 defTabSz="1043148">
              <a:spcBef>
                <a:spcPts val="684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PreparedStatement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</a:t>
            </a:r>
            <a:r>
              <a:rPr lang="es-ES_tradnl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Es una versión alternativa de </a:t>
            </a:r>
            <a:r>
              <a:rPr lang="es-ES_tradnl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Statement</a:t>
            </a:r>
            <a:r>
              <a:rPr lang="es-ES_tradnl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 con la que podemos </a:t>
            </a:r>
            <a:r>
              <a:rPr lang="es-ES_tradnl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podemos</a:t>
            </a:r>
            <a:r>
              <a:rPr lang="es-ES_tradnl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_tradnl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precompilar</a:t>
            </a:r>
            <a:r>
              <a:rPr lang="es-ES_tradnl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consultas SQL antes de enviarlas a la BD.</a:t>
            </a: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 defTabSz="1043148">
              <a:spcBef>
                <a:spcPts val="684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ResultSet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. </a:t>
            </a:r>
            <a:r>
              <a:rPr lang="es-ES_tradnl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Cuando una consulta devuelve resultados (caso de las instrucciones </a:t>
            </a:r>
            <a:r>
              <a:rPr lang="es-ES_tradnl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Select</a:t>
            </a:r>
            <a:r>
              <a:rPr lang="es-ES_tradnl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), la manipulación de los mismos se realiza a través de un objeto </a:t>
            </a:r>
            <a:r>
              <a:rPr lang="es-ES_tradnl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ResultSet</a:t>
            </a: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53418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Pasos para operar contra una BD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67544" y="987574"/>
            <a:ext cx="7676356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El proceso para realizar operaciones contra una BD es:</a:t>
            </a:r>
          </a:p>
          <a:p>
            <a:pPr marL="800100" lvl="1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Carga del driver</a:t>
            </a:r>
          </a:p>
          <a:p>
            <a:pPr marL="800100" lvl="1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Establecimiento de la conexión con la BD</a:t>
            </a:r>
          </a:p>
          <a:p>
            <a:pPr marL="800100" lvl="1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Ejecución de la consulta SQL</a:t>
            </a:r>
          </a:p>
          <a:p>
            <a:pPr marL="800100" lvl="1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Manipulación de resultados, si procede</a:t>
            </a:r>
          </a:p>
          <a:p>
            <a:pPr marL="800100" lvl="1" indent="-3429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Cierre de la conexión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Carga del driver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395536" y="915566"/>
            <a:ext cx="8034116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El driver es una librería .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jar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que se incluye dentro del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classpath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la aplicación.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Deberá ser cargado en memoria mediante: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Desde JDBC 4 </a:t>
            </a:r>
            <a:r>
              <a:rPr lang="es-ES" sz="2000" b="1" u="sng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no es necesario realizar esta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operación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214414" y="2285998"/>
            <a:ext cx="47863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Class.forName</a:t>
            </a:r>
            <a:r>
              <a:rPr lang="es-ES" dirty="0" smtClean="0"/>
              <a:t>("</a:t>
            </a:r>
            <a:r>
              <a:rPr lang="es-ES" dirty="0" err="1" smtClean="0"/>
              <a:t>com.mysql.jdbc.Driver</a:t>
            </a:r>
            <a:r>
              <a:rPr lang="es-ES" dirty="0" smtClean="0"/>
              <a:t>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Establecimiento de la conexión</a:t>
            </a:r>
          </a:p>
        </p:txBody>
      </p:sp>
      <p:sp>
        <p:nvSpPr>
          <p:cNvPr id="7" name="1 Título"/>
          <p:cNvSpPr txBox="1">
            <a:spLocks/>
          </p:cNvSpPr>
          <p:nvPr/>
        </p:nvSpPr>
        <p:spPr>
          <a:xfrm>
            <a:off x="395536" y="915566"/>
            <a:ext cx="8034116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La conexión con la base de datos se establece a través del método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getConnection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DriverManager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, que devuelve un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Connection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La cadena de conexión tiene el siguiente formato: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Donde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subprotocolo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es el tipo de base de datos y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subname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depende de la base de datos. Ejemplos: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714348" y="1928808"/>
            <a:ext cx="814393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Connection</a:t>
            </a:r>
            <a:r>
              <a:rPr lang="es-ES" sz="1400" dirty="0" smtClean="0"/>
              <a:t> con=</a:t>
            </a:r>
            <a:r>
              <a:rPr lang="es-ES" sz="1400" dirty="0" err="1" smtClean="0"/>
              <a:t>DriverManager.getConnection</a:t>
            </a:r>
            <a:r>
              <a:rPr lang="es-ES" sz="1400" dirty="0" smtClean="0"/>
              <a:t>(</a:t>
            </a:r>
            <a:r>
              <a:rPr lang="es-ES" sz="1400" dirty="0" err="1" smtClean="0"/>
              <a:t>String</a:t>
            </a:r>
            <a:r>
              <a:rPr lang="es-ES" sz="1400" dirty="0" smtClean="0"/>
              <a:t> cadena, </a:t>
            </a:r>
            <a:r>
              <a:rPr lang="es-ES" sz="1400" dirty="0" err="1" smtClean="0"/>
              <a:t>String</a:t>
            </a:r>
            <a:r>
              <a:rPr lang="es-ES" sz="1400" dirty="0" smtClean="0"/>
              <a:t> </a:t>
            </a:r>
            <a:r>
              <a:rPr lang="es-ES" sz="1400" dirty="0" err="1" smtClean="0"/>
              <a:t>user</a:t>
            </a:r>
            <a:r>
              <a:rPr lang="es-ES" sz="1400" dirty="0" smtClean="0"/>
              <a:t>, </a:t>
            </a:r>
            <a:r>
              <a:rPr lang="es-ES" sz="1400" dirty="0" err="1" smtClean="0"/>
              <a:t>String</a:t>
            </a:r>
            <a:r>
              <a:rPr lang="es-ES" sz="1400" dirty="0" smtClean="0"/>
              <a:t> </a:t>
            </a:r>
            <a:r>
              <a:rPr lang="es-ES" sz="1400" dirty="0" err="1" smtClean="0"/>
              <a:t>pwd</a:t>
            </a:r>
            <a:r>
              <a:rPr lang="es-ES" sz="1400" dirty="0" smtClean="0"/>
              <a:t>);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1000100" y="3143254"/>
            <a:ext cx="307183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jdbc</a:t>
            </a:r>
            <a:r>
              <a:rPr lang="es-ES" sz="1400" dirty="0" smtClean="0"/>
              <a:t>:&lt;</a:t>
            </a:r>
            <a:r>
              <a:rPr lang="es-ES" sz="1400" dirty="0" err="1" smtClean="0"/>
              <a:t>subprotocolo</a:t>
            </a:r>
            <a:r>
              <a:rPr lang="es-ES" sz="1400" dirty="0" smtClean="0"/>
              <a:t>&gt;:</a:t>
            </a:r>
            <a:r>
              <a:rPr lang="es-ES" sz="1400" dirty="0" err="1" smtClean="0"/>
              <a:t>subname</a:t>
            </a:r>
            <a:endParaRPr lang="es-ES" sz="1400" dirty="0" smtClean="0"/>
          </a:p>
        </p:txBody>
      </p:sp>
      <p:sp>
        <p:nvSpPr>
          <p:cNvPr id="12" name="11 CuadroTexto"/>
          <p:cNvSpPr txBox="1"/>
          <p:nvPr/>
        </p:nvSpPr>
        <p:spPr>
          <a:xfrm>
            <a:off x="1928794" y="4286262"/>
            <a:ext cx="4357718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jdbc:mysql</a:t>
            </a:r>
            <a:r>
              <a:rPr lang="es-ES" sz="1400" dirty="0" smtClean="0"/>
              <a:t>://localhost:3306/</a:t>
            </a:r>
            <a:r>
              <a:rPr lang="es-ES" sz="1400" dirty="0" err="1" smtClean="0"/>
              <a:t>mydata</a:t>
            </a:r>
            <a:endParaRPr lang="es-ES" sz="1400" dirty="0" smtClean="0"/>
          </a:p>
          <a:p>
            <a:r>
              <a:rPr lang="es-ES" sz="1400" dirty="0" err="1" smtClean="0"/>
              <a:t>jdbc:oracle:thin</a:t>
            </a:r>
            <a:r>
              <a:rPr lang="es-ES" sz="1400" dirty="0" smtClean="0"/>
              <a:t>:@localhost:1521/</a:t>
            </a:r>
            <a:r>
              <a:rPr lang="es-ES" sz="1400" dirty="0" err="1" smtClean="0"/>
              <a:t>servicedata</a:t>
            </a:r>
            <a:endParaRPr lang="es-ES" sz="1400" dirty="0" smtClean="0"/>
          </a:p>
          <a:p>
            <a:r>
              <a:rPr lang="es-ES" sz="1400" dirty="0" smtClean="0"/>
              <a:t>jdbc:db2://localhost:50000/</a:t>
            </a:r>
            <a:r>
              <a:rPr lang="es-ES" sz="1400" dirty="0" err="1" smtClean="0"/>
              <a:t>datasets</a:t>
            </a:r>
            <a:endParaRPr lang="es-ES" sz="140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714348" y="2357436"/>
            <a:ext cx="8143932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/>
              <a:t>Connection</a:t>
            </a:r>
            <a:r>
              <a:rPr lang="es-ES" sz="1400" dirty="0" smtClean="0"/>
              <a:t> con=</a:t>
            </a:r>
            <a:r>
              <a:rPr lang="es-ES" sz="1400" dirty="0" err="1" smtClean="0"/>
              <a:t>DriverManager.getConnection</a:t>
            </a:r>
            <a:r>
              <a:rPr lang="es-ES" sz="1400" dirty="0" smtClean="0"/>
              <a:t>(</a:t>
            </a:r>
            <a:r>
              <a:rPr lang="es-ES" sz="1400" dirty="0" err="1" smtClean="0"/>
              <a:t>String</a:t>
            </a:r>
            <a:r>
              <a:rPr lang="es-ES" sz="1400" dirty="0" smtClean="0"/>
              <a:t> cadena, </a:t>
            </a:r>
            <a:r>
              <a:rPr lang="es-ES" sz="1400" dirty="0" err="1" smtClean="0"/>
              <a:t>Properties</a:t>
            </a:r>
            <a:r>
              <a:rPr lang="es-ES" sz="1400" dirty="0" smtClean="0"/>
              <a:t> </a:t>
            </a:r>
            <a:r>
              <a:rPr lang="es-ES" sz="1400" dirty="0" err="1" smtClean="0"/>
              <a:t>prop</a:t>
            </a:r>
            <a:r>
              <a:rPr lang="es-ES" sz="1400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28596" y="14285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Ejecución de consulta SQL</a:t>
            </a:r>
          </a:p>
        </p:txBody>
      </p:sp>
      <p:sp>
        <p:nvSpPr>
          <p:cNvPr id="12" name="1 Título"/>
          <p:cNvSpPr txBox="1">
            <a:spLocks/>
          </p:cNvSpPr>
          <p:nvPr/>
        </p:nvSpPr>
        <p:spPr>
          <a:xfrm>
            <a:off x="467544" y="987574"/>
            <a:ext cx="7676356" cy="13501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ejecutar una consulta SQL se utilizan los objetos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Statement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PreparedStatement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el caso de una consulta de selección, se debe obtener el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ResultSet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para acceder a los registros: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28596" y="2000246"/>
            <a:ext cx="3786214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String</a:t>
            </a:r>
            <a:r>
              <a:rPr lang="es-ES" sz="1000" dirty="0" smtClean="0"/>
              <a:t> </a:t>
            </a:r>
            <a:r>
              <a:rPr lang="es-ES" sz="1000" dirty="0" err="1" smtClean="0"/>
              <a:t>sql</a:t>
            </a:r>
            <a:r>
              <a:rPr lang="es-ES" sz="1000" dirty="0" smtClean="0"/>
              <a:t>="</a:t>
            </a:r>
            <a:r>
              <a:rPr lang="es-ES" sz="1000" dirty="0" err="1" smtClean="0"/>
              <a:t>insert</a:t>
            </a:r>
            <a:r>
              <a:rPr lang="es-ES" sz="1000" dirty="0" smtClean="0"/>
              <a:t> </a:t>
            </a:r>
            <a:r>
              <a:rPr lang="es-ES" sz="1000" dirty="0" err="1" smtClean="0"/>
              <a:t>into</a:t>
            </a:r>
            <a:r>
              <a:rPr lang="es-ES" sz="1000" dirty="0" smtClean="0"/>
              <a:t> </a:t>
            </a:r>
            <a:r>
              <a:rPr lang="es-ES" sz="1000" dirty="0" smtClean="0"/>
              <a:t>tabla(col1,col2) </a:t>
            </a:r>
            <a:r>
              <a:rPr lang="es-ES" sz="1000" dirty="0" err="1" smtClean="0"/>
              <a:t>values</a:t>
            </a:r>
            <a:r>
              <a:rPr lang="es-ES" sz="1000" dirty="0" smtClean="0"/>
              <a:t>(40,'wwww')";</a:t>
            </a:r>
          </a:p>
          <a:p>
            <a:r>
              <a:rPr lang="es-ES" sz="1000" dirty="0" err="1" smtClean="0"/>
              <a:t>Statement</a:t>
            </a:r>
            <a:r>
              <a:rPr lang="es-ES" sz="1000" dirty="0" smtClean="0"/>
              <a:t> </a:t>
            </a:r>
            <a:r>
              <a:rPr lang="es-ES" sz="1000" dirty="0" err="1" smtClean="0"/>
              <a:t>st</a:t>
            </a:r>
            <a:r>
              <a:rPr lang="es-ES" sz="1000" dirty="0" smtClean="0"/>
              <a:t>=</a:t>
            </a:r>
            <a:r>
              <a:rPr lang="es-ES" sz="1000" dirty="0" err="1" smtClean="0"/>
              <a:t>con.createStatement</a:t>
            </a:r>
            <a:r>
              <a:rPr lang="es-ES" sz="1000" dirty="0" smtClean="0"/>
              <a:t>();</a:t>
            </a:r>
          </a:p>
          <a:p>
            <a:r>
              <a:rPr lang="es-ES" sz="1000" dirty="0" err="1" smtClean="0"/>
              <a:t>st.execute</a:t>
            </a:r>
            <a:r>
              <a:rPr lang="es-ES" sz="1000" dirty="0" smtClean="0"/>
              <a:t>(</a:t>
            </a:r>
            <a:r>
              <a:rPr lang="es-ES" sz="1000" dirty="0" err="1" smtClean="0"/>
              <a:t>sql</a:t>
            </a:r>
            <a:r>
              <a:rPr lang="es-ES" sz="1000" dirty="0" smtClean="0"/>
              <a:t>);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429092" y="2004304"/>
            <a:ext cx="3286180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String</a:t>
            </a:r>
            <a:r>
              <a:rPr lang="es-ES" sz="1000" dirty="0" smtClean="0"/>
              <a:t> </a:t>
            </a:r>
            <a:r>
              <a:rPr lang="es-ES" sz="1000" dirty="0" err="1" smtClean="0"/>
              <a:t>sql</a:t>
            </a:r>
            <a:r>
              <a:rPr lang="es-ES" sz="1000" dirty="0" smtClean="0"/>
              <a:t>="</a:t>
            </a:r>
            <a:r>
              <a:rPr lang="es-ES" sz="1000" dirty="0" err="1" smtClean="0"/>
              <a:t>insert</a:t>
            </a:r>
            <a:r>
              <a:rPr lang="es-ES" sz="1000" dirty="0" smtClean="0"/>
              <a:t> </a:t>
            </a:r>
            <a:r>
              <a:rPr lang="es-ES" sz="1000" dirty="0" err="1" smtClean="0"/>
              <a:t>into</a:t>
            </a:r>
            <a:r>
              <a:rPr lang="es-ES" sz="1000" dirty="0" smtClean="0"/>
              <a:t> </a:t>
            </a:r>
            <a:r>
              <a:rPr lang="es-ES" sz="1000" dirty="0" smtClean="0"/>
              <a:t>tabla(col1,col2) </a:t>
            </a:r>
            <a:r>
              <a:rPr lang="es-ES" sz="1000" dirty="0" err="1" smtClean="0"/>
              <a:t>values</a:t>
            </a:r>
            <a:r>
              <a:rPr lang="es-ES" sz="1000" dirty="0" smtClean="0"/>
              <a:t>(?,?)";</a:t>
            </a:r>
          </a:p>
          <a:p>
            <a:r>
              <a:rPr lang="es-ES" sz="1000" dirty="0" err="1" smtClean="0"/>
              <a:t>PreparedStatement</a:t>
            </a:r>
            <a:r>
              <a:rPr lang="es-ES" sz="1000" dirty="0" smtClean="0"/>
              <a:t> </a:t>
            </a:r>
            <a:r>
              <a:rPr lang="es-ES" sz="1000" dirty="0" err="1" smtClean="0"/>
              <a:t>st</a:t>
            </a:r>
            <a:r>
              <a:rPr lang="es-ES" sz="1000" dirty="0" smtClean="0"/>
              <a:t>=</a:t>
            </a:r>
            <a:r>
              <a:rPr lang="es-ES" sz="1000" dirty="0" err="1" smtClean="0"/>
              <a:t>con.prepareStatement</a:t>
            </a:r>
            <a:r>
              <a:rPr lang="es-ES" sz="1000" dirty="0" smtClean="0"/>
              <a:t>(</a:t>
            </a:r>
            <a:r>
              <a:rPr lang="es-ES" sz="1000" dirty="0" err="1" smtClean="0"/>
              <a:t>sql</a:t>
            </a:r>
            <a:r>
              <a:rPr lang="es-ES" sz="1000" dirty="0" smtClean="0"/>
              <a:t>);</a:t>
            </a:r>
          </a:p>
          <a:p>
            <a:r>
              <a:rPr lang="es-ES" sz="1000" dirty="0" err="1" smtClean="0"/>
              <a:t>st.setInt</a:t>
            </a:r>
            <a:r>
              <a:rPr lang="es-ES" sz="1000" dirty="0" smtClean="0"/>
              <a:t>(1,40);</a:t>
            </a:r>
          </a:p>
          <a:p>
            <a:r>
              <a:rPr lang="es-ES" sz="1000" dirty="0" err="1" smtClean="0"/>
              <a:t>st.setString</a:t>
            </a:r>
            <a:r>
              <a:rPr lang="es-ES" sz="1000" dirty="0" smtClean="0"/>
              <a:t>(2,"wwww");</a:t>
            </a:r>
          </a:p>
          <a:p>
            <a:r>
              <a:rPr lang="es-ES" sz="1000" dirty="0" err="1" smtClean="0"/>
              <a:t>st.execute</a:t>
            </a:r>
            <a:r>
              <a:rPr lang="es-ES" sz="1000" dirty="0" smtClean="0"/>
              <a:t>();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714348" y="3714758"/>
            <a:ext cx="264320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String</a:t>
            </a:r>
            <a:r>
              <a:rPr lang="es-ES" sz="1000" dirty="0" smtClean="0"/>
              <a:t> </a:t>
            </a:r>
            <a:r>
              <a:rPr lang="es-ES" sz="1000" dirty="0" err="1" smtClean="0"/>
              <a:t>sql</a:t>
            </a:r>
            <a:r>
              <a:rPr lang="es-ES" sz="1000" dirty="0" smtClean="0"/>
              <a:t>="</a:t>
            </a:r>
            <a:r>
              <a:rPr lang="es-ES" sz="1000" dirty="0" err="1" smtClean="0"/>
              <a:t>select</a:t>
            </a:r>
            <a:r>
              <a:rPr lang="es-ES" sz="1000" dirty="0" smtClean="0"/>
              <a:t> * </a:t>
            </a:r>
            <a:r>
              <a:rPr lang="es-ES" sz="1000" dirty="0" err="1" smtClean="0"/>
              <a:t>from</a:t>
            </a:r>
            <a:r>
              <a:rPr lang="es-ES" sz="1000" dirty="0" smtClean="0"/>
              <a:t> data";</a:t>
            </a:r>
          </a:p>
          <a:p>
            <a:r>
              <a:rPr lang="es-ES" sz="1000" dirty="0" err="1" smtClean="0"/>
              <a:t>Statement</a:t>
            </a:r>
            <a:r>
              <a:rPr lang="es-ES" sz="1000" dirty="0" smtClean="0"/>
              <a:t> </a:t>
            </a:r>
            <a:r>
              <a:rPr lang="es-ES" sz="1000" dirty="0" err="1" smtClean="0"/>
              <a:t>st</a:t>
            </a:r>
            <a:r>
              <a:rPr lang="es-ES" sz="1000" dirty="0" smtClean="0"/>
              <a:t>=</a:t>
            </a:r>
            <a:r>
              <a:rPr lang="es-ES" sz="1000" dirty="0" err="1" smtClean="0"/>
              <a:t>con.createStatement</a:t>
            </a:r>
            <a:r>
              <a:rPr lang="es-ES" sz="1000" dirty="0" smtClean="0"/>
              <a:t>();</a:t>
            </a:r>
          </a:p>
          <a:p>
            <a:r>
              <a:rPr lang="es-ES" sz="1000" b="1" dirty="0" err="1" smtClean="0"/>
              <a:t>st.execute</a:t>
            </a:r>
            <a:r>
              <a:rPr lang="es-ES" sz="1000" b="1" dirty="0" smtClean="0"/>
              <a:t>(</a:t>
            </a:r>
            <a:r>
              <a:rPr lang="es-ES" sz="1000" b="1" dirty="0" err="1" smtClean="0"/>
              <a:t>sql</a:t>
            </a:r>
            <a:r>
              <a:rPr lang="es-ES" sz="1000" b="1" dirty="0" smtClean="0"/>
              <a:t>);</a:t>
            </a:r>
          </a:p>
          <a:p>
            <a:r>
              <a:rPr lang="es-ES" sz="1000" dirty="0" err="1" smtClean="0"/>
              <a:t>ResultSet</a:t>
            </a:r>
            <a:r>
              <a:rPr lang="es-ES" sz="1000" dirty="0" smtClean="0"/>
              <a:t> </a:t>
            </a:r>
            <a:r>
              <a:rPr lang="es-ES" sz="1000" dirty="0" err="1" smtClean="0"/>
              <a:t>rs</a:t>
            </a:r>
            <a:r>
              <a:rPr lang="es-ES" sz="1000" dirty="0" smtClean="0"/>
              <a:t>=</a:t>
            </a:r>
            <a:r>
              <a:rPr lang="es-ES" sz="1000" dirty="0" err="1" smtClean="0"/>
              <a:t>st.getResultSet</a:t>
            </a:r>
            <a:r>
              <a:rPr lang="es-ES" sz="1000" dirty="0" smtClean="0"/>
              <a:t>();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4286248" y="3714758"/>
            <a:ext cx="2643206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String</a:t>
            </a:r>
            <a:r>
              <a:rPr lang="es-ES" sz="1000" dirty="0" smtClean="0"/>
              <a:t> </a:t>
            </a:r>
            <a:r>
              <a:rPr lang="es-ES" sz="1000" dirty="0" err="1" smtClean="0"/>
              <a:t>sql</a:t>
            </a:r>
            <a:r>
              <a:rPr lang="es-ES" sz="1000" dirty="0" smtClean="0"/>
              <a:t>="</a:t>
            </a:r>
            <a:r>
              <a:rPr lang="es-ES" sz="1000" dirty="0" err="1" smtClean="0"/>
              <a:t>Select</a:t>
            </a:r>
            <a:r>
              <a:rPr lang="es-ES" sz="1000" dirty="0" smtClean="0"/>
              <a:t> * </a:t>
            </a:r>
            <a:r>
              <a:rPr lang="es-ES" sz="1000" dirty="0" err="1" smtClean="0"/>
              <a:t>from</a:t>
            </a:r>
            <a:r>
              <a:rPr lang="es-ES" sz="1000" dirty="0" smtClean="0"/>
              <a:t> data";</a:t>
            </a:r>
          </a:p>
          <a:p>
            <a:r>
              <a:rPr lang="es-ES" sz="1000" dirty="0" err="1" smtClean="0"/>
              <a:t>Statement</a:t>
            </a:r>
            <a:r>
              <a:rPr lang="es-ES" sz="1000" dirty="0" smtClean="0"/>
              <a:t> </a:t>
            </a:r>
            <a:r>
              <a:rPr lang="es-ES" sz="1000" dirty="0" err="1" smtClean="0"/>
              <a:t>st</a:t>
            </a:r>
            <a:r>
              <a:rPr lang="es-ES" sz="1000" dirty="0" smtClean="0"/>
              <a:t>=</a:t>
            </a:r>
            <a:r>
              <a:rPr lang="es-ES" sz="1000" dirty="0" err="1" smtClean="0"/>
              <a:t>con.createStatement</a:t>
            </a:r>
            <a:r>
              <a:rPr lang="es-ES" sz="1000" dirty="0" smtClean="0"/>
              <a:t>();</a:t>
            </a:r>
          </a:p>
          <a:p>
            <a:r>
              <a:rPr lang="es-ES" sz="1000" dirty="0" err="1" smtClean="0"/>
              <a:t>ResultSet</a:t>
            </a:r>
            <a:r>
              <a:rPr lang="es-ES" sz="1000" dirty="0" smtClean="0"/>
              <a:t> </a:t>
            </a:r>
            <a:r>
              <a:rPr lang="es-ES" sz="1000" dirty="0" err="1" smtClean="0"/>
              <a:t>rs</a:t>
            </a:r>
            <a:r>
              <a:rPr lang="es-ES" sz="1000" dirty="0" smtClean="0"/>
              <a:t>=</a:t>
            </a:r>
            <a:r>
              <a:rPr lang="es-ES" sz="1000" b="1" dirty="0" err="1" smtClean="0"/>
              <a:t>st.executeQuery</a:t>
            </a:r>
            <a:r>
              <a:rPr lang="es-ES" sz="1000" b="1" dirty="0" smtClean="0"/>
              <a:t>(</a:t>
            </a:r>
            <a:r>
              <a:rPr lang="es-ES" sz="1000" b="1" dirty="0" err="1" smtClean="0"/>
              <a:t>sql</a:t>
            </a:r>
            <a:r>
              <a:rPr lang="es-ES" sz="1000" b="1" dirty="0" smtClean="0"/>
              <a:t>);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143008" y="1714494"/>
            <a:ext cx="2428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 smtClean="0"/>
              <a:t>Statement</a:t>
            </a:r>
            <a:endParaRPr lang="es-ES" sz="105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072066" y="1714494"/>
            <a:ext cx="24288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 smtClean="0"/>
              <a:t>PreparedStatement</a:t>
            </a:r>
            <a:endParaRPr lang="es-ES" sz="1050" dirty="0"/>
          </a:p>
        </p:txBody>
      </p:sp>
      <p:cxnSp>
        <p:nvCxnSpPr>
          <p:cNvPr id="17" name="16 Conector recto de flecha"/>
          <p:cNvCxnSpPr/>
          <p:nvPr/>
        </p:nvCxnSpPr>
        <p:spPr>
          <a:xfrm rot="10800000" flipV="1">
            <a:off x="5143504" y="1643056"/>
            <a:ext cx="1785950" cy="785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rot="10800000" flipV="1">
            <a:off x="5357818" y="1643056"/>
            <a:ext cx="1571636" cy="857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6929454" y="1357304"/>
            <a:ext cx="1571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Posición de los parámetros, el primero es el 1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Manipulación</a:t>
            </a:r>
            <a:r>
              <a:rPr kumimoji="0" lang="es-E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 resultados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395536" y="915566"/>
            <a:ext cx="8280920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Para acceder a los registros empleamos los siguientes métodos de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ResultSet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boolean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next(). Se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desplaza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al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siguiente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registro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no hay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ninguno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devolverá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false: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n-U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n-U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xxx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getXxx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int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col). Métodos para obtener el  valor de la columna indicada. La posición de la primera columna es la 1.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xxx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es el nombre del tipo Java (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getInt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getString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,…)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xxxgetXxx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String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col). Igual que el anterior, utilizando el nombre de la columna.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071670" y="2428874"/>
            <a:ext cx="2071702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200" dirty="0" smtClean="0"/>
              <a:t>//recorre todas las filas</a:t>
            </a:r>
          </a:p>
          <a:p>
            <a:r>
              <a:rPr lang="es-ES" sz="1200" dirty="0" err="1" smtClean="0"/>
              <a:t>while</a:t>
            </a:r>
            <a:r>
              <a:rPr lang="es-ES" sz="1200" dirty="0" smtClean="0"/>
              <a:t>(</a:t>
            </a:r>
            <a:r>
              <a:rPr lang="es-ES" sz="1200" dirty="0" err="1" smtClean="0"/>
              <a:t>rs.next</a:t>
            </a:r>
            <a:r>
              <a:rPr lang="es-ES" sz="1200" dirty="0" smtClean="0"/>
              <a:t>()){</a:t>
            </a:r>
          </a:p>
          <a:p>
            <a:r>
              <a:rPr lang="es-ES" sz="1200" dirty="0" smtClean="0"/>
              <a:t>   …</a:t>
            </a:r>
          </a:p>
          <a:p>
            <a:r>
              <a:rPr lang="es-ES" sz="1200" dirty="0" smtClean="0"/>
              <a:t>}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95536" y="195486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Cierre de la conexión</a:t>
            </a: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467544" y="987574"/>
            <a:ext cx="7676356" cy="135015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Las conexiones deben cerrarse cuando no van a ser utilizadas: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Utilizando el método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close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de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Connection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Mediante un try con recursos: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071670" y="2183466"/>
            <a:ext cx="207170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200" dirty="0" smtClean="0"/>
              <a:t>try{</a:t>
            </a:r>
          </a:p>
          <a:p>
            <a:r>
              <a:rPr lang="es-ES" sz="1200" dirty="0" smtClean="0"/>
              <a:t>    </a:t>
            </a:r>
            <a:r>
              <a:rPr lang="es-ES" sz="1200" dirty="0" err="1" smtClean="0"/>
              <a:t>Connection</a:t>
            </a:r>
            <a:r>
              <a:rPr lang="es-ES" sz="1200" dirty="0" smtClean="0"/>
              <a:t> con=….</a:t>
            </a:r>
          </a:p>
          <a:p>
            <a:r>
              <a:rPr lang="es-ES" sz="1200" dirty="0" smtClean="0"/>
              <a:t>    …</a:t>
            </a:r>
          </a:p>
          <a:p>
            <a:r>
              <a:rPr lang="es-ES" sz="1200" dirty="0" smtClean="0"/>
              <a:t>}</a:t>
            </a:r>
          </a:p>
          <a:p>
            <a:r>
              <a:rPr lang="es-ES" sz="1200" dirty="0" err="1" smtClean="0"/>
              <a:t>finally</a:t>
            </a:r>
            <a:r>
              <a:rPr lang="es-ES" sz="1200" dirty="0" smtClean="0"/>
              <a:t>{</a:t>
            </a:r>
          </a:p>
          <a:p>
            <a:r>
              <a:rPr lang="es-ES" sz="1200" dirty="0" smtClean="0"/>
              <a:t>   </a:t>
            </a:r>
            <a:r>
              <a:rPr lang="es-ES" sz="1200" dirty="0" err="1" smtClean="0"/>
              <a:t>con.close</a:t>
            </a:r>
            <a:r>
              <a:rPr lang="es-ES" sz="1200" dirty="0" smtClean="0"/>
              <a:t>();</a:t>
            </a:r>
          </a:p>
          <a:p>
            <a:r>
              <a:rPr lang="es-ES" sz="1200" dirty="0" smtClean="0"/>
              <a:t>}</a:t>
            </a:r>
            <a:endParaRPr lang="es-ES" sz="1200" dirty="0"/>
          </a:p>
        </p:txBody>
      </p:sp>
      <p:sp>
        <p:nvSpPr>
          <p:cNvPr id="5" name="4 Rectángulo"/>
          <p:cNvSpPr/>
          <p:nvPr/>
        </p:nvSpPr>
        <p:spPr>
          <a:xfrm>
            <a:off x="3500430" y="4143386"/>
            <a:ext cx="392909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200" dirty="0" smtClean="0"/>
              <a:t>try(</a:t>
            </a:r>
            <a:r>
              <a:rPr lang="es-ES" sz="1200" dirty="0" err="1" smtClean="0"/>
              <a:t>Connection</a:t>
            </a:r>
            <a:r>
              <a:rPr lang="es-ES" sz="1200" dirty="0" smtClean="0"/>
              <a:t> con=…){</a:t>
            </a:r>
          </a:p>
          <a:p>
            <a:endParaRPr lang="es-ES" sz="1200" dirty="0" smtClean="0"/>
          </a:p>
          <a:p>
            <a:r>
              <a:rPr lang="es-ES" sz="1200" dirty="0" smtClean="0"/>
              <a:t>    …</a:t>
            </a:r>
          </a:p>
          <a:p>
            <a:r>
              <a:rPr lang="es-ES" sz="1200" dirty="0" smtClean="0"/>
              <a:t>} //se cierra automáticamente al abandonar el 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26741</TotalTime>
  <Words>557</Words>
  <Application>Microsoft Office PowerPoint</Application>
  <PresentationFormat>Presentación en pantalla (16:9)</PresentationFormat>
  <Paragraphs>181</Paragraphs>
  <Slides>9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Acceso a datos con JDBC 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151</cp:revision>
  <dcterms:created xsi:type="dcterms:W3CDTF">2016-05-07T10:27:15Z</dcterms:created>
  <dcterms:modified xsi:type="dcterms:W3CDTF">2022-03-02T14:03:28Z</dcterms:modified>
</cp:coreProperties>
</file>