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69" r:id="rId4"/>
    <p:sldId id="267" r:id="rId5"/>
    <p:sldId id="265" r:id="rId6"/>
    <p:sldId id="270" r:id="rId7"/>
    <p:sldId id="271" r:id="rId8"/>
    <p:sldId id="272" r:id="rId9"/>
    <p:sldId id="274" r:id="rId10"/>
    <p:sldId id="273" r:id="rId11"/>
    <p:sldId id="275" r:id="rId12"/>
    <p:sldId id="276" r:id="rId13"/>
    <p:sldId id="277" r:id="rId1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99" autoAdjust="0"/>
  </p:normalViewPr>
  <p:slideViewPr>
    <p:cSldViewPr>
      <p:cViewPr varScale="1">
        <p:scale>
          <a:sx n="142" d="100"/>
          <a:sy n="142" d="100"/>
        </p:scale>
        <p:origin x="-74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Clases, métodos, constructores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411511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Bloque estáticos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113588"/>
            <a:ext cx="8134672" cy="232225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 ejecutan una vez durante la vida de una clase.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Solo puede acceder a otros miembros estáticos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427984" y="2279650"/>
            <a:ext cx="4320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Prueba{</a:t>
            </a:r>
          </a:p>
          <a:p>
            <a:r>
              <a:rPr lang="es-ES" sz="1600" dirty="0" smtClean="0"/>
              <a:t>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static</a:t>
            </a:r>
            <a:r>
              <a:rPr lang="es-ES" sz="1600" dirty="0" smtClean="0"/>
              <a:t> </a:t>
            </a:r>
            <a:r>
              <a:rPr lang="es-ES" sz="1600" dirty="0" err="1" smtClean="0"/>
              <a:t>void</a:t>
            </a:r>
            <a:r>
              <a:rPr lang="es-ES" sz="1600" dirty="0" smtClean="0"/>
              <a:t> </a:t>
            </a:r>
            <a:r>
              <a:rPr lang="es-ES" sz="1600" dirty="0" err="1" smtClean="0"/>
              <a:t>main</a:t>
            </a:r>
            <a:r>
              <a:rPr lang="es-ES" sz="1600" dirty="0" smtClean="0"/>
              <a:t>(</a:t>
            </a:r>
            <a:r>
              <a:rPr lang="es-ES" sz="1600" dirty="0" err="1" smtClean="0"/>
              <a:t>String</a:t>
            </a:r>
            <a:r>
              <a:rPr lang="es-ES" sz="1600" dirty="0" smtClean="0"/>
              <a:t>[] </a:t>
            </a:r>
            <a:r>
              <a:rPr lang="es-ES" sz="1600" dirty="0" err="1" smtClean="0"/>
              <a:t>ar</a:t>
            </a:r>
            <a:r>
              <a:rPr lang="es-ES" sz="1600" dirty="0" smtClean="0"/>
              <a:t>){</a:t>
            </a:r>
          </a:p>
          <a:p>
            <a:r>
              <a:rPr lang="es-ES" sz="1600" dirty="0" smtClean="0"/>
              <a:t>        Test t1=new Test();</a:t>
            </a:r>
          </a:p>
          <a:p>
            <a:r>
              <a:rPr lang="es-ES" sz="1600" dirty="0" smtClean="0"/>
              <a:t>        Test t2=new Test();</a:t>
            </a:r>
          </a:p>
          <a:p>
            <a:r>
              <a:rPr lang="es-ES" sz="1600" dirty="0" smtClean="0"/>
              <a:t>         </a:t>
            </a:r>
            <a:r>
              <a:rPr lang="es-ES" sz="1600" dirty="0" err="1" smtClean="0"/>
              <a:t>System.out.println</a:t>
            </a:r>
            <a:r>
              <a:rPr lang="es-ES" sz="1600" dirty="0" smtClean="0"/>
              <a:t>(t1.getN());//1</a:t>
            </a:r>
          </a:p>
          <a:p>
            <a:r>
              <a:rPr lang="es-ES" sz="1600" dirty="0" smtClean="0"/>
              <a:t>         </a:t>
            </a:r>
            <a:r>
              <a:rPr lang="es-ES" sz="1600" dirty="0" err="1" smtClean="0"/>
              <a:t>System.out.println</a:t>
            </a:r>
            <a:r>
              <a:rPr lang="es-ES" sz="1600" dirty="0" smtClean="0"/>
              <a:t>(t2.getN());//1</a:t>
            </a:r>
          </a:p>
          <a:p>
            <a:endParaRPr lang="es-ES" sz="1600" dirty="0" smtClean="0"/>
          </a:p>
          <a:p>
            <a:r>
              <a:rPr lang="es-ES" sz="1600" dirty="0" smtClean="0"/>
              <a:t>   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10" name="9 Rectángulo"/>
          <p:cNvSpPr/>
          <p:nvPr/>
        </p:nvSpPr>
        <p:spPr>
          <a:xfrm>
            <a:off x="467544" y="2351658"/>
            <a:ext cx="43204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Test{</a:t>
            </a:r>
          </a:p>
          <a:p>
            <a:r>
              <a:rPr lang="es-ES" sz="1600" dirty="0" smtClean="0"/>
              <a:t>     </a:t>
            </a:r>
            <a:r>
              <a:rPr lang="es-ES" sz="1600" dirty="0" err="1" smtClean="0"/>
              <a:t>static</a:t>
            </a:r>
            <a:r>
              <a:rPr lang="es-ES" sz="1600" dirty="0" smtClean="0"/>
              <a:t> </a:t>
            </a:r>
            <a:r>
              <a:rPr lang="es-ES" sz="1600" dirty="0" err="1" smtClean="0"/>
              <a:t>int</a:t>
            </a:r>
            <a:r>
              <a:rPr lang="es-ES" sz="1600" dirty="0" smtClean="0"/>
              <a:t> n=0;</a:t>
            </a:r>
          </a:p>
          <a:p>
            <a:r>
              <a:rPr lang="es-ES" sz="1600" dirty="0" smtClean="0"/>
              <a:t>     </a:t>
            </a:r>
            <a:r>
              <a:rPr lang="es-ES" sz="1600" dirty="0" err="1" smtClean="0"/>
              <a:t>static</a:t>
            </a:r>
            <a:r>
              <a:rPr lang="es-ES" sz="1600" dirty="0" smtClean="0"/>
              <a:t>{</a:t>
            </a:r>
          </a:p>
          <a:p>
            <a:r>
              <a:rPr lang="es-ES" sz="1600" dirty="0" smtClean="0"/>
              <a:t>          n++;</a:t>
            </a:r>
          </a:p>
          <a:p>
            <a:r>
              <a:rPr lang="es-ES" sz="1600" dirty="0" smtClean="0"/>
              <a:t>     }</a:t>
            </a:r>
          </a:p>
          <a:p>
            <a:r>
              <a:rPr lang="es-ES" sz="1600" dirty="0" smtClean="0"/>
              <a:t> 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int</a:t>
            </a:r>
            <a:r>
              <a:rPr lang="es-ES" sz="1600" dirty="0" smtClean="0"/>
              <a:t> </a:t>
            </a:r>
            <a:r>
              <a:rPr lang="es-ES" sz="1600" dirty="0" err="1" smtClean="0"/>
              <a:t>getN</a:t>
            </a:r>
            <a:r>
              <a:rPr lang="es-ES" sz="1600" dirty="0" smtClean="0"/>
              <a:t>(){</a:t>
            </a:r>
            <a:r>
              <a:rPr lang="es-ES" sz="1600" dirty="0" err="1" smtClean="0"/>
              <a:t>return</a:t>
            </a:r>
            <a:r>
              <a:rPr lang="es-ES" sz="1600" dirty="0" smtClean="0"/>
              <a:t> n;}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Constructores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059582"/>
            <a:ext cx="8604448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Bloques de código que se ejecutan al crear un objeto de la clase.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Como los métodos, pueden recibir parámetros, aunque no tienen tipo de devolución y su nombre siempre es igual al de la clase: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331640" y="2715766"/>
            <a:ext cx="17281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</a:t>
            </a:r>
            <a:r>
              <a:rPr lang="es-ES" sz="1600" dirty="0" err="1" smtClean="0"/>
              <a:t>Calc</a:t>
            </a:r>
            <a:r>
              <a:rPr lang="es-ES" sz="1600" dirty="0" smtClean="0"/>
              <a:t>{</a:t>
            </a:r>
          </a:p>
          <a:p>
            <a:r>
              <a:rPr lang="es-ES" sz="1600" dirty="0" smtClean="0"/>
              <a:t>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Calc</a:t>
            </a:r>
            <a:r>
              <a:rPr lang="es-ES" sz="1600" dirty="0" smtClean="0"/>
              <a:t>(){</a:t>
            </a:r>
          </a:p>
          <a:p>
            <a:r>
              <a:rPr lang="es-ES" sz="1600" dirty="0" smtClean="0"/>
              <a:t>        </a:t>
            </a:r>
          </a:p>
          <a:p>
            <a:r>
              <a:rPr lang="es-ES" sz="1600" dirty="0" smtClean="0"/>
              <a:t>   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8" name="7 Rectángulo"/>
          <p:cNvSpPr/>
          <p:nvPr/>
        </p:nvSpPr>
        <p:spPr>
          <a:xfrm>
            <a:off x="5292080" y="2715766"/>
            <a:ext cx="26642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Test{</a:t>
            </a:r>
          </a:p>
          <a:p>
            <a:r>
              <a:rPr lang="es-ES" sz="1600" dirty="0" smtClean="0"/>
              <a:t>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Test(</a:t>
            </a:r>
            <a:r>
              <a:rPr lang="es-ES" sz="1600" dirty="0" err="1" smtClean="0"/>
              <a:t>int</a:t>
            </a:r>
            <a:r>
              <a:rPr lang="es-ES" sz="1600" dirty="0" smtClean="0"/>
              <a:t> n){</a:t>
            </a:r>
          </a:p>
          <a:p>
            <a:r>
              <a:rPr lang="es-ES" sz="1600" dirty="0" smtClean="0"/>
              <a:t>        </a:t>
            </a:r>
          </a:p>
          <a:p>
            <a:r>
              <a:rPr lang="es-ES" sz="1600" dirty="0" smtClean="0"/>
              <a:t>   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683568" y="4083918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Calc</a:t>
            </a:r>
            <a:r>
              <a:rPr lang="es-ES" sz="1600" dirty="0" smtClean="0"/>
              <a:t> c=new </a:t>
            </a:r>
            <a:r>
              <a:rPr lang="es-ES" sz="1600" dirty="0" err="1" smtClean="0"/>
              <a:t>Calc</a:t>
            </a:r>
            <a:r>
              <a:rPr lang="es-ES" sz="1600" dirty="0" smtClean="0"/>
              <a:t>();</a:t>
            </a:r>
            <a:endParaRPr lang="es-ES" sz="1600" dirty="0"/>
          </a:p>
        </p:txBody>
      </p:sp>
      <p:sp>
        <p:nvSpPr>
          <p:cNvPr id="11" name="10 Forma libre"/>
          <p:cNvSpPr/>
          <p:nvPr/>
        </p:nvSpPr>
        <p:spPr>
          <a:xfrm>
            <a:off x="2195736" y="3246783"/>
            <a:ext cx="255916" cy="909143"/>
          </a:xfrm>
          <a:custGeom>
            <a:avLst/>
            <a:gdLst>
              <a:gd name="connsiteX0" fmla="*/ 0 w 636104"/>
              <a:gd name="connsiteY0" fmla="*/ 901147 h 901147"/>
              <a:gd name="connsiteX1" fmla="*/ 490330 w 636104"/>
              <a:gd name="connsiteY1" fmla="*/ 437321 h 901147"/>
              <a:gd name="connsiteX2" fmla="*/ 636104 w 636104"/>
              <a:gd name="connsiteY2" fmla="*/ 0 h 901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104" h="901147">
                <a:moveTo>
                  <a:pt x="0" y="901147"/>
                </a:moveTo>
                <a:cubicBezTo>
                  <a:pt x="192156" y="744329"/>
                  <a:pt x="384313" y="587512"/>
                  <a:pt x="490330" y="437321"/>
                </a:cubicBezTo>
                <a:cubicBezTo>
                  <a:pt x="596347" y="287130"/>
                  <a:pt x="616225" y="143565"/>
                  <a:pt x="636104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220072" y="4083918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Test t=new Test(10);</a:t>
            </a:r>
            <a:endParaRPr lang="es-ES" sz="1600" dirty="0"/>
          </a:p>
        </p:txBody>
      </p:sp>
      <p:sp>
        <p:nvSpPr>
          <p:cNvPr id="14" name="13 Forma libre"/>
          <p:cNvSpPr/>
          <p:nvPr/>
        </p:nvSpPr>
        <p:spPr>
          <a:xfrm>
            <a:off x="6745357" y="3273287"/>
            <a:ext cx="318052" cy="848139"/>
          </a:xfrm>
          <a:custGeom>
            <a:avLst/>
            <a:gdLst>
              <a:gd name="connsiteX0" fmla="*/ 79513 w 318052"/>
              <a:gd name="connsiteY0" fmla="*/ 848139 h 848139"/>
              <a:gd name="connsiteX1" fmla="*/ 304800 w 318052"/>
              <a:gd name="connsiteY1" fmla="*/ 463826 h 848139"/>
              <a:gd name="connsiteX2" fmla="*/ 0 w 318052"/>
              <a:gd name="connsiteY2" fmla="*/ 0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52" h="848139">
                <a:moveTo>
                  <a:pt x="79513" y="848139"/>
                </a:moveTo>
                <a:cubicBezTo>
                  <a:pt x="198782" y="726660"/>
                  <a:pt x="318052" y="605182"/>
                  <a:pt x="304800" y="463826"/>
                </a:cubicBezTo>
                <a:cubicBezTo>
                  <a:pt x="291548" y="322470"/>
                  <a:pt x="145774" y="161235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56895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Constructor por defecto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11560" y="1131590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no se define un constructor de forma explicita en una clase, el compilador añade el llamado constructor por defecto, que no tiene parámetros y tampoco ninguna instrucción: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se define explícitamente un constructor, el compilador ya </a:t>
            </a:r>
            <a:r>
              <a:rPr lang="es-ES" sz="2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crea el constructor por defecto: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331640" y="2211710"/>
            <a:ext cx="1584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Test{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6" name="5 Flecha derecha"/>
          <p:cNvSpPr/>
          <p:nvPr/>
        </p:nvSpPr>
        <p:spPr>
          <a:xfrm>
            <a:off x="2915816" y="2283718"/>
            <a:ext cx="1224136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2923320" y="234247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Equivale a</a:t>
            </a:r>
            <a:endParaRPr lang="es-ES" sz="1600" dirty="0"/>
          </a:p>
        </p:txBody>
      </p:sp>
      <p:sp>
        <p:nvSpPr>
          <p:cNvPr id="8" name="7 Rectángulo"/>
          <p:cNvSpPr/>
          <p:nvPr/>
        </p:nvSpPr>
        <p:spPr>
          <a:xfrm>
            <a:off x="3923928" y="3973001"/>
            <a:ext cx="2376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Test{</a:t>
            </a:r>
          </a:p>
          <a:p>
            <a:r>
              <a:rPr lang="es-ES" sz="1600" dirty="0" smtClean="0"/>
              <a:t>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Test(</a:t>
            </a:r>
            <a:r>
              <a:rPr lang="es-ES" sz="1600" dirty="0" err="1" smtClean="0"/>
              <a:t>int</a:t>
            </a:r>
            <a:r>
              <a:rPr lang="es-ES" sz="1600" dirty="0" smtClean="0"/>
              <a:t> m){}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9" name="8 CuadroTexto"/>
          <p:cNvSpPr txBox="1"/>
          <p:nvPr/>
        </p:nvSpPr>
        <p:spPr>
          <a:xfrm>
            <a:off x="3923928" y="4753476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Test t=new Test(); //error compilación</a:t>
            </a:r>
            <a:endParaRPr lang="es-ES" sz="1600" dirty="0"/>
          </a:p>
        </p:txBody>
      </p:sp>
      <p:sp>
        <p:nvSpPr>
          <p:cNvPr id="10" name="9 Rectángulo"/>
          <p:cNvSpPr/>
          <p:nvPr/>
        </p:nvSpPr>
        <p:spPr>
          <a:xfrm>
            <a:off x="4499992" y="2139702"/>
            <a:ext cx="2376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Test{</a:t>
            </a:r>
          </a:p>
          <a:p>
            <a:r>
              <a:rPr lang="es-ES" sz="1600" dirty="0" smtClean="0"/>
              <a:t>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Test(){}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355976" y="2931790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Test t=new Test(); //ok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Sobrecarga de constructores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clase puede incluir varios constructores que permitan inicializar los objetos de diferente forma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siguen las mismas reglas que con la sobrecarga de métodos.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Ejemplo: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4427984" y="3075806"/>
            <a:ext cx="43204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Test{</a:t>
            </a:r>
          </a:p>
          <a:p>
            <a:r>
              <a:rPr lang="es-ES" sz="1600" dirty="0" smtClean="0"/>
              <a:t> 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Test(){}</a:t>
            </a:r>
          </a:p>
          <a:p>
            <a:r>
              <a:rPr lang="es-ES" sz="1600" dirty="0" smtClean="0"/>
              <a:t> 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Test(</a:t>
            </a:r>
            <a:r>
              <a:rPr lang="es-ES" sz="1600" dirty="0" err="1" smtClean="0"/>
              <a:t>int</a:t>
            </a:r>
            <a:r>
              <a:rPr lang="es-ES" sz="1600" dirty="0" smtClean="0"/>
              <a:t> a){}</a:t>
            </a:r>
          </a:p>
          <a:p>
            <a:r>
              <a:rPr lang="es-ES" sz="1600" dirty="0" smtClean="0"/>
              <a:t> 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Test(</a:t>
            </a:r>
            <a:r>
              <a:rPr lang="es-ES" sz="1600" dirty="0" err="1" smtClean="0"/>
              <a:t>int</a:t>
            </a:r>
            <a:r>
              <a:rPr lang="es-ES" sz="1600" dirty="0" smtClean="0"/>
              <a:t> a, </a:t>
            </a:r>
            <a:r>
              <a:rPr lang="es-ES" sz="1600" dirty="0" err="1" smtClean="0"/>
              <a:t>int</a:t>
            </a:r>
            <a:r>
              <a:rPr lang="es-ES" sz="1600" dirty="0" smtClean="0"/>
              <a:t> b){}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6" name="5 CuadroTexto"/>
          <p:cNvSpPr txBox="1"/>
          <p:nvPr/>
        </p:nvSpPr>
        <p:spPr>
          <a:xfrm>
            <a:off x="827584" y="321982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Test t1=new Test(); </a:t>
            </a:r>
            <a:endParaRPr lang="es-E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27584" y="357986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Test t2=new Test(5); </a:t>
            </a:r>
            <a:endParaRPr lang="es-ES" sz="1600" dirty="0"/>
          </a:p>
        </p:txBody>
      </p:sp>
      <p:sp>
        <p:nvSpPr>
          <p:cNvPr id="8" name="7 CuadroTexto"/>
          <p:cNvSpPr txBox="1"/>
          <p:nvPr/>
        </p:nvSpPr>
        <p:spPr>
          <a:xfrm>
            <a:off x="827584" y="393990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Test t3=new Test(3, 1); </a:t>
            </a:r>
            <a:endParaRPr lang="es-ES" sz="1600" dirty="0"/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2915816" y="3435846"/>
            <a:ext cx="187220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2987824" y="3723878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3203848" y="4011911"/>
            <a:ext cx="1584176" cy="72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Clases y objetos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285720" y="928676"/>
            <a:ext cx="8572560" cy="18573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clase define el comportamiento de un determinado tipo de objeto.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clase es el molde y el objeto el elemento “físico” obtenido del molde.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1526574" y="2387662"/>
            <a:ext cx="1512168" cy="15121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1598582" y="2531678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------------------------------------</a:t>
            </a:r>
            <a:endParaRPr lang="es-ES" dirty="0"/>
          </a:p>
        </p:txBody>
      </p:sp>
      <p:cxnSp>
        <p:nvCxnSpPr>
          <p:cNvPr id="12" name="11 Conector recto de flecha"/>
          <p:cNvCxnSpPr/>
          <p:nvPr/>
        </p:nvCxnSpPr>
        <p:spPr>
          <a:xfrm flipV="1">
            <a:off x="3130130" y="2691084"/>
            <a:ext cx="144016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4714306" y="2259036"/>
            <a:ext cx="18002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3130130" y="3339156"/>
            <a:ext cx="136815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Elipse"/>
          <p:cNvSpPr/>
          <p:nvPr/>
        </p:nvSpPr>
        <p:spPr>
          <a:xfrm>
            <a:off x="4786314" y="3195140"/>
            <a:ext cx="18002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5357818" y="392907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814606" y="195561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ClaseA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586514" y="211502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Objeto1 de </a:t>
            </a:r>
            <a:r>
              <a:rPr lang="es-ES" dirty="0" err="1" smtClean="0"/>
              <a:t>claseA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658522" y="305112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Objeto2 de </a:t>
            </a:r>
            <a:r>
              <a:rPr lang="es-ES" dirty="0" err="1" smtClean="0"/>
              <a:t>claseA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 rot="20433516">
            <a:off x="3609222" y="2916282"/>
            <a:ext cx="84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new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643306" y="4429138"/>
            <a:ext cx="264320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ClaseA</a:t>
            </a:r>
            <a:r>
              <a:rPr lang="es-ES" sz="1400" dirty="0" smtClean="0"/>
              <a:t> </a:t>
            </a:r>
            <a:r>
              <a:rPr lang="es-ES" sz="1400" dirty="0" err="1" smtClean="0"/>
              <a:t>obj</a:t>
            </a:r>
            <a:r>
              <a:rPr lang="es-ES" sz="1400" dirty="0" smtClean="0"/>
              <a:t>=new </a:t>
            </a:r>
            <a:r>
              <a:rPr lang="es-ES" sz="1400" dirty="0" err="1" smtClean="0"/>
              <a:t>ClaseA</a:t>
            </a:r>
            <a:r>
              <a:rPr lang="es-ES" sz="1400" dirty="0" smtClean="0"/>
              <a:t>();</a:t>
            </a:r>
          </a:p>
          <a:p>
            <a:r>
              <a:rPr lang="es-ES" sz="1400" dirty="0" err="1" smtClean="0"/>
              <a:t>obj.metodo</a:t>
            </a:r>
            <a:r>
              <a:rPr lang="es-ES" sz="1400" dirty="0" smtClean="0"/>
              <a:t>();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411511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Sobrecarga de métodos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113588"/>
            <a:ext cx="8134672" cy="232225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Una clase puede contener varios métodos con el mismo nombre, pero deben diferenciarse en el número o tipo de parámetros: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El tipo de devolución no afecta en la sobrecarga, puede ser el mismo o diferente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115616" y="2142604"/>
            <a:ext cx="47422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int</a:t>
            </a:r>
            <a:r>
              <a:rPr lang="es-ES" sz="1600" dirty="0" smtClean="0"/>
              <a:t> sumar(</a:t>
            </a:r>
            <a:r>
              <a:rPr lang="es-ES" sz="1600" dirty="0" err="1" smtClean="0"/>
              <a:t>int</a:t>
            </a:r>
            <a:r>
              <a:rPr lang="es-ES" sz="1600" dirty="0" smtClean="0"/>
              <a:t> a, </a:t>
            </a:r>
            <a:r>
              <a:rPr lang="es-ES" sz="1600" dirty="0" err="1" smtClean="0"/>
              <a:t>int</a:t>
            </a:r>
            <a:r>
              <a:rPr lang="es-ES" sz="1600" dirty="0" smtClean="0"/>
              <a:t> b){..}</a:t>
            </a:r>
          </a:p>
          <a:p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int</a:t>
            </a:r>
            <a:r>
              <a:rPr lang="es-ES" sz="1600" dirty="0" smtClean="0"/>
              <a:t> sumar(</a:t>
            </a:r>
            <a:r>
              <a:rPr lang="es-ES" sz="1600" dirty="0" err="1" smtClean="0"/>
              <a:t>int</a:t>
            </a:r>
            <a:r>
              <a:rPr lang="es-ES" sz="1600" dirty="0" smtClean="0"/>
              <a:t> a){..}</a:t>
            </a:r>
          </a:p>
          <a:p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int</a:t>
            </a:r>
            <a:r>
              <a:rPr lang="es-ES" sz="1600" dirty="0" smtClean="0"/>
              <a:t> sumar(</a:t>
            </a:r>
            <a:r>
              <a:rPr lang="es-ES" sz="1600" dirty="0" err="1" smtClean="0"/>
              <a:t>long</a:t>
            </a:r>
            <a:r>
              <a:rPr lang="es-ES" sz="1600" dirty="0" smtClean="0"/>
              <a:t> b){..}</a:t>
            </a:r>
          </a:p>
          <a:p>
            <a:r>
              <a:rPr lang="es-ES" sz="1600" dirty="0" smtClean="0"/>
              <a:t>	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23478"/>
            <a:ext cx="8424936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Llamadas a métodos sobrecargados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491630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versión del método que será llamado se determina en función de los argumentos de la llamada: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187624" y="2490450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sumar(3,9);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932040" y="2238214"/>
            <a:ext cx="37444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int</a:t>
            </a:r>
            <a:r>
              <a:rPr lang="es-ES" dirty="0" smtClean="0"/>
              <a:t> sumar(</a:t>
            </a:r>
            <a:r>
              <a:rPr lang="es-ES" dirty="0" err="1" smtClean="0"/>
              <a:t>int</a:t>
            </a:r>
            <a:r>
              <a:rPr lang="es-ES" dirty="0" smtClean="0"/>
              <a:t> a, </a:t>
            </a:r>
            <a:r>
              <a:rPr lang="es-ES" dirty="0" err="1" smtClean="0"/>
              <a:t>int</a:t>
            </a:r>
            <a:r>
              <a:rPr lang="es-ES" dirty="0" smtClean="0"/>
              <a:t> b){..}</a:t>
            </a:r>
          </a:p>
          <a:p>
            <a:pPr>
              <a:lnSpc>
                <a:spcPct val="200000"/>
              </a:lnSpc>
            </a:pP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int</a:t>
            </a:r>
            <a:r>
              <a:rPr lang="es-ES" dirty="0" smtClean="0"/>
              <a:t> sumar(</a:t>
            </a:r>
            <a:r>
              <a:rPr lang="es-ES" dirty="0" err="1" smtClean="0"/>
              <a:t>int</a:t>
            </a:r>
            <a:r>
              <a:rPr lang="es-ES" dirty="0" smtClean="0"/>
              <a:t> a){..}</a:t>
            </a:r>
          </a:p>
          <a:p>
            <a:pPr>
              <a:lnSpc>
                <a:spcPct val="200000"/>
              </a:lnSpc>
            </a:pP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String</a:t>
            </a:r>
            <a:r>
              <a:rPr lang="es-ES" dirty="0" smtClean="0"/>
              <a:t> sumar(</a:t>
            </a:r>
            <a:r>
              <a:rPr lang="es-ES" dirty="0" err="1" smtClean="0"/>
              <a:t>long</a:t>
            </a:r>
            <a:r>
              <a:rPr lang="es-ES" dirty="0" smtClean="0"/>
              <a:t> </a:t>
            </a:r>
            <a:r>
              <a:rPr lang="es-ES" dirty="0" smtClean="0"/>
              <a:t>b</a:t>
            </a:r>
            <a:r>
              <a:rPr lang="es-ES" dirty="0" smtClean="0"/>
              <a:t>){..}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1187624" y="3003798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sumar(10);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1187624" y="3579862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sumar(7L);</a:t>
            </a:r>
            <a:endParaRPr lang="es-ES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2627784" y="2643758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2627784" y="3147814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2588028" y="3750382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Ejemplos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39552" y="105958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smtClean="0"/>
              <a:t>Casos válidos de sobrecarga:</a:t>
            </a:r>
            <a:endParaRPr lang="es-ES" b="1" i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5580112" y="1059582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smtClean="0"/>
              <a:t>Casos </a:t>
            </a:r>
            <a:r>
              <a:rPr lang="es-ES" b="1" i="1" u="sng" dirty="0" smtClean="0"/>
              <a:t>no</a:t>
            </a:r>
            <a:r>
              <a:rPr lang="es-ES" b="1" i="1" dirty="0" smtClean="0"/>
              <a:t> válidos de sobrecarga:</a:t>
            </a:r>
            <a:endParaRPr lang="es-ES" b="1" i="1" dirty="0"/>
          </a:p>
        </p:txBody>
      </p:sp>
      <p:sp>
        <p:nvSpPr>
          <p:cNvPr id="10" name="9 Rectángulo"/>
          <p:cNvSpPr/>
          <p:nvPr/>
        </p:nvSpPr>
        <p:spPr>
          <a:xfrm>
            <a:off x="251520" y="1779662"/>
            <a:ext cx="39604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int</a:t>
            </a:r>
            <a:r>
              <a:rPr lang="es-ES" dirty="0" smtClean="0"/>
              <a:t> imprimir(</a:t>
            </a:r>
            <a:r>
              <a:rPr lang="es-ES" dirty="0" err="1" smtClean="0"/>
              <a:t>int</a:t>
            </a:r>
            <a:r>
              <a:rPr lang="es-ES" dirty="0" smtClean="0"/>
              <a:t> a){..}</a:t>
            </a:r>
          </a:p>
          <a:p>
            <a:pPr>
              <a:lnSpc>
                <a:spcPct val="200000"/>
              </a:lnSpc>
            </a:pP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void</a:t>
            </a:r>
            <a:r>
              <a:rPr lang="es-ES" dirty="0" smtClean="0"/>
              <a:t> imprimir(){..}</a:t>
            </a:r>
          </a:p>
          <a:p>
            <a:pPr>
              <a:lnSpc>
                <a:spcPct val="200000"/>
              </a:lnSpc>
            </a:pP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int</a:t>
            </a:r>
            <a:r>
              <a:rPr lang="es-ES" dirty="0" smtClean="0"/>
              <a:t> imprimir(</a:t>
            </a:r>
            <a:r>
              <a:rPr lang="es-ES" dirty="0" err="1" smtClean="0"/>
              <a:t>long</a:t>
            </a:r>
            <a:r>
              <a:rPr lang="es-ES" dirty="0" smtClean="0"/>
              <a:t> b){..}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5076056" y="1779662"/>
            <a:ext cx="37444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int</a:t>
            </a:r>
            <a:r>
              <a:rPr lang="es-ES" dirty="0" smtClean="0"/>
              <a:t> imprimir(</a:t>
            </a:r>
            <a:r>
              <a:rPr lang="es-ES" dirty="0" err="1" smtClean="0"/>
              <a:t>int</a:t>
            </a:r>
            <a:r>
              <a:rPr lang="es-ES" dirty="0" smtClean="0"/>
              <a:t> a){..}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//error compilación</a:t>
            </a:r>
          </a:p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void</a:t>
            </a:r>
            <a:r>
              <a:rPr lang="es-ES" dirty="0" smtClean="0"/>
              <a:t> imprimir(</a:t>
            </a:r>
            <a:r>
              <a:rPr lang="es-ES" dirty="0" err="1" smtClean="0"/>
              <a:t>int</a:t>
            </a:r>
            <a:r>
              <a:rPr lang="es-ES" dirty="0" smtClean="0"/>
              <a:t> s){..}</a:t>
            </a:r>
          </a:p>
          <a:p>
            <a:endParaRPr lang="es-ES" dirty="0" smtClean="0"/>
          </a:p>
          <a:p>
            <a:r>
              <a:rPr lang="es-ES" dirty="0" smtClean="0"/>
              <a:t>//no error, pero no sobrecarga</a:t>
            </a:r>
          </a:p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int</a:t>
            </a:r>
            <a:r>
              <a:rPr lang="es-ES" dirty="0" smtClean="0"/>
              <a:t> </a:t>
            </a:r>
            <a:r>
              <a:rPr lang="es-ES" b="1" dirty="0" smtClean="0"/>
              <a:t>I</a:t>
            </a:r>
            <a:r>
              <a:rPr lang="es-ES" dirty="0" smtClean="0"/>
              <a:t>mprimir(</a:t>
            </a:r>
            <a:r>
              <a:rPr lang="es-ES" dirty="0" err="1" smtClean="0"/>
              <a:t>int</a:t>
            </a:r>
            <a:r>
              <a:rPr lang="es-ES" dirty="0" smtClean="0"/>
              <a:t> b){..}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	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23478"/>
            <a:ext cx="8424936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Precaución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Cuando hay varios posibles métodos que se pueden ejecutar en una llamada: primero se intenta coincidencia exacta, después promoción de tipos y en último lugar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autoboxing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211960" y="2211710"/>
            <a:ext cx="2837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metodo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a)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metodo</a:t>
            </a:r>
            <a:r>
              <a:rPr lang="en-US" dirty="0" smtClean="0"/>
              <a:t>(Integer e);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1614780" y="2252360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metodo</a:t>
            </a:r>
            <a:r>
              <a:rPr lang="en-US" dirty="0" smtClean="0"/>
              <a:t>(4);</a:t>
            </a:r>
            <a:endParaRPr lang="es-ES" dirty="0"/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2987824" y="242773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4216852" y="3075806"/>
            <a:ext cx="2837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metodo</a:t>
            </a:r>
            <a:r>
              <a:rPr lang="en-US" dirty="0" smtClean="0"/>
              <a:t>(long a)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metodo</a:t>
            </a:r>
            <a:r>
              <a:rPr lang="en-US" dirty="0" smtClean="0"/>
              <a:t>(Integer e);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1619672" y="3116456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metodo</a:t>
            </a:r>
            <a:r>
              <a:rPr lang="en-US" dirty="0" smtClean="0"/>
              <a:t>(4);</a:t>
            </a:r>
            <a:endParaRPr lang="es-ES" dirty="0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2992716" y="3291830"/>
            <a:ext cx="12912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"/>
          <p:cNvSpPr/>
          <p:nvPr/>
        </p:nvSpPr>
        <p:spPr>
          <a:xfrm>
            <a:off x="4216852" y="4083918"/>
            <a:ext cx="2837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metodo</a:t>
            </a:r>
            <a:r>
              <a:rPr lang="en-US" dirty="0" smtClean="0"/>
              <a:t>(Long a)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metodo</a:t>
            </a:r>
            <a:r>
              <a:rPr lang="en-US" dirty="0" smtClean="0"/>
              <a:t>(Integer e);</a:t>
            </a:r>
            <a:endParaRPr lang="es-ES" dirty="0"/>
          </a:p>
        </p:txBody>
      </p:sp>
      <p:sp>
        <p:nvSpPr>
          <p:cNvPr id="23" name="22 Rectángulo"/>
          <p:cNvSpPr/>
          <p:nvPr/>
        </p:nvSpPr>
        <p:spPr>
          <a:xfrm>
            <a:off x="1619672" y="4124568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metodo</a:t>
            </a:r>
            <a:r>
              <a:rPr lang="en-US" dirty="0" smtClean="0"/>
              <a:t>(4);</a:t>
            </a:r>
            <a:endParaRPr lang="es-ES" dirty="0"/>
          </a:p>
        </p:txBody>
      </p:sp>
      <p:cxnSp>
        <p:nvCxnSpPr>
          <p:cNvPr id="24" name="23 Conector recto de flecha"/>
          <p:cNvCxnSpPr/>
          <p:nvPr/>
        </p:nvCxnSpPr>
        <p:spPr>
          <a:xfrm>
            <a:off x="2992716" y="4299942"/>
            <a:ext cx="129125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Métodos estáticos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Son métodos que no están asociados a ningún objeto particular de la clase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declaran con la palabra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static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 es necesario crear un objeto para llamar a estos métodos, se utiliza el nombre de la clase: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259632" y="2211710"/>
            <a:ext cx="36724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</a:t>
            </a:r>
            <a:r>
              <a:rPr lang="es-ES" sz="1600" dirty="0" err="1" smtClean="0"/>
              <a:t>Calc</a:t>
            </a:r>
            <a:r>
              <a:rPr lang="es-ES" sz="1600" dirty="0" smtClean="0"/>
              <a:t>{</a:t>
            </a:r>
          </a:p>
          <a:p>
            <a:r>
              <a:rPr lang="es-ES" sz="1600" dirty="0" smtClean="0"/>
              <a:t>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static</a:t>
            </a:r>
            <a:r>
              <a:rPr lang="es-ES" sz="1600" dirty="0" smtClean="0"/>
              <a:t> </a:t>
            </a:r>
            <a:r>
              <a:rPr lang="es-ES" sz="1600" dirty="0" err="1" smtClean="0"/>
              <a:t>int</a:t>
            </a:r>
            <a:r>
              <a:rPr lang="es-ES" sz="1600" dirty="0" smtClean="0"/>
              <a:t> cuadrado(</a:t>
            </a:r>
            <a:r>
              <a:rPr lang="es-ES" sz="1600" dirty="0" err="1" smtClean="0"/>
              <a:t>int</a:t>
            </a:r>
            <a:r>
              <a:rPr lang="es-ES" sz="1600" dirty="0" smtClean="0"/>
              <a:t> a){</a:t>
            </a:r>
          </a:p>
          <a:p>
            <a:r>
              <a:rPr lang="es-ES" sz="1600" dirty="0" smtClean="0"/>
              <a:t>        </a:t>
            </a:r>
            <a:r>
              <a:rPr lang="es-ES" sz="1600" dirty="0" err="1" smtClean="0"/>
              <a:t>return</a:t>
            </a:r>
            <a:r>
              <a:rPr lang="es-ES" sz="1600" dirty="0" smtClean="0"/>
              <a:t> a*a;</a:t>
            </a:r>
          </a:p>
          <a:p>
            <a:r>
              <a:rPr lang="es-ES" sz="1600" dirty="0" smtClean="0"/>
              <a:t>   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12" name="11 Rectángulo"/>
          <p:cNvSpPr/>
          <p:nvPr/>
        </p:nvSpPr>
        <p:spPr>
          <a:xfrm>
            <a:off x="2771800" y="4299942"/>
            <a:ext cx="37444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int</a:t>
            </a:r>
            <a:r>
              <a:rPr lang="es-ES" sz="1600" dirty="0" smtClean="0"/>
              <a:t> r=</a:t>
            </a:r>
            <a:r>
              <a:rPr lang="es-ES" sz="1600" dirty="0" err="1" smtClean="0"/>
              <a:t>Calc.cuadrado</a:t>
            </a:r>
            <a:r>
              <a:rPr lang="es-ES" sz="1600" dirty="0" smtClean="0"/>
              <a:t>(4);</a:t>
            </a:r>
            <a:endParaRPr lang="es-ES" sz="1600" dirty="0"/>
          </a:p>
        </p:txBody>
      </p:sp>
      <p:sp>
        <p:nvSpPr>
          <p:cNvPr id="18" name="17 Llamada rectangular"/>
          <p:cNvSpPr/>
          <p:nvPr/>
        </p:nvSpPr>
        <p:spPr>
          <a:xfrm>
            <a:off x="5868144" y="3867894"/>
            <a:ext cx="2376264" cy="1080120"/>
          </a:xfrm>
          <a:prstGeom prst="wedgeRectCallout">
            <a:avLst>
              <a:gd name="adj1" fmla="val -74403"/>
              <a:gd name="adj2" fmla="val 908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5940152" y="3939902"/>
            <a:ext cx="2267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Aunque es la forma habitual de usarlos, también se les puede llamar con cualquier instancia de la clase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88032" y="123478"/>
            <a:ext cx="8604448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Consideraciones métodos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státicos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275606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Solo pueden llamar a otros miembros de su misma clase que también sean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static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 se puede usar en su interior ni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this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ni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super</a:t>
            </a:r>
            <a:endParaRPr kumimoji="0" lang="es-ES" sz="2000" b="1" i="1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2555776" y="2067694"/>
            <a:ext cx="48965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class</a:t>
            </a:r>
            <a:r>
              <a:rPr lang="es-ES" sz="1400" dirty="0" smtClean="0"/>
              <a:t> Test{</a:t>
            </a:r>
          </a:p>
          <a:p>
            <a:r>
              <a:rPr lang="es-ES" sz="1400" dirty="0" smtClean="0"/>
              <a:t>   </a:t>
            </a:r>
            <a:r>
              <a:rPr lang="es-ES" sz="1400" dirty="0" err="1" smtClean="0"/>
              <a:t>int</a:t>
            </a:r>
            <a:r>
              <a:rPr lang="es-ES" sz="1400" dirty="0" smtClean="0"/>
              <a:t> a=2;</a:t>
            </a:r>
          </a:p>
          <a:p>
            <a:r>
              <a:rPr lang="es-ES" sz="1400" dirty="0" smtClean="0"/>
              <a:t>   </a:t>
            </a:r>
            <a:r>
              <a:rPr lang="es-ES" sz="1400" dirty="0" err="1" smtClean="0"/>
              <a:t>static</a:t>
            </a:r>
            <a:r>
              <a:rPr lang="es-ES" sz="1400" dirty="0" smtClean="0"/>
              <a:t> </a:t>
            </a:r>
            <a:r>
              <a:rPr lang="es-ES" sz="1400" dirty="0" err="1" smtClean="0"/>
              <a:t>int</a:t>
            </a:r>
            <a:r>
              <a:rPr lang="es-ES" sz="1400" dirty="0" smtClean="0"/>
              <a:t> b=5;</a:t>
            </a:r>
          </a:p>
          <a:p>
            <a:r>
              <a:rPr lang="es-ES" sz="1400" dirty="0" smtClean="0"/>
              <a:t>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static</a:t>
            </a:r>
            <a:r>
              <a:rPr lang="es-ES" sz="1400" dirty="0" smtClean="0"/>
              <a:t> </a:t>
            </a:r>
            <a:r>
              <a:rPr lang="es-ES" sz="1400" dirty="0" err="1" smtClean="0"/>
              <a:t>int</a:t>
            </a:r>
            <a:r>
              <a:rPr lang="es-ES" sz="1400" dirty="0" smtClean="0"/>
              <a:t> </a:t>
            </a:r>
            <a:r>
              <a:rPr lang="es-ES" sz="1400" dirty="0" err="1" smtClean="0"/>
              <a:t>metodo</a:t>
            </a:r>
            <a:r>
              <a:rPr lang="es-ES" sz="1400" dirty="0" smtClean="0"/>
              <a:t>(){</a:t>
            </a:r>
          </a:p>
          <a:p>
            <a:r>
              <a:rPr lang="es-ES" sz="1400" dirty="0" smtClean="0"/>
              <a:t>        </a:t>
            </a:r>
            <a:r>
              <a:rPr lang="es-ES" sz="1400" dirty="0" err="1" smtClean="0"/>
              <a:t>int</a:t>
            </a:r>
            <a:r>
              <a:rPr lang="es-ES" sz="1400" dirty="0" smtClean="0"/>
              <a:t> c=a*3;// error de compilación</a:t>
            </a:r>
          </a:p>
          <a:p>
            <a:r>
              <a:rPr lang="es-ES" sz="1400" dirty="0" smtClean="0"/>
              <a:t>        </a:t>
            </a:r>
            <a:r>
              <a:rPr lang="es-ES" sz="1400" dirty="0" err="1" smtClean="0"/>
              <a:t>int</a:t>
            </a:r>
            <a:r>
              <a:rPr lang="es-ES" sz="1400" dirty="0" smtClean="0"/>
              <a:t> n=b+1; //ok</a:t>
            </a:r>
          </a:p>
          <a:p>
            <a:r>
              <a:rPr lang="es-ES" sz="1400" dirty="0" smtClean="0"/>
              <a:t>        imprime(n); //ok</a:t>
            </a:r>
          </a:p>
          <a:p>
            <a:r>
              <a:rPr lang="es-ES" sz="1400" dirty="0" smtClean="0"/>
              <a:t>   }</a:t>
            </a:r>
          </a:p>
          <a:p>
            <a:r>
              <a:rPr lang="es-ES" sz="1400" dirty="0" smtClean="0"/>
              <a:t>   </a:t>
            </a:r>
            <a:r>
              <a:rPr lang="es-ES" sz="1400" dirty="0" err="1" smtClean="0"/>
              <a:t>static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imprime(</a:t>
            </a:r>
            <a:r>
              <a:rPr lang="es-ES" sz="1400" dirty="0" err="1" smtClean="0"/>
              <a:t>int</a:t>
            </a:r>
            <a:r>
              <a:rPr lang="es-ES" sz="1400" dirty="0" smtClean="0"/>
              <a:t> s){..}</a:t>
            </a:r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Atributos estáticos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Son compartidos por todos los objetos de la clase.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definen con la palabra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static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283968" y="2067694"/>
            <a:ext cx="432048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Prueba{</a:t>
            </a:r>
          </a:p>
          <a:p>
            <a:r>
              <a:rPr lang="es-ES" sz="1600" dirty="0" smtClean="0"/>
              <a:t>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static</a:t>
            </a:r>
            <a:r>
              <a:rPr lang="es-ES" sz="1600" dirty="0" smtClean="0"/>
              <a:t> </a:t>
            </a:r>
            <a:r>
              <a:rPr lang="es-ES" sz="1600" dirty="0" err="1" smtClean="0"/>
              <a:t>void</a:t>
            </a:r>
            <a:r>
              <a:rPr lang="es-ES" sz="1600" dirty="0" smtClean="0"/>
              <a:t> </a:t>
            </a:r>
            <a:r>
              <a:rPr lang="es-ES" sz="1600" dirty="0" err="1" smtClean="0"/>
              <a:t>main</a:t>
            </a:r>
            <a:r>
              <a:rPr lang="es-ES" sz="1600" dirty="0" smtClean="0"/>
              <a:t>(</a:t>
            </a:r>
            <a:r>
              <a:rPr lang="es-ES" sz="1600" dirty="0" err="1" smtClean="0"/>
              <a:t>String</a:t>
            </a:r>
            <a:r>
              <a:rPr lang="es-ES" sz="1600" dirty="0" smtClean="0"/>
              <a:t>[] </a:t>
            </a:r>
            <a:r>
              <a:rPr lang="es-ES" sz="1600" dirty="0" err="1" smtClean="0"/>
              <a:t>ar</a:t>
            </a:r>
            <a:r>
              <a:rPr lang="es-ES" sz="1600" dirty="0" smtClean="0"/>
              <a:t>){</a:t>
            </a:r>
          </a:p>
          <a:p>
            <a:r>
              <a:rPr lang="es-ES" sz="1600" dirty="0" smtClean="0"/>
              <a:t>        Test t1=new Test();</a:t>
            </a:r>
          </a:p>
          <a:p>
            <a:r>
              <a:rPr lang="es-ES" sz="1600" dirty="0" smtClean="0"/>
              <a:t>         t1.inc();</a:t>
            </a:r>
          </a:p>
          <a:p>
            <a:r>
              <a:rPr lang="es-ES" sz="1600" dirty="0" smtClean="0"/>
              <a:t>         Test t2=new Test();</a:t>
            </a:r>
          </a:p>
          <a:p>
            <a:r>
              <a:rPr lang="es-ES" sz="1600" dirty="0" smtClean="0"/>
              <a:t>         t2.inc();</a:t>
            </a:r>
          </a:p>
          <a:p>
            <a:r>
              <a:rPr lang="es-ES" sz="1600" dirty="0" smtClean="0"/>
              <a:t>         </a:t>
            </a:r>
            <a:r>
              <a:rPr lang="es-ES" sz="1600" dirty="0" err="1" smtClean="0"/>
              <a:t>System.out.println</a:t>
            </a:r>
            <a:r>
              <a:rPr lang="es-ES" sz="1600" dirty="0" smtClean="0"/>
              <a:t>(t1.getN());//2</a:t>
            </a:r>
          </a:p>
          <a:p>
            <a:r>
              <a:rPr lang="es-ES" sz="1600" dirty="0" smtClean="0"/>
              <a:t>         </a:t>
            </a:r>
            <a:r>
              <a:rPr lang="es-ES" sz="1600" dirty="0" err="1" smtClean="0"/>
              <a:t>System.out.println</a:t>
            </a:r>
            <a:r>
              <a:rPr lang="es-ES" sz="1600" dirty="0" smtClean="0"/>
              <a:t>(t2.getN());//2</a:t>
            </a:r>
          </a:p>
          <a:p>
            <a:endParaRPr lang="es-ES" sz="1600" dirty="0" smtClean="0"/>
          </a:p>
          <a:p>
            <a:r>
              <a:rPr lang="es-ES" sz="1600" dirty="0" smtClean="0"/>
              <a:t>   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10" name="9 Rectángulo"/>
          <p:cNvSpPr/>
          <p:nvPr/>
        </p:nvSpPr>
        <p:spPr>
          <a:xfrm>
            <a:off x="323528" y="2139702"/>
            <a:ext cx="43204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Test{</a:t>
            </a:r>
          </a:p>
          <a:p>
            <a:r>
              <a:rPr lang="es-ES" sz="1600" dirty="0" smtClean="0"/>
              <a:t>     </a:t>
            </a:r>
            <a:r>
              <a:rPr lang="es-ES" sz="1600" b="1" dirty="0" err="1" smtClean="0"/>
              <a:t>static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int</a:t>
            </a:r>
            <a:r>
              <a:rPr lang="es-ES" sz="1600" b="1" dirty="0" smtClean="0"/>
              <a:t> n=0;</a:t>
            </a:r>
          </a:p>
          <a:p>
            <a:r>
              <a:rPr lang="es-ES" sz="1600" dirty="0" smtClean="0"/>
              <a:t> 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void</a:t>
            </a:r>
            <a:r>
              <a:rPr lang="es-ES" sz="1600" dirty="0" smtClean="0"/>
              <a:t> </a:t>
            </a:r>
            <a:r>
              <a:rPr lang="es-ES" sz="1600" dirty="0" err="1" smtClean="0"/>
              <a:t>inc</a:t>
            </a:r>
            <a:r>
              <a:rPr lang="es-ES" sz="1600" dirty="0" smtClean="0"/>
              <a:t>(){</a:t>
            </a:r>
          </a:p>
          <a:p>
            <a:r>
              <a:rPr lang="es-ES" sz="1600" dirty="0" smtClean="0"/>
              <a:t>          n++;</a:t>
            </a:r>
          </a:p>
          <a:p>
            <a:r>
              <a:rPr lang="es-ES" sz="1600" dirty="0" smtClean="0"/>
              <a:t>     }</a:t>
            </a:r>
          </a:p>
          <a:p>
            <a:r>
              <a:rPr lang="es-ES" sz="1600" dirty="0" smtClean="0"/>
              <a:t> 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int</a:t>
            </a:r>
            <a:r>
              <a:rPr lang="es-ES" sz="1600" dirty="0" smtClean="0"/>
              <a:t> </a:t>
            </a:r>
            <a:r>
              <a:rPr lang="es-ES" sz="1600" dirty="0" err="1" smtClean="0"/>
              <a:t>getN</a:t>
            </a:r>
            <a:r>
              <a:rPr lang="es-ES" sz="1600" dirty="0" smtClean="0"/>
              <a:t>(){</a:t>
            </a:r>
            <a:r>
              <a:rPr lang="es-ES" sz="1600" dirty="0" err="1" smtClean="0"/>
              <a:t>return</a:t>
            </a:r>
            <a:r>
              <a:rPr lang="es-ES" sz="1600" dirty="0" smtClean="0"/>
              <a:t> n;}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17531</TotalTime>
  <Words>806</Words>
  <Application>Microsoft Office PowerPoint</Application>
  <PresentationFormat>Presentación en pantalla (16:9)</PresentationFormat>
  <Paragraphs>192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Concurrencia</vt:lpstr>
      <vt:lpstr>Clases, métodos, constructores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236</cp:revision>
  <dcterms:created xsi:type="dcterms:W3CDTF">2016-05-07T10:27:15Z</dcterms:created>
  <dcterms:modified xsi:type="dcterms:W3CDTF">2022-06-13T15:26:30Z</dcterms:modified>
</cp:coreProperties>
</file>