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6" r:id="rId4"/>
    <p:sldId id="263" r:id="rId5"/>
    <p:sldId id="267" r:id="rId6"/>
    <p:sldId id="268" r:id="rId7"/>
    <p:sldId id="269" r:id="rId8"/>
    <p:sldId id="270" r:id="rId9"/>
    <p:sldId id="271" r:id="rId10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-384" y="-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16/06/2022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16/06/2022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16/06/2022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16/06/2022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16/06/2022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16/06/2022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16/06/2022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16/06/2022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16/06/2022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16/06/2022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16/06/2022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716437" y="3751495"/>
            <a:ext cx="3802003" cy="10823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-53561" y="4338767"/>
            <a:ext cx="3802003" cy="6286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716437" y="3751495"/>
            <a:ext cx="3802003" cy="10823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-53561" y="4338767"/>
            <a:ext cx="3802003" cy="6286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16/06/2022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28662" y="1428742"/>
            <a:ext cx="7406640" cy="1104138"/>
          </a:xfrm>
        </p:spPr>
        <p:txBody>
          <a:bodyPr>
            <a:noAutofit/>
          </a:bodyPr>
          <a:lstStyle/>
          <a:p>
            <a:pPr algn="ctr"/>
            <a:r>
              <a:rPr lang="es-ES" sz="4800" dirty="0" smtClean="0"/>
              <a:t>Interfaces</a:t>
            </a:r>
            <a:endParaRPr lang="es-E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Definición</a:t>
            </a:r>
            <a:endParaRPr lang="es-ES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714348" y="1221600"/>
            <a:ext cx="7746084" cy="1350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Una interfaz es un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grupo de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métodos abstractos.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Su objetivo es definir el formato de ciertos métodos, que posteriormente las clases se encargarán de implementar.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 txBox="1">
            <a:spLocks/>
          </p:cNvSpPr>
          <p:nvPr/>
        </p:nvSpPr>
        <p:spPr>
          <a:xfrm>
            <a:off x="323528" y="1221600"/>
            <a:ext cx="8136904" cy="1350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Una interfaz se crea, al igual que las clases, en archivos .java.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define con la palabra reservada </a:t>
            </a:r>
            <a:r>
              <a:rPr lang="es-ES" sz="20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interface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Creación de una interfaz</a:t>
            </a:r>
            <a:endParaRPr lang="es-ES" dirty="0"/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3" name="32 CuadroTexto"/>
          <p:cNvSpPr txBox="1"/>
          <p:nvPr/>
        </p:nvSpPr>
        <p:spPr>
          <a:xfrm>
            <a:off x="3851920" y="2571750"/>
            <a:ext cx="4464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public</a:t>
            </a:r>
            <a:r>
              <a:rPr lang="es-ES" dirty="0" smtClean="0"/>
              <a:t> </a:t>
            </a:r>
            <a:r>
              <a:rPr lang="es-ES" b="1" dirty="0" smtClean="0"/>
              <a:t>interface </a:t>
            </a:r>
            <a:r>
              <a:rPr lang="es-ES" dirty="0" smtClean="0"/>
              <a:t>Operaciones{</a:t>
            </a:r>
          </a:p>
          <a:p>
            <a:r>
              <a:rPr lang="es-ES" dirty="0" smtClean="0"/>
              <a:t>    </a:t>
            </a:r>
            <a:r>
              <a:rPr lang="es-ES" dirty="0" err="1" smtClean="0"/>
              <a:t>void</a:t>
            </a:r>
            <a:r>
              <a:rPr lang="es-ES" dirty="0" smtClean="0"/>
              <a:t> </a:t>
            </a:r>
            <a:r>
              <a:rPr lang="es-ES" dirty="0" smtClean="0"/>
              <a:t>girar(</a:t>
            </a:r>
            <a:r>
              <a:rPr lang="es-ES" dirty="0" err="1" smtClean="0"/>
              <a:t>int</a:t>
            </a:r>
            <a:r>
              <a:rPr lang="es-ES" dirty="0" smtClean="0"/>
              <a:t> grados);</a:t>
            </a:r>
          </a:p>
          <a:p>
            <a:r>
              <a:rPr lang="es-ES" dirty="0" smtClean="0"/>
              <a:t>    </a:t>
            </a:r>
            <a:r>
              <a:rPr lang="es-ES" dirty="0" err="1" smtClean="0"/>
              <a:t>int</a:t>
            </a:r>
            <a:r>
              <a:rPr lang="es-ES" dirty="0" smtClean="0"/>
              <a:t> invertir();</a:t>
            </a:r>
          </a:p>
          <a:p>
            <a:r>
              <a:rPr lang="es-ES" dirty="0" smtClean="0"/>
              <a:t>}</a:t>
            </a:r>
          </a:p>
        </p:txBody>
      </p:sp>
      <p:sp>
        <p:nvSpPr>
          <p:cNvPr id="34" name="33 CuadroTexto"/>
          <p:cNvSpPr txBox="1"/>
          <p:nvPr/>
        </p:nvSpPr>
        <p:spPr>
          <a:xfrm>
            <a:off x="1619672" y="3723878"/>
            <a:ext cx="2016224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Como los métodos solo pueden ser públicos y abstractos, se pueden omitir las palabras </a:t>
            </a:r>
            <a:r>
              <a:rPr lang="es-ES" sz="1000" i="1" dirty="0" err="1" smtClean="0"/>
              <a:t>abstract</a:t>
            </a:r>
            <a:r>
              <a:rPr lang="es-ES" sz="1000" dirty="0" smtClean="0"/>
              <a:t> </a:t>
            </a:r>
            <a:r>
              <a:rPr lang="es-ES" sz="1000" dirty="0" smtClean="0"/>
              <a:t> y </a:t>
            </a:r>
            <a:r>
              <a:rPr lang="es-ES" sz="1000" i="1" dirty="0" err="1" smtClean="0"/>
              <a:t>public</a:t>
            </a:r>
            <a:endParaRPr lang="es-ES" sz="1000" i="1" dirty="0"/>
          </a:p>
        </p:txBody>
      </p:sp>
      <p:cxnSp>
        <p:nvCxnSpPr>
          <p:cNvPr id="49" name="48 Conector recto de flecha"/>
          <p:cNvCxnSpPr>
            <a:stCxn id="34" idx="0"/>
          </p:cNvCxnSpPr>
          <p:nvPr/>
        </p:nvCxnSpPr>
        <p:spPr>
          <a:xfrm flipV="1">
            <a:off x="2627784" y="3219822"/>
            <a:ext cx="144016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Implementación de una interfaz</a:t>
            </a:r>
            <a:endParaRPr lang="es-ES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642910" y="1221600"/>
            <a:ext cx="8033546" cy="1350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Una clase que implementa una interfaz está obligada a sobrescribir (implementar) todos los métodos de la misma.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5652120" y="2571750"/>
            <a:ext cx="33843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public</a:t>
            </a:r>
            <a:r>
              <a:rPr lang="es-ES" sz="1200" dirty="0" smtClean="0"/>
              <a:t> </a:t>
            </a:r>
            <a:r>
              <a:rPr lang="es-ES" sz="1200" dirty="0" err="1" smtClean="0"/>
              <a:t>class</a:t>
            </a:r>
            <a:r>
              <a:rPr lang="es-ES" sz="1200" dirty="0" smtClean="0"/>
              <a:t> Test </a:t>
            </a:r>
            <a:r>
              <a:rPr lang="es-ES" sz="1200" b="1" dirty="0" err="1" smtClean="0"/>
              <a:t>implements</a:t>
            </a:r>
            <a:r>
              <a:rPr lang="es-ES" sz="1200" dirty="0" smtClean="0"/>
              <a:t> Operaciones{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public</a:t>
            </a:r>
            <a:r>
              <a:rPr lang="es-ES" sz="1200" dirty="0" smtClean="0"/>
              <a:t> </a:t>
            </a:r>
            <a:r>
              <a:rPr lang="es-ES" sz="1200" dirty="0" err="1" smtClean="0"/>
              <a:t>void</a:t>
            </a:r>
            <a:r>
              <a:rPr lang="es-ES" sz="1200" dirty="0" smtClean="0"/>
              <a:t> girar(</a:t>
            </a:r>
            <a:r>
              <a:rPr lang="es-ES" sz="1200" dirty="0" err="1" smtClean="0"/>
              <a:t>int</a:t>
            </a:r>
            <a:r>
              <a:rPr lang="es-ES" sz="1200" dirty="0" smtClean="0"/>
              <a:t> grados){</a:t>
            </a:r>
          </a:p>
          <a:p>
            <a:r>
              <a:rPr lang="es-ES" sz="1200" dirty="0" smtClean="0"/>
              <a:t>    :</a:t>
            </a:r>
          </a:p>
          <a:p>
            <a:r>
              <a:rPr lang="es-ES" sz="1200" dirty="0" smtClean="0"/>
              <a:t>    }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public</a:t>
            </a:r>
            <a:r>
              <a:rPr lang="es-ES" sz="1200" dirty="0" smtClean="0"/>
              <a:t> </a:t>
            </a:r>
            <a:r>
              <a:rPr lang="es-ES" sz="1200" dirty="0" err="1" smtClean="0"/>
              <a:t>int</a:t>
            </a:r>
            <a:r>
              <a:rPr lang="es-ES" sz="1200" dirty="0" smtClean="0"/>
              <a:t> invertir(){</a:t>
            </a:r>
          </a:p>
          <a:p>
            <a:r>
              <a:rPr lang="es-ES" sz="1200" dirty="0" smtClean="0"/>
              <a:t>    :</a:t>
            </a:r>
          </a:p>
          <a:p>
            <a:r>
              <a:rPr lang="es-ES" sz="1200" dirty="0" smtClean="0"/>
              <a:t>    }</a:t>
            </a:r>
          </a:p>
          <a:p>
            <a:endParaRPr lang="es-ES" sz="1200" dirty="0" smtClean="0"/>
          </a:p>
          <a:p>
            <a:r>
              <a:rPr lang="es-ES" sz="1200" dirty="0" smtClean="0"/>
              <a:t>}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3419872" y="3435846"/>
            <a:ext cx="2016224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Al implementar los métodos en la clase, es obligatorio indicar el modificador </a:t>
            </a:r>
            <a:r>
              <a:rPr lang="es-ES" sz="1000" i="1" dirty="0" err="1" smtClean="0"/>
              <a:t>public</a:t>
            </a:r>
            <a:r>
              <a:rPr lang="es-ES" sz="1000" dirty="0" smtClean="0"/>
              <a:t>.</a:t>
            </a:r>
            <a:endParaRPr lang="es-ES" sz="1000" i="1" dirty="0"/>
          </a:p>
        </p:txBody>
      </p:sp>
      <p:cxnSp>
        <p:nvCxnSpPr>
          <p:cNvPr id="8" name="7 Conector recto de flecha"/>
          <p:cNvCxnSpPr>
            <a:stCxn id="6" idx="0"/>
          </p:cNvCxnSpPr>
          <p:nvPr/>
        </p:nvCxnSpPr>
        <p:spPr>
          <a:xfrm flipV="1">
            <a:off x="4427984" y="2931790"/>
            <a:ext cx="151216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>
            <a:stCxn id="6" idx="0"/>
          </p:cNvCxnSpPr>
          <p:nvPr/>
        </p:nvCxnSpPr>
        <p:spPr>
          <a:xfrm>
            <a:off x="4427984" y="3435846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Rectángulo redondeado"/>
          <p:cNvSpPr/>
          <p:nvPr/>
        </p:nvSpPr>
        <p:spPr>
          <a:xfrm>
            <a:off x="1407904" y="2499742"/>
            <a:ext cx="1368152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1357290" y="2518948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i="1" dirty="0" smtClean="0"/>
              <a:t>Operaciones</a:t>
            </a:r>
            <a:endParaRPr lang="es-ES" sz="1600" i="1" dirty="0"/>
          </a:p>
        </p:txBody>
      </p:sp>
      <p:sp>
        <p:nvSpPr>
          <p:cNvPr id="14" name="13 Rectángulo redondeado"/>
          <p:cNvSpPr/>
          <p:nvPr/>
        </p:nvSpPr>
        <p:spPr>
          <a:xfrm>
            <a:off x="1403648" y="3507854"/>
            <a:ext cx="1368152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1763688" y="3507854"/>
            <a:ext cx="796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Test</a:t>
            </a:r>
            <a:endParaRPr lang="es-ES" sz="1600" dirty="0"/>
          </a:p>
        </p:txBody>
      </p:sp>
      <p:cxnSp>
        <p:nvCxnSpPr>
          <p:cNvPr id="17" name="16 Conector recto de flecha"/>
          <p:cNvCxnSpPr/>
          <p:nvPr/>
        </p:nvCxnSpPr>
        <p:spPr>
          <a:xfrm flipV="1">
            <a:off x="2051720" y="2947086"/>
            <a:ext cx="0" cy="56076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Flexibilidad de las interfaces</a:t>
            </a:r>
            <a:endParaRPr lang="es-ES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714348" y="1221600"/>
            <a:ext cx="8034116" cy="1350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Una clase puede implementar varias interfaces: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Una clase puede heredar otra clase y, a su vez, implementar una o varias interfaces: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1857356" y="1707654"/>
            <a:ext cx="51629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public</a:t>
            </a:r>
            <a:r>
              <a:rPr lang="es-ES" sz="1200" dirty="0" smtClean="0"/>
              <a:t> </a:t>
            </a:r>
            <a:r>
              <a:rPr lang="es-ES" sz="1200" dirty="0" err="1" smtClean="0"/>
              <a:t>class</a:t>
            </a:r>
            <a:r>
              <a:rPr lang="es-ES" sz="1200" dirty="0" smtClean="0"/>
              <a:t> Test </a:t>
            </a:r>
            <a:r>
              <a:rPr lang="es-ES" sz="1200" b="1" dirty="0" err="1" smtClean="0"/>
              <a:t>implements</a:t>
            </a:r>
            <a:r>
              <a:rPr lang="es-ES" sz="1200" dirty="0" smtClean="0"/>
              <a:t> Operaciones, </a:t>
            </a:r>
            <a:r>
              <a:rPr lang="es-ES" sz="1200" dirty="0" err="1" smtClean="0"/>
              <a:t>OtraInterfaz</a:t>
            </a:r>
            <a:r>
              <a:rPr lang="es-ES" sz="1200" dirty="0" smtClean="0"/>
              <a:t>{</a:t>
            </a:r>
          </a:p>
          <a:p>
            <a:r>
              <a:rPr lang="es-ES" sz="1200" dirty="0" smtClean="0"/>
              <a:t>    //implementación de todos los métodos de Operaciones</a:t>
            </a:r>
          </a:p>
          <a:p>
            <a:r>
              <a:rPr lang="es-ES" sz="1200" dirty="0" smtClean="0"/>
              <a:t>    //y </a:t>
            </a:r>
            <a:r>
              <a:rPr lang="es-ES" sz="1200" dirty="0" err="1" smtClean="0"/>
              <a:t>OtraInterfaz</a:t>
            </a:r>
            <a:endParaRPr lang="es-ES" sz="1200" dirty="0" smtClean="0"/>
          </a:p>
          <a:p>
            <a:endParaRPr lang="es-ES" sz="1200" dirty="0" smtClean="0"/>
          </a:p>
          <a:p>
            <a:r>
              <a:rPr lang="es-ES" sz="1200" dirty="0" smtClean="0"/>
              <a:t>}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3995936" y="3507854"/>
            <a:ext cx="5472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public</a:t>
            </a:r>
            <a:r>
              <a:rPr lang="es-ES" sz="1200" dirty="0" smtClean="0"/>
              <a:t> </a:t>
            </a:r>
            <a:r>
              <a:rPr lang="es-ES" sz="1200" dirty="0" err="1" smtClean="0"/>
              <a:t>class</a:t>
            </a:r>
            <a:r>
              <a:rPr lang="es-ES" sz="1200" dirty="0" smtClean="0"/>
              <a:t> Circulo </a:t>
            </a:r>
            <a:r>
              <a:rPr lang="es-ES" sz="1200" b="1" dirty="0" err="1" smtClean="0"/>
              <a:t>extends</a:t>
            </a:r>
            <a:r>
              <a:rPr lang="es-ES" sz="1200" dirty="0" smtClean="0"/>
              <a:t> Figura </a:t>
            </a:r>
            <a:r>
              <a:rPr lang="es-ES" sz="1200" b="1" dirty="0" err="1" smtClean="0"/>
              <a:t>implements</a:t>
            </a:r>
            <a:r>
              <a:rPr lang="es-ES" sz="1200" dirty="0" smtClean="0"/>
              <a:t> </a:t>
            </a:r>
            <a:r>
              <a:rPr lang="es-ES" sz="1200" dirty="0" err="1" smtClean="0"/>
              <a:t>Operaciones,OtraInterfaz</a:t>
            </a:r>
            <a:r>
              <a:rPr lang="es-ES" sz="1200" dirty="0" smtClean="0"/>
              <a:t> {</a:t>
            </a:r>
          </a:p>
          <a:p>
            <a:r>
              <a:rPr lang="es-ES" sz="1200" dirty="0" smtClean="0"/>
              <a:t>    :</a:t>
            </a:r>
          </a:p>
          <a:p>
            <a:endParaRPr lang="es-ES" sz="1200" dirty="0" smtClean="0"/>
          </a:p>
          <a:p>
            <a:r>
              <a:rPr lang="es-ES" sz="1200" dirty="0" smtClean="0"/>
              <a:t>}</a:t>
            </a:r>
          </a:p>
        </p:txBody>
      </p:sp>
      <p:sp>
        <p:nvSpPr>
          <p:cNvPr id="11" name="10 Rectángulo redondeado"/>
          <p:cNvSpPr/>
          <p:nvPr/>
        </p:nvSpPr>
        <p:spPr>
          <a:xfrm>
            <a:off x="1551920" y="3579862"/>
            <a:ext cx="715824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1547664" y="3579862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Figura</a:t>
            </a:r>
            <a:endParaRPr lang="es-ES" sz="1400" dirty="0"/>
          </a:p>
        </p:txBody>
      </p:sp>
      <p:cxnSp>
        <p:nvCxnSpPr>
          <p:cNvPr id="18" name="17 Conector recto de flecha"/>
          <p:cNvCxnSpPr/>
          <p:nvPr/>
        </p:nvCxnSpPr>
        <p:spPr>
          <a:xfrm flipV="1">
            <a:off x="2267744" y="4011910"/>
            <a:ext cx="360040" cy="36004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Rectángulo redondeado"/>
          <p:cNvSpPr/>
          <p:nvPr/>
        </p:nvSpPr>
        <p:spPr>
          <a:xfrm>
            <a:off x="1551920" y="4227934"/>
            <a:ext cx="715824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CuadroTexto"/>
          <p:cNvSpPr txBox="1"/>
          <p:nvPr/>
        </p:nvSpPr>
        <p:spPr>
          <a:xfrm>
            <a:off x="1500166" y="4227934"/>
            <a:ext cx="839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Circulo</a:t>
            </a:r>
            <a:endParaRPr lang="es-ES" sz="1400" dirty="0"/>
          </a:p>
        </p:txBody>
      </p:sp>
      <p:cxnSp>
        <p:nvCxnSpPr>
          <p:cNvPr id="22" name="21 Conector recto de flecha"/>
          <p:cNvCxnSpPr>
            <a:endCxn id="11" idx="2"/>
          </p:cNvCxnSpPr>
          <p:nvPr/>
        </p:nvCxnSpPr>
        <p:spPr>
          <a:xfrm flipV="1">
            <a:off x="1907704" y="3939902"/>
            <a:ext cx="212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Rectángulo redondeado"/>
          <p:cNvSpPr/>
          <p:nvPr/>
        </p:nvSpPr>
        <p:spPr>
          <a:xfrm>
            <a:off x="2632040" y="3795886"/>
            <a:ext cx="1003856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24 CuadroTexto"/>
          <p:cNvSpPr txBox="1"/>
          <p:nvPr/>
        </p:nvSpPr>
        <p:spPr>
          <a:xfrm>
            <a:off x="2571736" y="3837697"/>
            <a:ext cx="1158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 smtClean="0"/>
              <a:t>Operaciones</a:t>
            </a:r>
            <a:endParaRPr lang="es-ES" sz="1200" i="1" dirty="0"/>
          </a:p>
        </p:txBody>
      </p:sp>
      <p:sp>
        <p:nvSpPr>
          <p:cNvPr id="26" name="25 Rectángulo redondeado"/>
          <p:cNvSpPr/>
          <p:nvPr/>
        </p:nvSpPr>
        <p:spPr>
          <a:xfrm>
            <a:off x="2632040" y="4443958"/>
            <a:ext cx="1003856" cy="3600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26 CuadroTexto"/>
          <p:cNvSpPr txBox="1"/>
          <p:nvPr/>
        </p:nvSpPr>
        <p:spPr>
          <a:xfrm>
            <a:off x="2571736" y="4443958"/>
            <a:ext cx="1158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 err="1" smtClean="0"/>
              <a:t>OtraInterfaz</a:t>
            </a:r>
            <a:endParaRPr lang="es-ES" sz="1200" i="1" dirty="0"/>
          </a:p>
        </p:txBody>
      </p:sp>
      <p:cxnSp>
        <p:nvCxnSpPr>
          <p:cNvPr id="34" name="33 Conector recto de flecha"/>
          <p:cNvCxnSpPr>
            <a:stCxn id="20" idx="3"/>
            <a:endCxn id="27" idx="1"/>
          </p:cNvCxnSpPr>
          <p:nvPr/>
        </p:nvCxnSpPr>
        <p:spPr>
          <a:xfrm>
            <a:off x="2339182" y="4381823"/>
            <a:ext cx="232554" cy="20063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Interfaces y polimorfismo</a:t>
            </a:r>
            <a:endParaRPr lang="es-ES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539552" y="1059582"/>
            <a:ext cx="8105554" cy="1350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El polimorfismo puede aplicarse también con interfaces: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1259632" y="1779662"/>
            <a:ext cx="33843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public</a:t>
            </a:r>
            <a:r>
              <a:rPr lang="es-ES" sz="1200" dirty="0" smtClean="0"/>
              <a:t> </a:t>
            </a:r>
            <a:r>
              <a:rPr lang="es-ES" sz="1200" b="1" dirty="0" smtClean="0"/>
              <a:t>interface </a:t>
            </a:r>
            <a:r>
              <a:rPr lang="es-ES" sz="1200" dirty="0" smtClean="0"/>
              <a:t>Operaciones{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void</a:t>
            </a:r>
            <a:r>
              <a:rPr lang="es-ES" sz="1200" dirty="0" smtClean="0"/>
              <a:t> girar(</a:t>
            </a:r>
            <a:r>
              <a:rPr lang="es-ES" sz="1200" dirty="0" err="1" smtClean="0"/>
              <a:t>int</a:t>
            </a:r>
            <a:r>
              <a:rPr lang="es-ES" sz="1200" dirty="0" smtClean="0"/>
              <a:t> grados);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int</a:t>
            </a:r>
            <a:r>
              <a:rPr lang="es-ES" sz="1200" dirty="0" smtClean="0"/>
              <a:t> invertir();</a:t>
            </a:r>
          </a:p>
          <a:p>
            <a:r>
              <a:rPr lang="es-ES" sz="1200" dirty="0" smtClean="0"/>
              <a:t>}</a:t>
            </a:r>
          </a:p>
          <a:p>
            <a:r>
              <a:rPr lang="es-ES" sz="1200" dirty="0" err="1" smtClean="0"/>
              <a:t>public</a:t>
            </a:r>
            <a:r>
              <a:rPr lang="es-ES" sz="1200" dirty="0" smtClean="0"/>
              <a:t> </a:t>
            </a:r>
            <a:r>
              <a:rPr lang="es-ES" sz="1200" dirty="0" err="1" smtClean="0"/>
              <a:t>class</a:t>
            </a:r>
            <a:r>
              <a:rPr lang="es-ES" sz="1200" dirty="0" smtClean="0"/>
              <a:t> Test </a:t>
            </a:r>
            <a:r>
              <a:rPr lang="es-ES" sz="1200" b="1" dirty="0" err="1" smtClean="0"/>
              <a:t>implements</a:t>
            </a:r>
            <a:r>
              <a:rPr lang="es-ES" sz="1200" dirty="0" smtClean="0"/>
              <a:t> Operaciones {</a:t>
            </a:r>
          </a:p>
          <a:p>
            <a:r>
              <a:rPr lang="es-ES" sz="1200" dirty="0" smtClean="0"/>
              <a:t>   //implementación de girar e invertir</a:t>
            </a:r>
          </a:p>
          <a:p>
            <a:r>
              <a:rPr lang="es-ES" sz="1200" dirty="0" smtClean="0"/>
              <a:t>}</a:t>
            </a:r>
          </a:p>
          <a:p>
            <a:r>
              <a:rPr lang="es-ES" sz="1200" dirty="0" err="1" smtClean="0"/>
              <a:t>public</a:t>
            </a:r>
            <a:r>
              <a:rPr lang="es-ES" sz="1200" dirty="0" smtClean="0"/>
              <a:t> </a:t>
            </a:r>
            <a:r>
              <a:rPr lang="es-ES" sz="1200" dirty="0" err="1" smtClean="0"/>
              <a:t>class</a:t>
            </a:r>
            <a:r>
              <a:rPr lang="es-ES" sz="1200" dirty="0" smtClean="0"/>
              <a:t> Circulo </a:t>
            </a:r>
            <a:r>
              <a:rPr lang="es-ES" sz="1200" b="1" dirty="0" err="1" smtClean="0"/>
              <a:t>extends</a:t>
            </a:r>
            <a:r>
              <a:rPr lang="es-ES" sz="1200" dirty="0" smtClean="0"/>
              <a:t> Figura </a:t>
            </a:r>
            <a:r>
              <a:rPr lang="es-ES" sz="1200" b="1" dirty="0" err="1" smtClean="0"/>
              <a:t>implements</a:t>
            </a:r>
            <a:r>
              <a:rPr lang="es-ES" sz="1200" dirty="0" smtClean="0"/>
              <a:t> Operaciones{</a:t>
            </a:r>
          </a:p>
          <a:p>
            <a:r>
              <a:rPr lang="es-ES" sz="1200" dirty="0" smtClean="0"/>
              <a:t>    :</a:t>
            </a:r>
          </a:p>
          <a:p>
            <a:endParaRPr lang="es-ES" sz="1200" dirty="0" smtClean="0"/>
          </a:p>
          <a:p>
            <a:r>
              <a:rPr lang="es-ES" sz="1200" dirty="0" smtClean="0"/>
              <a:t>}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5292080" y="1851670"/>
            <a:ext cx="31683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usoPolimorfismo</a:t>
            </a:r>
            <a:r>
              <a:rPr lang="es-ES" sz="1200" dirty="0" smtClean="0"/>
              <a:t>(new Test(..));</a:t>
            </a:r>
          </a:p>
          <a:p>
            <a:r>
              <a:rPr lang="es-ES" sz="1200" dirty="0" err="1" smtClean="0"/>
              <a:t>usoPolimorfismo</a:t>
            </a:r>
            <a:r>
              <a:rPr lang="es-ES" sz="1200" dirty="0" smtClean="0"/>
              <a:t>(new Circulo(..));</a:t>
            </a:r>
          </a:p>
          <a:p>
            <a:r>
              <a:rPr lang="es-ES" sz="1200" dirty="0" smtClean="0"/>
              <a:t>:</a:t>
            </a:r>
          </a:p>
          <a:p>
            <a:r>
              <a:rPr lang="es-ES" sz="1200" dirty="0" err="1" smtClean="0"/>
              <a:t>void</a:t>
            </a:r>
            <a:r>
              <a:rPr lang="es-ES" sz="1200" dirty="0" smtClean="0"/>
              <a:t> </a:t>
            </a:r>
            <a:r>
              <a:rPr lang="es-ES" sz="1200" dirty="0" err="1" smtClean="0"/>
              <a:t>usoPolimorfismo</a:t>
            </a:r>
            <a:r>
              <a:rPr lang="es-ES" sz="1200" dirty="0" smtClean="0"/>
              <a:t>(Operaciones </a:t>
            </a:r>
            <a:r>
              <a:rPr lang="es-ES" sz="1200" dirty="0" err="1" smtClean="0"/>
              <a:t>op</a:t>
            </a:r>
            <a:r>
              <a:rPr lang="es-ES" sz="1200" dirty="0" smtClean="0"/>
              <a:t>){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op.girar</a:t>
            </a:r>
            <a:r>
              <a:rPr lang="es-ES" sz="1200" dirty="0" smtClean="0"/>
              <a:t>(200);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op.invertir</a:t>
            </a:r>
            <a:r>
              <a:rPr lang="es-ES" sz="1200" dirty="0" smtClean="0"/>
              <a:t>();</a:t>
            </a:r>
          </a:p>
          <a:p>
            <a:r>
              <a:rPr lang="es-ES" sz="1200" dirty="0" smtClean="0"/>
              <a:t>}</a:t>
            </a:r>
          </a:p>
          <a:p>
            <a:endParaRPr lang="es-ES" sz="1200" dirty="0" smtClean="0"/>
          </a:p>
        </p:txBody>
      </p:sp>
      <p:sp>
        <p:nvSpPr>
          <p:cNvPr id="23" name="22 Flecha derecha"/>
          <p:cNvSpPr/>
          <p:nvPr/>
        </p:nvSpPr>
        <p:spPr>
          <a:xfrm>
            <a:off x="4641158" y="2571180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9" name="28 Conector recto de flecha"/>
          <p:cNvCxnSpPr/>
          <p:nvPr/>
        </p:nvCxnSpPr>
        <p:spPr>
          <a:xfrm flipH="1" flipV="1">
            <a:off x="7164288" y="2643758"/>
            <a:ext cx="144016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CuadroTexto"/>
          <p:cNvSpPr txBox="1"/>
          <p:nvPr/>
        </p:nvSpPr>
        <p:spPr>
          <a:xfrm>
            <a:off x="6588224" y="3867894"/>
            <a:ext cx="1944216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Opera sobre un objeto de cualquier clase que implemente la interfaz</a:t>
            </a:r>
            <a:endParaRPr lang="es-ES" sz="10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Ejemplos interfaces Java estándar</a:t>
            </a:r>
            <a:endParaRPr lang="es-ES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571472" y="1221600"/>
            <a:ext cx="8176992" cy="1350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Colecciones: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§"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List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Interfaz que implementan colecciones tipo lista, como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ArrayList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1">
              <a:spcBef>
                <a:spcPts val="600"/>
              </a:spcBef>
              <a:buFont typeface="Wingdings" pitchFamily="2" charset="2"/>
              <a:buChar char="§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Set. Interfaz que implementan los conjuntos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§"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Map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Interfaz que implementan las tablas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Collection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Interfaz base para trabajar con colecciones. Heredada por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List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y 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SQL: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Connection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,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ResultSet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, etc.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Herencia múltiple en interfaces</a:t>
            </a:r>
            <a:endParaRPr lang="es-ES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571472" y="1221600"/>
            <a:ext cx="8176992" cy="1350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Una interfaz puede heredar una o varias interfaces: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500034" y="1785932"/>
            <a:ext cx="486519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public</a:t>
            </a:r>
            <a:r>
              <a:rPr lang="es-ES" sz="1200" dirty="0" smtClean="0"/>
              <a:t> interface</a:t>
            </a:r>
            <a:r>
              <a:rPr lang="es-ES" sz="1200" b="1" dirty="0" smtClean="0"/>
              <a:t> </a:t>
            </a:r>
            <a:r>
              <a:rPr lang="es-ES" sz="1200" dirty="0" smtClean="0"/>
              <a:t>Operaciones{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void</a:t>
            </a:r>
            <a:r>
              <a:rPr lang="es-ES" sz="1200" dirty="0" smtClean="0"/>
              <a:t> girar(</a:t>
            </a:r>
            <a:r>
              <a:rPr lang="es-ES" sz="1200" dirty="0" err="1" smtClean="0"/>
              <a:t>int</a:t>
            </a:r>
            <a:r>
              <a:rPr lang="es-ES" sz="1200" dirty="0" smtClean="0"/>
              <a:t> grados);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int</a:t>
            </a:r>
            <a:r>
              <a:rPr lang="es-ES" sz="1200" dirty="0" smtClean="0"/>
              <a:t> invertir();</a:t>
            </a:r>
          </a:p>
          <a:p>
            <a:r>
              <a:rPr lang="es-ES" sz="1200" dirty="0" smtClean="0"/>
              <a:t>     </a:t>
            </a:r>
            <a:r>
              <a:rPr lang="es-ES" sz="1200" dirty="0" err="1" smtClean="0"/>
              <a:t>int</a:t>
            </a:r>
            <a:r>
              <a:rPr lang="es-ES" sz="1200" dirty="0" smtClean="0"/>
              <a:t> </a:t>
            </a:r>
            <a:r>
              <a:rPr lang="es-ES" sz="1200" dirty="0" err="1" smtClean="0"/>
              <a:t>miMetodo</a:t>
            </a:r>
            <a:r>
              <a:rPr lang="es-ES" sz="1200" dirty="0" smtClean="0"/>
              <a:t>();</a:t>
            </a:r>
          </a:p>
          <a:p>
            <a:r>
              <a:rPr lang="es-ES" sz="1200" dirty="0" smtClean="0"/>
              <a:t>}</a:t>
            </a:r>
          </a:p>
          <a:p>
            <a:r>
              <a:rPr lang="es-ES" sz="1200" dirty="0" err="1" smtClean="0"/>
              <a:t>public</a:t>
            </a:r>
            <a:r>
              <a:rPr lang="es-ES" sz="1200" dirty="0" smtClean="0"/>
              <a:t> interface Inter1{</a:t>
            </a:r>
          </a:p>
          <a:p>
            <a:r>
              <a:rPr lang="es-ES" sz="1200" dirty="0" smtClean="0"/>
              <a:t>   </a:t>
            </a:r>
            <a:r>
              <a:rPr lang="es-ES" sz="1200" dirty="0" err="1" smtClean="0"/>
              <a:t>int</a:t>
            </a:r>
            <a:r>
              <a:rPr lang="es-ES" sz="1200" dirty="0" smtClean="0"/>
              <a:t> </a:t>
            </a:r>
            <a:r>
              <a:rPr lang="es-ES" sz="1200" dirty="0" err="1" smtClean="0"/>
              <a:t>miMetodo</a:t>
            </a:r>
            <a:r>
              <a:rPr lang="es-ES" sz="1200" dirty="0" smtClean="0"/>
              <a:t>(); </a:t>
            </a:r>
          </a:p>
          <a:p>
            <a:r>
              <a:rPr lang="es-ES" sz="1200" dirty="0" smtClean="0"/>
              <a:t>}</a:t>
            </a:r>
          </a:p>
          <a:p>
            <a:r>
              <a:rPr lang="es-ES" sz="1200" dirty="0" err="1" smtClean="0"/>
              <a:t>public</a:t>
            </a:r>
            <a:r>
              <a:rPr lang="es-ES" sz="1200" dirty="0" smtClean="0"/>
              <a:t> interface </a:t>
            </a:r>
            <a:r>
              <a:rPr lang="es-ES" sz="1200" dirty="0" err="1" smtClean="0"/>
              <a:t>InterFin</a:t>
            </a:r>
            <a:r>
              <a:rPr lang="es-ES" sz="1200" dirty="0" smtClean="0"/>
              <a:t> </a:t>
            </a:r>
            <a:r>
              <a:rPr lang="es-ES" sz="1200" b="1" dirty="0" err="1" smtClean="0"/>
              <a:t>extends</a:t>
            </a:r>
            <a:r>
              <a:rPr lang="es-ES" sz="1200" dirty="0" smtClean="0"/>
              <a:t> Operaciones,  Inter1{</a:t>
            </a:r>
          </a:p>
          <a:p>
            <a:r>
              <a:rPr lang="es-ES" sz="1200" dirty="0" smtClean="0"/>
              <a:t>    //hereda solo un </a:t>
            </a:r>
            <a:r>
              <a:rPr lang="es-ES" sz="1200" dirty="0" err="1" smtClean="0"/>
              <a:t>miMetodo</a:t>
            </a:r>
            <a:r>
              <a:rPr lang="es-ES" sz="1200" dirty="0" smtClean="0"/>
              <a:t>(). Si el tipo de </a:t>
            </a:r>
            <a:r>
              <a:rPr lang="es-ES" sz="1200" dirty="0" err="1" smtClean="0"/>
              <a:t>devoolución</a:t>
            </a:r>
            <a:endParaRPr lang="es-ES" sz="1200" dirty="0" smtClean="0"/>
          </a:p>
          <a:p>
            <a:r>
              <a:rPr lang="es-ES" sz="1200" dirty="0" smtClean="0"/>
              <a:t>    //fuera diferente, error de compilación. Mal sobrecargado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void</a:t>
            </a:r>
            <a:r>
              <a:rPr lang="es-ES" sz="1200" dirty="0" smtClean="0"/>
              <a:t> </a:t>
            </a:r>
            <a:r>
              <a:rPr lang="es-ES" sz="1200" dirty="0" err="1" smtClean="0"/>
              <a:t>nuevoMetodo</a:t>
            </a:r>
            <a:r>
              <a:rPr lang="es-ES" sz="1200" dirty="0" smtClean="0"/>
              <a:t>();</a:t>
            </a:r>
          </a:p>
          <a:p>
            <a:r>
              <a:rPr lang="es-ES" sz="1200" dirty="0" smtClean="0"/>
              <a:t>}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 flipV="1">
            <a:off x="5076056" y="2283718"/>
            <a:ext cx="648072" cy="1944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3851920" y="4227934"/>
            <a:ext cx="1944216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La clase está obligada a implementar los métodos de la interfaz que implementa y los de las interfaces que esta hereda</a:t>
            </a:r>
            <a:endParaRPr lang="es-ES" sz="1000" dirty="0"/>
          </a:p>
        </p:txBody>
      </p:sp>
      <p:sp>
        <p:nvSpPr>
          <p:cNvPr id="9" name="8 CuadroTexto"/>
          <p:cNvSpPr txBox="1"/>
          <p:nvPr/>
        </p:nvSpPr>
        <p:spPr>
          <a:xfrm>
            <a:off x="5652120" y="2067694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public</a:t>
            </a:r>
            <a:r>
              <a:rPr lang="es-ES" sz="1200" dirty="0" smtClean="0"/>
              <a:t> </a:t>
            </a:r>
            <a:r>
              <a:rPr lang="es-ES" sz="1200" dirty="0" err="1" smtClean="0"/>
              <a:t>class</a:t>
            </a:r>
            <a:r>
              <a:rPr lang="es-ES" sz="1200" dirty="0" smtClean="0"/>
              <a:t> Prueba </a:t>
            </a:r>
            <a:r>
              <a:rPr lang="es-ES" sz="1200" b="1" dirty="0" err="1" smtClean="0"/>
              <a:t>implements</a:t>
            </a:r>
            <a:r>
              <a:rPr lang="es-ES" sz="1200" b="1" dirty="0" smtClean="0"/>
              <a:t> </a:t>
            </a:r>
            <a:r>
              <a:rPr lang="es-ES" sz="1200" dirty="0" err="1" smtClean="0"/>
              <a:t>InterFin</a:t>
            </a:r>
            <a:r>
              <a:rPr lang="es-ES" sz="1200" dirty="0" smtClean="0"/>
              <a:t>{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public</a:t>
            </a:r>
            <a:r>
              <a:rPr lang="es-ES" sz="1200" dirty="0" smtClean="0"/>
              <a:t> </a:t>
            </a:r>
            <a:r>
              <a:rPr lang="es-ES" sz="1200" dirty="0" err="1" smtClean="0"/>
              <a:t>void</a:t>
            </a:r>
            <a:r>
              <a:rPr lang="es-ES" sz="1200" dirty="0" smtClean="0"/>
              <a:t> girar(</a:t>
            </a:r>
            <a:r>
              <a:rPr lang="es-ES" sz="1200" dirty="0" err="1" smtClean="0"/>
              <a:t>int</a:t>
            </a:r>
            <a:r>
              <a:rPr lang="es-ES" sz="1200" dirty="0" smtClean="0"/>
              <a:t> grados){…}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public</a:t>
            </a:r>
            <a:r>
              <a:rPr lang="es-ES" sz="1200" dirty="0" smtClean="0"/>
              <a:t> </a:t>
            </a:r>
            <a:r>
              <a:rPr lang="es-ES" sz="1200" dirty="0" err="1" smtClean="0"/>
              <a:t>int</a:t>
            </a:r>
            <a:r>
              <a:rPr lang="es-ES" sz="1200" dirty="0" smtClean="0"/>
              <a:t> invertir(){…}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public</a:t>
            </a:r>
            <a:r>
              <a:rPr lang="es-ES" sz="1200" dirty="0" smtClean="0"/>
              <a:t>  </a:t>
            </a:r>
            <a:r>
              <a:rPr lang="es-ES" sz="1200" dirty="0" err="1" smtClean="0"/>
              <a:t>int</a:t>
            </a:r>
            <a:r>
              <a:rPr lang="es-ES" sz="1200" dirty="0" smtClean="0"/>
              <a:t> </a:t>
            </a:r>
            <a:r>
              <a:rPr lang="es-ES" sz="1200" dirty="0" err="1" smtClean="0"/>
              <a:t>miMetodo</a:t>
            </a:r>
            <a:r>
              <a:rPr lang="es-ES" sz="1200" dirty="0" smtClean="0"/>
              <a:t>(){…}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public</a:t>
            </a:r>
            <a:r>
              <a:rPr lang="es-ES" sz="1200" dirty="0" smtClean="0"/>
              <a:t> </a:t>
            </a:r>
            <a:r>
              <a:rPr lang="es-ES" sz="1200" dirty="0" err="1" smtClean="0"/>
              <a:t>void</a:t>
            </a:r>
            <a:r>
              <a:rPr lang="es-ES" sz="1200" dirty="0" smtClean="0"/>
              <a:t> </a:t>
            </a:r>
            <a:r>
              <a:rPr lang="es-ES" sz="1200" dirty="0" err="1" smtClean="0"/>
              <a:t>nuevoMetodo</a:t>
            </a:r>
            <a:r>
              <a:rPr lang="es-ES" sz="1200" dirty="0" smtClean="0"/>
              <a:t>(){…}</a:t>
            </a:r>
          </a:p>
          <a:p>
            <a:r>
              <a:rPr lang="es-ES" sz="1200" dirty="0" smtClean="0"/>
              <a:t>}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Otros elementos en una interfaz</a:t>
            </a:r>
            <a:endParaRPr lang="es-ES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571472" y="1221600"/>
            <a:ext cx="8176992" cy="1350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Una interfaz puede incluir, además de métodos abstractos, constantes públicas y estáticas: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Y más cosas desde Java 8, que estudiaremos en la próxima lección…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50" name="AutoShape 2" descr="Resultado de imagen de imagen Ford KA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1547664" y="1988135"/>
            <a:ext cx="39604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public</a:t>
            </a:r>
            <a:r>
              <a:rPr lang="es-ES" sz="1200" dirty="0" smtClean="0"/>
              <a:t> interface</a:t>
            </a:r>
            <a:r>
              <a:rPr lang="es-ES" sz="1200" b="1" dirty="0" smtClean="0"/>
              <a:t> </a:t>
            </a:r>
            <a:r>
              <a:rPr lang="es-ES" sz="1200" dirty="0" smtClean="0"/>
              <a:t>Operaciones{</a:t>
            </a:r>
          </a:p>
          <a:p>
            <a:r>
              <a:rPr lang="es-ES" sz="1200" b="1" dirty="0" smtClean="0"/>
              <a:t>    </a:t>
            </a:r>
            <a:r>
              <a:rPr lang="es-ES" sz="1200" b="1" dirty="0" err="1" smtClean="0"/>
              <a:t>int</a:t>
            </a:r>
            <a:r>
              <a:rPr lang="es-ES" sz="1200" b="1" dirty="0" smtClean="0"/>
              <a:t> data=100;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void</a:t>
            </a:r>
            <a:r>
              <a:rPr lang="es-ES" sz="1200" dirty="0" smtClean="0"/>
              <a:t> girar(</a:t>
            </a:r>
            <a:r>
              <a:rPr lang="es-ES" sz="1200" dirty="0" err="1" smtClean="0"/>
              <a:t>int</a:t>
            </a:r>
            <a:r>
              <a:rPr lang="es-ES" sz="1200" dirty="0" smtClean="0"/>
              <a:t> grados);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int</a:t>
            </a:r>
            <a:r>
              <a:rPr lang="es-ES" sz="1200" dirty="0" smtClean="0"/>
              <a:t> invertir();</a:t>
            </a:r>
          </a:p>
          <a:p>
            <a:r>
              <a:rPr lang="es-ES" sz="1200" dirty="0" smtClean="0"/>
              <a:t>}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 rot="10800000">
            <a:off x="2857488" y="2285998"/>
            <a:ext cx="2578608" cy="69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5436096" y="2067694"/>
            <a:ext cx="1944216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Por defecto es </a:t>
            </a:r>
            <a:r>
              <a:rPr lang="es-ES" sz="1000" dirty="0" err="1" smtClean="0"/>
              <a:t>public</a:t>
            </a:r>
            <a:r>
              <a:rPr lang="es-ES" sz="1000" dirty="0" smtClean="0"/>
              <a:t> </a:t>
            </a:r>
            <a:r>
              <a:rPr lang="es-ES" sz="1000" dirty="0" err="1" smtClean="0"/>
              <a:t>static</a:t>
            </a:r>
            <a:r>
              <a:rPr lang="es-ES" sz="1000" dirty="0" smtClean="0"/>
              <a:t> final. Pueden omitirse estas palabras reservadas</a:t>
            </a:r>
            <a:endParaRPr lang="es-ES" sz="10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5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6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7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8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11685</TotalTime>
  <Words>543</Words>
  <Application>Microsoft Office PowerPoint</Application>
  <PresentationFormat>Presentación en pantalla (16:9)</PresentationFormat>
  <Paragraphs>160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Concurrencia</vt:lpstr>
      <vt:lpstr>Interfaces</vt:lpstr>
      <vt:lpstr>Definición</vt:lpstr>
      <vt:lpstr>Creación de una interfaz</vt:lpstr>
      <vt:lpstr>Implementación de una interfaz</vt:lpstr>
      <vt:lpstr>Flexibilidad de las interfaces</vt:lpstr>
      <vt:lpstr>Interfaces y polimorfismo</vt:lpstr>
      <vt:lpstr>Ejemplos interfaces Java estándar</vt:lpstr>
      <vt:lpstr>Herencia múltiple en interfaces</vt:lpstr>
      <vt:lpstr>Otros elementos en una interfaz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Lección 1. Fundamentos de Java</dc:title>
  <dc:creator>antonio martin</dc:creator>
  <cp:lastModifiedBy>Antonio</cp:lastModifiedBy>
  <cp:revision>192</cp:revision>
  <dcterms:created xsi:type="dcterms:W3CDTF">2017-04-22T22:25:01Z</dcterms:created>
  <dcterms:modified xsi:type="dcterms:W3CDTF">2022-06-16T12:53:24Z</dcterms:modified>
</cp:coreProperties>
</file>