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64" r:id="rId3"/>
    <p:sldId id="265" r:id="rId4"/>
    <p:sldId id="266" r:id="rId5"/>
    <p:sldId id="267" r:id="rId6"/>
    <p:sldId id="269" r:id="rId7"/>
    <p:sldId id="286" r:id="rId8"/>
    <p:sldId id="270" r:id="rId9"/>
    <p:sldId id="271" r:id="rId10"/>
    <p:sldId id="268" r:id="rId11"/>
    <p:sldId id="283" r:id="rId12"/>
    <p:sldId id="272" r:id="rId13"/>
    <p:sldId id="278" r:id="rId14"/>
    <p:sldId id="273" r:id="rId15"/>
    <p:sldId id="274" r:id="rId16"/>
    <p:sldId id="275" r:id="rId17"/>
    <p:sldId id="276" r:id="rId18"/>
    <p:sldId id="277" r:id="rId19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99" autoAdjust="0"/>
  </p:normalViewPr>
  <p:slideViewPr>
    <p:cSldViewPr>
      <p:cViewPr varScale="1">
        <p:scale>
          <a:sx n="78" d="100"/>
          <a:sy n="78" d="100"/>
        </p:scale>
        <p:origin x="109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73F46-5AF8-43D4-9DF7-65551FF42B1E}" type="datetimeFigureOut">
              <a:rPr lang="es-ES" smtClean="0"/>
              <a:pPr/>
              <a:t>17/08/2023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86C68-4A86-4682-A2F0-29E24B5185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87248-DE37-4E98-B331-0C62CD15A3FB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87248-DE37-4E98-B331-0C62CD15A3FB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87248-DE37-4E98-B331-0C62CD15A3FB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87248-DE37-4E98-B331-0C62CD15A3FB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87248-DE37-4E98-B331-0C62CD15A3FB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87248-DE37-4E98-B331-0C62CD15A3FB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87248-DE37-4E98-B331-0C62CD15A3FB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87248-DE37-4E98-B331-0C62CD15A3FB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87248-DE37-4E98-B331-0C62CD15A3FB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87248-DE37-4E98-B331-0C62CD15A3FB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87248-DE37-4E98-B331-0C62CD15A3FB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87248-DE37-4E98-B331-0C62CD15A3FB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87248-DE37-4E98-B331-0C62CD15A3FB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87248-DE37-4E98-B331-0C62CD15A3FB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87248-DE37-4E98-B331-0C62CD15A3FB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87248-DE37-4E98-B331-0C62CD15A3FB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87248-DE37-4E98-B331-0C62CD15A3FB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17/08/2023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17/08/2023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17/08/2023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17/08/2023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17/08/2023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17/08/2023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17/08/2023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17/08/2023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17/08/2023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17/08/2023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17/08/2023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17/08/2023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835696" y="1059582"/>
            <a:ext cx="6766520" cy="1372321"/>
          </a:xfrm>
        </p:spPr>
        <p:txBody>
          <a:bodyPr>
            <a:normAutofit/>
          </a:bodyPr>
          <a:lstStyle/>
          <a:p>
            <a:pPr algn="ctr"/>
            <a:r>
              <a:rPr lang="es-ES" sz="4000" dirty="0"/>
              <a:t>Principales métodos de </a:t>
            </a:r>
            <a:r>
              <a:rPr lang="es-ES" sz="4000" dirty="0" err="1"/>
              <a:t>Stream</a:t>
            </a:r>
            <a:endParaRPr lang="es-ES" sz="4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539552" y="771550"/>
            <a:ext cx="7888960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Stream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&lt;R&gt;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map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Function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&lt;?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super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T, ?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extends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R&gt;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mapper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). Transforma cada elemento del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Stream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en otro según el criterio definido por el objeto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Function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que se le pasa como parámetro: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IntStream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mapToInt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ToIntFunction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&lt;?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super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T&gt;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mapper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). Aplica una función a cada elemento del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que genera un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de cada elemento. El resultado se devuelve como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IntStream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1420"/>
            <a:ext cx="8229600" cy="857250"/>
          </a:xfrm>
        </p:spPr>
        <p:txBody>
          <a:bodyPr vert="horz" anchor="t">
            <a:normAutofit/>
          </a:bodyPr>
          <a:lstStyle/>
          <a:p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Transformación</a:t>
            </a: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2195736" y="2067694"/>
            <a:ext cx="4929222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err="1"/>
              <a:t>Stream</a:t>
            </a:r>
            <a:r>
              <a:rPr lang="es-ES" sz="1400" dirty="0"/>
              <a:t>&lt;</a:t>
            </a:r>
            <a:r>
              <a:rPr lang="es-ES" sz="1400" dirty="0" err="1"/>
              <a:t>String</a:t>
            </a:r>
            <a:r>
              <a:rPr lang="es-ES" sz="1400" dirty="0"/>
              <a:t>&gt; </a:t>
            </a:r>
            <a:r>
              <a:rPr lang="es-ES" sz="1400" dirty="0" err="1"/>
              <a:t>st</a:t>
            </a:r>
            <a:r>
              <a:rPr lang="es-ES" sz="1400" dirty="0"/>
              <a:t>=</a:t>
            </a:r>
            <a:r>
              <a:rPr lang="es-ES" sz="1400" dirty="0" err="1"/>
              <a:t>Stream.of</a:t>
            </a:r>
            <a:r>
              <a:rPr lang="es-ES" sz="1400" dirty="0"/>
              <a:t>("</a:t>
            </a:r>
            <a:r>
              <a:rPr lang="pt-BR" sz="1400" dirty="0"/>
              <a:t>Juan," "Maria", "Ana")</a:t>
            </a:r>
            <a:r>
              <a:rPr lang="es-ES" sz="1400" dirty="0"/>
              <a:t>;</a:t>
            </a:r>
          </a:p>
          <a:p>
            <a:r>
              <a:rPr lang="es-ES" sz="1400" dirty="0"/>
              <a:t>//genera un </a:t>
            </a:r>
            <a:r>
              <a:rPr lang="es-ES" sz="1400" dirty="0" err="1"/>
              <a:t>Stream</a:t>
            </a:r>
            <a:r>
              <a:rPr lang="es-ES" sz="1400" dirty="0"/>
              <a:t> con los nombres en mayúsculas</a:t>
            </a:r>
          </a:p>
          <a:p>
            <a:r>
              <a:rPr lang="es-ES" sz="1400" dirty="0" err="1"/>
              <a:t>Stream</a:t>
            </a:r>
            <a:r>
              <a:rPr lang="es-ES" sz="1400" dirty="0"/>
              <a:t>&lt;</a:t>
            </a:r>
            <a:r>
              <a:rPr lang="es-ES" sz="1400" dirty="0" err="1"/>
              <a:t>String</a:t>
            </a:r>
            <a:r>
              <a:rPr lang="es-ES" sz="1400" dirty="0"/>
              <a:t>&gt; st2=st.map(s-&gt;</a:t>
            </a:r>
            <a:r>
              <a:rPr lang="es-ES" sz="1400" dirty="0" err="1"/>
              <a:t>s.toUpperCase</a:t>
            </a:r>
            <a:r>
              <a:rPr lang="es-ES" sz="1400" dirty="0"/>
              <a:t>()); </a:t>
            </a:r>
          </a:p>
        </p:txBody>
      </p:sp>
      <p:sp>
        <p:nvSpPr>
          <p:cNvPr id="12" name="11 Llamada rectangular redondeada"/>
          <p:cNvSpPr/>
          <p:nvPr/>
        </p:nvSpPr>
        <p:spPr>
          <a:xfrm>
            <a:off x="7429520" y="222613"/>
            <a:ext cx="1214446" cy="571504"/>
          </a:xfrm>
          <a:prstGeom prst="wedgeRoundRectCallout">
            <a:avLst>
              <a:gd name="adj1" fmla="val -32127"/>
              <a:gd name="adj2" fmla="val 75441"/>
              <a:gd name="adj3" fmla="val 16667"/>
            </a:avLst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7429520" y="222613"/>
            <a:ext cx="1318944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accent2"/>
                </a:solidFill>
              </a:rPr>
              <a:t>Métodos intermedios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2051720" y="4076367"/>
            <a:ext cx="6016752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200" dirty="0" err="1"/>
              <a:t>Stream</a:t>
            </a:r>
            <a:r>
              <a:rPr lang="es-ES" sz="1200" dirty="0"/>
              <a:t>&lt;</a:t>
            </a:r>
            <a:r>
              <a:rPr lang="es-ES" sz="1200" dirty="0" err="1"/>
              <a:t>String</a:t>
            </a:r>
            <a:r>
              <a:rPr lang="es-ES" sz="1200" dirty="0"/>
              <a:t>&gt; </a:t>
            </a:r>
            <a:r>
              <a:rPr lang="es-ES" sz="1200" dirty="0" err="1"/>
              <a:t>st</a:t>
            </a:r>
            <a:r>
              <a:rPr lang="es-ES" sz="1200" dirty="0"/>
              <a:t>=</a:t>
            </a:r>
            <a:r>
              <a:rPr lang="es-ES" sz="1200" dirty="0" err="1"/>
              <a:t>Stream.of</a:t>
            </a:r>
            <a:r>
              <a:rPr lang="es-ES" sz="1200" dirty="0"/>
              <a:t>("</a:t>
            </a:r>
            <a:r>
              <a:rPr lang="pt-BR" sz="1200" dirty="0"/>
              <a:t>Juan," "Maria", "Ana")</a:t>
            </a:r>
            <a:r>
              <a:rPr lang="es-ES" sz="1200" dirty="0"/>
              <a:t>;</a:t>
            </a:r>
          </a:p>
          <a:p>
            <a:r>
              <a:rPr lang="es-ES" sz="1200" dirty="0"/>
              <a:t>//muestra la suma de todos los caracteres de los nombres</a:t>
            </a:r>
          </a:p>
          <a:p>
            <a:r>
              <a:rPr lang="es-ES" sz="1200" dirty="0" err="1"/>
              <a:t>System.out.println</a:t>
            </a:r>
            <a:r>
              <a:rPr lang="es-ES" sz="1200" dirty="0"/>
              <a:t>(</a:t>
            </a:r>
            <a:r>
              <a:rPr lang="es-ES" sz="1200" dirty="0" err="1"/>
              <a:t>st</a:t>
            </a:r>
            <a:endParaRPr lang="es-ES" sz="1200" dirty="0"/>
          </a:p>
          <a:p>
            <a:r>
              <a:rPr lang="es-ES" sz="1200" dirty="0"/>
              <a:t>	.</a:t>
            </a:r>
            <a:r>
              <a:rPr lang="es-ES" sz="1200" dirty="0" err="1"/>
              <a:t>mapToInt</a:t>
            </a:r>
            <a:r>
              <a:rPr lang="es-ES" sz="1200" dirty="0"/>
              <a:t>(s-&gt;</a:t>
            </a:r>
            <a:r>
              <a:rPr lang="es-ES" sz="1200" dirty="0" err="1"/>
              <a:t>s.length</a:t>
            </a:r>
            <a:r>
              <a:rPr lang="es-ES" sz="1200" dirty="0"/>
              <a:t>())</a:t>
            </a:r>
          </a:p>
          <a:p>
            <a:r>
              <a:rPr lang="es-ES" sz="1200" dirty="0"/>
              <a:t>	</a:t>
            </a:r>
            <a:r>
              <a:rPr lang="es-ES" sz="1200" dirty="0" err="1"/>
              <a:t>sum</a:t>
            </a:r>
            <a:r>
              <a:rPr lang="es-ES" sz="1200" dirty="0"/>
              <a:t>());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467544" y="771550"/>
            <a:ext cx="7888960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Las interfaces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IntStream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DoubleStream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y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LongStream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cuyos objetos son obtenidos mediante los métodos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mapToInt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mapToDouble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y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mapToLong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respectivamente, proporcionan los siguientes métodos de cálculo: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int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sum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(). Método final que devuelve la suma de todos los elementos del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. En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DoubleStream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y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LongStream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el tipo de devolución es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double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y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long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respectivamente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OptionalDouble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average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(). Método final que devuelve la media encapsulada en un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OptionalDouble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en los tres casos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OptionalInt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max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 y min(). Devuelven el mayor y menor de los números, respectivamente. En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DoubleStream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y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LongStream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el tipo de devolución es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OptionalDouble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y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OptionalLong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respectivamente.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1420"/>
            <a:ext cx="8229600" cy="857250"/>
          </a:xfrm>
        </p:spPr>
        <p:txBody>
          <a:bodyPr vert="horz" anchor="t">
            <a:normAutofit/>
          </a:bodyPr>
          <a:lstStyle/>
          <a:p>
            <a:r>
              <a:rPr lang="es-E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</a:t>
            </a:r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tipos primitivos</a:t>
            </a: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467544" y="843558"/>
            <a:ext cx="8143932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Stream&lt;R&gt;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flatMap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Function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&lt;T, Stream&lt;R&gt;&gt; mapper).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Devuelve un nuevo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resultante de unir los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Streams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generados por la aplicación de una función sobre cada elemento.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Ejemplo: Partiendo de una lista de listas de nombres, calcular cuantos nombres en total tienen más de 4 caracteres: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rmAutofit fontScale="90000"/>
          </a:bodyPr>
          <a:lstStyle/>
          <a:p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Transformación y aplanamiento</a:t>
            </a: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2483768" y="1923678"/>
            <a:ext cx="4608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400" dirty="0"/>
          </a:p>
        </p:txBody>
      </p:sp>
      <p:sp>
        <p:nvSpPr>
          <p:cNvPr id="7" name="6 Rectángulo"/>
          <p:cNvSpPr/>
          <p:nvPr/>
        </p:nvSpPr>
        <p:spPr>
          <a:xfrm>
            <a:off x="1187624" y="3075806"/>
            <a:ext cx="6215106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200" dirty="0" err="1"/>
              <a:t>List</a:t>
            </a:r>
            <a:r>
              <a:rPr lang="es-ES" sz="1200" dirty="0"/>
              <a:t>&lt;</a:t>
            </a:r>
            <a:r>
              <a:rPr lang="es-ES" sz="1200" dirty="0" err="1"/>
              <a:t>List</a:t>
            </a:r>
            <a:r>
              <a:rPr lang="es-ES" sz="1200" dirty="0"/>
              <a:t>&lt;</a:t>
            </a:r>
            <a:r>
              <a:rPr lang="es-ES" sz="1200" dirty="0" err="1"/>
              <a:t>String</a:t>
            </a:r>
            <a:r>
              <a:rPr lang="es-ES" sz="1200" dirty="0"/>
              <a:t>&gt;&gt; datos=</a:t>
            </a:r>
            <a:r>
              <a:rPr lang="es-ES" sz="1200" dirty="0" err="1"/>
              <a:t>Arrays.asList</a:t>
            </a:r>
            <a:r>
              <a:rPr lang="es-ES" sz="1200" dirty="0"/>
              <a:t>(</a:t>
            </a:r>
            <a:r>
              <a:rPr lang="es-ES" sz="1200" dirty="0" err="1"/>
              <a:t>Arrays.asList</a:t>
            </a:r>
            <a:r>
              <a:rPr lang="es-ES" sz="1200" dirty="0"/>
              <a:t>("</a:t>
            </a:r>
            <a:r>
              <a:rPr lang="es-ES" sz="1200" dirty="0" err="1"/>
              <a:t>Gema","María","Carlos</a:t>
            </a:r>
            <a:r>
              <a:rPr lang="es-ES" sz="1200" dirty="0"/>
              <a:t>"),</a:t>
            </a:r>
          </a:p>
          <a:p>
            <a:r>
              <a:rPr lang="es-ES" sz="1200" dirty="0"/>
              <a:t>		                         </a:t>
            </a:r>
            <a:r>
              <a:rPr lang="es-ES" sz="1200" dirty="0" err="1"/>
              <a:t>Arrays.asList</a:t>
            </a:r>
            <a:r>
              <a:rPr lang="es-ES" sz="1200" dirty="0"/>
              <a:t> ("</a:t>
            </a:r>
            <a:r>
              <a:rPr lang="es-ES" sz="1200" dirty="0" err="1"/>
              <a:t>Laura","Ana","Luis</a:t>
            </a:r>
            <a:r>
              <a:rPr lang="es-ES" sz="1200" dirty="0"/>
              <a:t>"));</a:t>
            </a:r>
          </a:p>
          <a:p>
            <a:r>
              <a:rPr lang="es-ES" sz="1200" dirty="0" err="1"/>
              <a:t>System.out.println</a:t>
            </a:r>
            <a:r>
              <a:rPr lang="es-ES" sz="1200" dirty="0"/>
              <a:t>(</a:t>
            </a:r>
            <a:r>
              <a:rPr lang="es-ES" sz="1200" dirty="0" err="1"/>
              <a:t>datos.stream</a:t>
            </a:r>
            <a:r>
              <a:rPr lang="es-ES" sz="1200" dirty="0"/>
              <a:t>()</a:t>
            </a:r>
          </a:p>
          <a:p>
            <a:r>
              <a:rPr lang="es-ES" sz="1200" dirty="0"/>
              <a:t>		.</a:t>
            </a:r>
            <a:r>
              <a:rPr lang="es-ES" sz="1200" dirty="0" err="1"/>
              <a:t>flatMap</a:t>
            </a:r>
            <a:r>
              <a:rPr lang="es-ES" sz="1200" dirty="0"/>
              <a:t>(l-&gt;</a:t>
            </a:r>
            <a:r>
              <a:rPr lang="es-ES" sz="1200" dirty="0" err="1"/>
              <a:t>l.stream</a:t>
            </a:r>
            <a:r>
              <a:rPr lang="es-ES" sz="1200" dirty="0"/>
              <a:t>().</a:t>
            </a:r>
            <a:r>
              <a:rPr lang="es-ES" sz="1200" dirty="0" err="1"/>
              <a:t>map</a:t>
            </a:r>
            <a:r>
              <a:rPr lang="es-ES" sz="1200" dirty="0"/>
              <a:t>(s-&gt;</a:t>
            </a:r>
            <a:r>
              <a:rPr lang="es-ES" sz="1200" dirty="0" err="1"/>
              <a:t>s.length</a:t>
            </a:r>
            <a:r>
              <a:rPr lang="es-ES" sz="1200" dirty="0"/>
              <a:t>()))</a:t>
            </a:r>
          </a:p>
          <a:p>
            <a:r>
              <a:rPr lang="es-ES" sz="1200" dirty="0"/>
              <a:t>		.</a:t>
            </a:r>
            <a:r>
              <a:rPr lang="es-ES" sz="1200" dirty="0" err="1"/>
              <a:t>filter</a:t>
            </a:r>
            <a:r>
              <a:rPr lang="es-ES" sz="1200" dirty="0"/>
              <a:t>(n-&gt;n&gt;4)</a:t>
            </a:r>
          </a:p>
          <a:p>
            <a:r>
              <a:rPr lang="es-ES" sz="1200" dirty="0"/>
              <a:t>		.</a:t>
            </a:r>
            <a:r>
              <a:rPr lang="es-ES" sz="1200" dirty="0" err="1"/>
              <a:t>count</a:t>
            </a:r>
            <a:r>
              <a:rPr lang="es-ES" sz="1200" dirty="0"/>
              <a:t>());</a:t>
            </a:r>
          </a:p>
          <a:p>
            <a:endParaRPr lang="es-ES" sz="1200" dirty="0"/>
          </a:p>
        </p:txBody>
      </p:sp>
      <p:sp>
        <p:nvSpPr>
          <p:cNvPr id="8" name="7 Llamada rectangular redondeada"/>
          <p:cNvSpPr/>
          <p:nvPr/>
        </p:nvSpPr>
        <p:spPr>
          <a:xfrm>
            <a:off x="7812360" y="267494"/>
            <a:ext cx="1214446" cy="571504"/>
          </a:xfrm>
          <a:prstGeom prst="wedgeRoundRectCallout">
            <a:avLst>
              <a:gd name="adj1" fmla="val -58148"/>
              <a:gd name="adj2" fmla="val 22500"/>
              <a:gd name="adj3" fmla="val 16667"/>
            </a:avLst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7812360" y="267494"/>
            <a:ext cx="1214446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accent2"/>
                </a:solidFill>
              </a:rPr>
              <a:t>Método intermedio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rmAutofit/>
          </a:bodyPr>
          <a:lstStyle/>
          <a:p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Procesamiento intermedio</a:t>
            </a: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11 Llamada rectangular redondeada"/>
          <p:cNvSpPr/>
          <p:nvPr/>
        </p:nvSpPr>
        <p:spPr>
          <a:xfrm>
            <a:off x="7452320" y="195486"/>
            <a:ext cx="1214446" cy="571504"/>
          </a:xfrm>
          <a:prstGeom prst="wedgeRoundRectCallout">
            <a:avLst>
              <a:gd name="adj1" fmla="val -32127"/>
              <a:gd name="adj2" fmla="val 75441"/>
              <a:gd name="adj3" fmla="val 16667"/>
            </a:avLst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7452320" y="195486"/>
            <a:ext cx="1214446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accent2"/>
                </a:solidFill>
              </a:rPr>
              <a:t>Método intermedio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539552" y="987574"/>
            <a:ext cx="7858180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Stream&lt;T&gt;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peek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(Consumer&lt;? super T&gt;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proceso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).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Aplica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el consumer a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cada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elemento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del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Stream,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devolviendo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un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nuevo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idéntico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para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continuar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con la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manipulación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de los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elementos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: 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867046" y="1845068"/>
            <a:ext cx="4608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400" dirty="0"/>
          </a:p>
        </p:txBody>
      </p:sp>
      <p:sp>
        <p:nvSpPr>
          <p:cNvPr id="11" name="10 Rectángulo"/>
          <p:cNvSpPr/>
          <p:nvPr/>
        </p:nvSpPr>
        <p:spPr>
          <a:xfrm>
            <a:off x="1285852" y="2500312"/>
            <a:ext cx="457200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s-ES" sz="1400" dirty="0" err="1"/>
              <a:t>Stream</a:t>
            </a:r>
            <a:r>
              <a:rPr lang="es-ES" sz="1400" dirty="0"/>
              <a:t>&lt;</a:t>
            </a:r>
            <a:r>
              <a:rPr lang="es-ES" sz="1400" dirty="0" err="1"/>
              <a:t>Integer</a:t>
            </a:r>
            <a:r>
              <a:rPr lang="es-ES" sz="1400" dirty="0"/>
              <a:t>&gt; </a:t>
            </a:r>
            <a:r>
              <a:rPr lang="es-ES" sz="1400" dirty="0" err="1"/>
              <a:t>nums</a:t>
            </a:r>
            <a:r>
              <a:rPr lang="es-ES" sz="1400" dirty="0"/>
              <a:t>=</a:t>
            </a:r>
            <a:r>
              <a:rPr lang="es-ES" sz="1400" dirty="0" err="1"/>
              <a:t>Stream.of</a:t>
            </a:r>
            <a:r>
              <a:rPr lang="es-ES" sz="1400" dirty="0"/>
              <a:t>(20,5,8,3,9);</a:t>
            </a:r>
          </a:p>
          <a:p>
            <a:r>
              <a:rPr lang="es-ES" sz="1400" dirty="0"/>
              <a:t>//muestra los pares y el total de éstos</a:t>
            </a:r>
          </a:p>
          <a:p>
            <a:r>
              <a:rPr lang="es-ES" sz="1400" dirty="0" err="1"/>
              <a:t>System.out.println</a:t>
            </a:r>
            <a:r>
              <a:rPr lang="es-ES" sz="1400" dirty="0"/>
              <a:t>("total: "+</a:t>
            </a:r>
            <a:r>
              <a:rPr lang="es-ES" sz="1400" dirty="0" err="1"/>
              <a:t>nums</a:t>
            </a:r>
            <a:endParaRPr lang="es-ES" sz="1400" dirty="0"/>
          </a:p>
          <a:p>
            <a:r>
              <a:rPr lang="es-ES" sz="1400" dirty="0"/>
              <a:t>	.</a:t>
            </a:r>
            <a:r>
              <a:rPr lang="es-ES" sz="1400" dirty="0" err="1"/>
              <a:t>filter</a:t>
            </a:r>
            <a:r>
              <a:rPr lang="es-ES" sz="1400" dirty="0"/>
              <a:t>(n-&gt;n%2==0)</a:t>
            </a:r>
          </a:p>
          <a:p>
            <a:r>
              <a:rPr lang="es-ES" sz="1400" dirty="0"/>
              <a:t>	.</a:t>
            </a:r>
            <a:r>
              <a:rPr lang="es-ES" sz="1400" dirty="0" err="1"/>
              <a:t>peek</a:t>
            </a:r>
            <a:r>
              <a:rPr lang="es-ES" sz="1400" dirty="0"/>
              <a:t>(n-&gt;</a:t>
            </a:r>
            <a:r>
              <a:rPr lang="es-ES" sz="1400" dirty="0" err="1"/>
              <a:t>System.out.println</a:t>
            </a:r>
            <a:r>
              <a:rPr lang="es-ES" sz="1400" dirty="0"/>
              <a:t>("par: "+n))</a:t>
            </a:r>
          </a:p>
          <a:p>
            <a:r>
              <a:rPr lang="es-ES" sz="1400" dirty="0"/>
              <a:t>	.</a:t>
            </a:r>
            <a:r>
              <a:rPr lang="es-ES" sz="1400" dirty="0" err="1"/>
              <a:t>count</a:t>
            </a:r>
            <a:r>
              <a:rPr lang="es-ES" sz="1400" dirty="0"/>
              <a:t>());</a:t>
            </a:r>
          </a:p>
        </p:txBody>
      </p:sp>
      <p:sp>
        <p:nvSpPr>
          <p:cNvPr id="9" name="8 Flecha derecha"/>
          <p:cNvSpPr/>
          <p:nvPr/>
        </p:nvSpPr>
        <p:spPr>
          <a:xfrm>
            <a:off x="6000760" y="3214692"/>
            <a:ext cx="428628" cy="214314"/>
          </a:xfrm>
          <a:prstGeom prst="rightArrow">
            <a:avLst/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6643702" y="3000378"/>
            <a:ext cx="114300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dirty="0"/>
              <a:t>par: 20</a:t>
            </a:r>
          </a:p>
          <a:p>
            <a:r>
              <a:rPr lang="es-ES" sz="1200" dirty="0"/>
              <a:t>par: 8</a:t>
            </a:r>
          </a:p>
          <a:p>
            <a:r>
              <a:rPr lang="es-ES" sz="1200" dirty="0"/>
              <a:t>total: 2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rmAutofit/>
          </a:bodyPr>
          <a:lstStyle/>
          <a:p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Reducción</a:t>
            </a: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11 Llamada rectangular redondeada"/>
          <p:cNvSpPr/>
          <p:nvPr/>
        </p:nvSpPr>
        <p:spPr>
          <a:xfrm>
            <a:off x="6876256" y="195486"/>
            <a:ext cx="1214446" cy="571504"/>
          </a:xfrm>
          <a:prstGeom prst="wedgeRoundRectCallout">
            <a:avLst>
              <a:gd name="adj1" fmla="val -32127"/>
              <a:gd name="adj2" fmla="val 75441"/>
              <a:gd name="adj3" fmla="val 16667"/>
            </a:avLst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6876256" y="195486"/>
            <a:ext cx="1214446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accent2"/>
                </a:solidFill>
              </a:rPr>
              <a:t>Método</a:t>
            </a:r>
          </a:p>
          <a:p>
            <a:r>
              <a:rPr lang="es-ES" sz="1400" b="1" dirty="0">
                <a:solidFill>
                  <a:schemeClr val="accent2"/>
                </a:solidFill>
              </a:rPr>
              <a:t>final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539552" y="987574"/>
            <a:ext cx="8033546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Optional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&lt;T&gt;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reduce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BinaryOperator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&lt;T&gt;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accumulator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).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Realiza la reducción de los elementos del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a un único valor, utilizando la función proporcionada como parámetro: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Existe una segunda versión del método que recibe un valor inicial y devuelve directamente el resultado: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483768" y="1923678"/>
            <a:ext cx="4608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400" dirty="0"/>
          </a:p>
        </p:txBody>
      </p:sp>
      <p:sp>
        <p:nvSpPr>
          <p:cNvPr id="11" name="10 Rectángulo"/>
          <p:cNvSpPr/>
          <p:nvPr/>
        </p:nvSpPr>
        <p:spPr>
          <a:xfrm>
            <a:off x="1500166" y="2357436"/>
            <a:ext cx="5143504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err="1"/>
              <a:t>Stream</a:t>
            </a:r>
            <a:r>
              <a:rPr lang="es-ES" sz="1400" dirty="0"/>
              <a:t>&lt;</a:t>
            </a:r>
            <a:r>
              <a:rPr lang="es-ES" sz="1400" dirty="0" err="1"/>
              <a:t>Integer</a:t>
            </a:r>
            <a:r>
              <a:rPr lang="es-ES" sz="1400" dirty="0"/>
              <a:t>&gt; </a:t>
            </a:r>
            <a:r>
              <a:rPr lang="es-ES" sz="1400" dirty="0" err="1"/>
              <a:t>nums</a:t>
            </a:r>
            <a:r>
              <a:rPr lang="es-ES" sz="1400" dirty="0"/>
              <a:t>=</a:t>
            </a:r>
            <a:r>
              <a:rPr lang="es-ES" sz="1400" dirty="0" err="1"/>
              <a:t>Stream.</a:t>
            </a:r>
            <a:r>
              <a:rPr lang="es-ES" sz="1400" i="1" dirty="0" err="1"/>
              <a:t>of</a:t>
            </a:r>
            <a:r>
              <a:rPr lang="es-ES" sz="1400" i="1" dirty="0"/>
              <a:t>(20,5,8,3,9);</a:t>
            </a:r>
            <a:endParaRPr lang="es-ES" sz="1400" dirty="0"/>
          </a:p>
          <a:p>
            <a:r>
              <a:rPr lang="es-ES" sz="1400" dirty="0"/>
              <a:t>//Calcula la suma de todos los elementos del </a:t>
            </a:r>
            <a:r>
              <a:rPr lang="es-ES" sz="1400" dirty="0" err="1"/>
              <a:t>Stream</a:t>
            </a:r>
            <a:endParaRPr lang="es-ES" sz="1400" dirty="0"/>
          </a:p>
          <a:p>
            <a:r>
              <a:rPr lang="es-ES" sz="1400" dirty="0" err="1"/>
              <a:t>System.out.println</a:t>
            </a:r>
            <a:r>
              <a:rPr lang="es-ES" sz="1400" dirty="0"/>
              <a:t>(</a:t>
            </a:r>
            <a:r>
              <a:rPr lang="es-ES" sz="1400" dirty="0" err="1"/>
              <a:t>nums</a:t>
            </a:r>
            <a:endParaRPr lang="es-ES" sz="1400" dirty="0"/>
          </a:p>
          <a:p>
            <a:r>
              <a:rPr lang="es-ES" sz="1400" dirty="0"/>
              <a:t>               .reduce((</a:t>
            </a:r>
            <a:r>
              <a:rPr lang="es-ES" sz="1400" dirty="0" err="1"/>
              <a:t>a,b</a:t>
            </a:r>
            <a:r>
              <a:rPr lang="es-ES" sz="1400" dirty="0"/>
              <a:t>)-&gt;</a:t>
            </a:r>
            <a:r>
              <a:rPr lang="es-ES" sz="1400" dirty="0" err="1"/>
              <a:t>a+b</a:t>
            </a:r>
            <a:r>
              <a:rPr lang="es-ES" sz="1400" dirty="0"/>
              <a:t>)</a:t>
            </a:r>
          </a:p>
          <a:p>
            <a:r>
              <a:rPr lang="es-ES" sz="1400" dirty="0"/>
              <a:t>               .</a:t>
            </a:r>
            <a:r>
              <a:rPr lang="es-ES" sz="1400" dirty="0" err="1"/>
              <a:t>get</a:t>
            </a:r>
            <a:r>
              <a:rPr lang="es-ES" sz="1400" dirty="0"/>
              <a:t>());</a:t>
            </a:r>
          </a:p>
        </p:txBody>
      </p:sp>
      <p:sp>
        <p:nvSpPr>
          <p:cNvPr id="9" name="8 Rectángulo"/>
          <p:cNvSpPr/>
          <p:nvPr/>
        </p:nvSpPr>
        <p:spPr>
          <a:xfrm>
            <a:off x="1043608" y="4227934"/>
            <a:ext cx="66967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/>
              <a:t>T </a:t>
            </a:r>
            <a:r>
              <a:rPr lang="fr-FR" sz="1600" b="1" dirty="0" err="1"/>
              <a:t>reduce</a:t>
            </a:r>
            <a:r>
              <a:rPr lang="fr-FR" sz="1600" b="1" dirty="0"/>
              <a:t>(T </a:t>
            </a:r>
            <a:r>
              <a:rPr lang="fr-FR" sz="1600" b="1" dirty="0" err="1"/>
              <a:t>identity</a:t>
            </a:r>
            <a:r>
              <a:rPr lang="fr-FR" sz="1600" b="1" dirty="0"/>
              <a:t>, </a:t>
            </a:r>
            <a:r>
              <a:rPr lang="fr-FR" sz="1600" b="1" dirty="0" err="1"/>
              <a:t>BinaryOperator</a:t>
            </a:r>
            <a:r>
              <a:rPr lang="fr-FR" sz="1600" b="1" dirty="0"/>
              <a:t>&lt;T&gt; </a:t>
            </a:r>
            <a:r>
              <a:rPr lang="fr-FR" sz="1600" b="1" dirty="0" err="1"/>
              <a:t>accumulator</a:t>
            </a:r>
            <a:r>
              <a:rPr lang="fr-FR" sz="1600" b="1" dirty="0"/>
              <a:t>)</a:t>
            </a:r>
            <a:endParaRPr lang="es-ES" sz="16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rmAutofit/>
          </a:bodyPr>
          <a:lstStyle/>
          <a:p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Reducción a colección</a:t>
            </a: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11 Llamada rectangular redondeada"/>
          <p:cNvSpPr/>
          <p:nvPr/>
        </p:nvSpPr>
        <p:spPr>
          <a:xfrm>
            <a:off x="7308304" y="195486"/>
            <a:ext cx="1214446" cy="571504"/>
          </a:xfrm>
          <a:prstGeom prst="wedgeRoundRectCallout">
            <a:avLst>
              <a:gd name="adj1" fmla="val -32127"/>
              <a:gd name="adj2" fmla="val 75441"/>
              <a:gd name="adj3" fmla="val 16667"/>
            </a:avLst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7308304" y="195486"/>
            <a:ext cx="1214446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accent2"/>
                </a:solidFill>
              </a:rPr>
              <a:t>Método</a:t>
            </a:r>
          </a:p>
          <a:p>
            <a:r>
              <a:rPr lang="es-ES" sz="1400" b="1" dirty="0">
                <a:solidFill>
                  <a:schemeClr val="accent2"/>
                </a:solidFill>
              </a:rPr>
              <a:t>final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539552" y="915566"/>
            <a:ext cx="8033546" cy="135015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R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collect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Collector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&lt;? super T, A, R&gt;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collector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).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Devuelve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un List,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Map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o Set con los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datos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del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Stream, en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función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de la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implementación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de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Collector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proporcionada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: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483768" y="1923678"/>
            <a:ext cx="4608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400" dirty="0"/>
          </a:p>
        </p:txBody>
      </p:sp>
      <p:sp>
        <p:nvSpPr>
          <p:cNvPr id="9" name="8 Rectángulo"/>
          <p:cNvSpPr/>
          <p:nvPr/>
        </p:nvSpPr>
        <p:spPr>
          <a:xfrm>
            <a:off x="1187624" y="2147682"/>
            <a:ext cx="550072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200" dirty="0" err="1"/>
              <a:t>Stream</a:t>
            </a:r>
            <a:r>
              <a:rPr lang="es-ES" sz="1200" dirty="0"/>
              <a:t>&lt;</a:t>
            </a:r>
            <a:r>
              <a:rPr lang="es-ES" sz="1200" dirty="0" err="1"/>
              <a:t>Integer</a:t>
            </a:r>
            <a:r>
              <a:rPr lang="es-ES" sz="1200" dirty="0"/>
              <a:t>&gt; </a:t>
            </a:r>
            <a:r>
              <a:rPr lang="es-ES" sz="1200" dirty="0" err="1"/>
              <a:t>nums</a:t>
            </a:r>
            <a:r>
              <a:rPr lang="es-ES" sz="1200" dirty="0"/>
              <a:t>=</a:t>
            </a:r>
            <a:r>
              <a:rPr lang="es-ES" sz="1200" dirty="0" err="1"/>
              <a:t>Stream.</a:t>
            </a:r>
            <a:r>
              <a:rPr lang="es-ES" sz="1200" i="1" dirty="0" err="1"/>
              <a:t>of</a:t>
            </a:r>
            <a:r>
              <a:rPr lang="es-ES" sz="1200" i="1" dirty="0"/>
              <a:t>(20,5,8,5,3,3,9);</a:t>
            </a:r>
            <a:endParaRPr lang="es-ES" sz="1200" dirty="0"/>
          </a:p>
          <a:p>
            <a:r>
              <a:rPr lang="es-ES" sz="1200" dirty="0"/>
              <a:t>//Genera una lista con los elementos del </a:t>
            </a:r>
            <a:r>
              <a:rPr lang="es-ES" sz="1200" dirty="0" err="1"/>
              <a:t>Stream</a:t>
            </a:r>
            <a:r>
              <a:rPr lang="es-ES" sz="1200" dirty="0"/>
              <a:t> sin duplicados</a:t>
            </a:r>
          </a:p>
          <a:p>
            <a:r>
              <a:rPr lang="es-ES" sz="1200" dirty="0" err="1"/>
              <a:t>List</a:t>
            </a:r>
            <a:r>
              <a:rPr lang="es-ES" sz="1200" dirty="0"/>
              <a:t>&lt;</a:t>
            </a:r>
            <a:r>
              <a:rPr lang="es-ES" sz="1200" dirty="0" err="1"/>
              <a:t>Integer</a:t>
            </a:r>
            <a:r>
              <a:rPr lang="es-ES" sz="1200" dirty="0"/>
              <a:t>&gt; lista=</a:t>
            </a:r>
            <a:r>
              <a:rPr lang="es-ES" sz="1200" dirty="0" err="1"/>
              <a:t>nums.distinct</a:t>
            </a:r>
            <a:r>
              <a:rPr lang="es-ES" sz="1200" dirty="0"/>
              <a:t>().</a:t>
            </a:r>
            <a:r>
              <a:rPr lang="es-ES" sz="1200" dirty="0" err="1"/>
              <a:t>collect</a:t>
            </a:r>
            <a:r>
              <a:rPr lang="es-ES" sz="1200" dirty="0"/>
              <a:t>(</a:t>
            </a:r>
            <a:r>
              <a:rPr lang="es-ES" sz="1200" dirty="0" err="1"/>
              <a:t>Collectors.toList</a:t>
            </a:r>
            <a:r>
              <a:rPr lang="es-ES" sz="1200" dirty="0"/>
              <a:t>());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1187624" y="3147814"/>
            <a:ext cx="7072362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200" dirty="0" err="1"/>
              <a:t>Stream</a:t>
            </a:r>
            <a:r>
              <a:rPr lang="es-ES" sz="1200" dirty="0"/>
              <a:t>&lt;Persona&gt; personas=</a:t>
            </a:r>
            <a:r>
              <a:rPr lang="es-ES" sz="1200" dirty="0" err="1"/>
              <a:t>Stream.of</a:t>
            </a:r>
            <a:r>
              <a:rPr lang="es-ES" sz="1200" dirty="0"/>
              <a:t>(new Persona("Jaime",5431), </a:t>
            </a:r>
          </a:p>
          <a:p>
            <a:r>
              <a:rPr lang="es-ES" sz="1200" dirty="0"/>
              <a:t>                                                         new Persona("Marta",5213),</a:t>
            </a:r>
          </a:p>
          <a:p>
            <a:r>
              <a:rPr lang="es-ES" sz="1200" dirty="0"/>
              <a:t>			new Persona("Pilar",6792));</a:t>
            </a:r>
          </a:p>
          <a:p>
            <a:r>
              <a:rPr lang="es-ES" sz="1200" dirty="0"/>
              <a:t>//genera una tabla con los datos de las personas, utilizando el </a:t>
            </a:r>
            <a:r>
              <a:rPr lang="es-ES" sz="1200" dirty="0" err="1"/>
              <a:t>dni</a:t>
            </a:r>
            <a:r>
              <a:rPr lang="es-ES" sz="1200" dirty="0"/>
              <a:t> como clave</a:t>
            </a:r>
          </a:p>
          <a:p>
            <a:r>
              <a:rPr lang="es-ES" sz="1200" dirty="0"/>
              <a:t>//y el nombre como valor</a:t>
            </a:r>
          </a:p>
          <a:p>
            <a:r>
              <a:rPr lang="es-ES" sz="1200" dirty="0" err="1"/>
              <a:t>Map</a:t>
            </a:r>
            <a:r>
              <a:rPr lang="es-ES" sz="1200" dirty="0"/>
              <a:t>&lt;</a:t>
            </a:r>
            <a:r>
              <a:rPr lang="es-ES" sz="1200" dirty="0" err="1"/>
              <a:t>Integer,String</a:t>
            </a:r>
            <a:r>
              <a:rPr lang="es-ES" sz="1200" dirty="0"/>
              <a:t>&gt; lista=personas</a:t>
            </a:r>
          </a:p>
          <a:p>
            <a:r>
              <a:rPr lang="es-ES" sz="1200" dirty="0"/>
              <a:t>		     .</a:t>
            </a:r>
            <a:r>
              <a:rPr lang="es-ES" sz="1200" dirty="0" err="1"/>
              <a:t>collect</a:t>
            </a:r>
            <a:r>
              <a:rPr lang="es-ES" sz="1200" dirty="0"/>
              <a:t>(</a:t>
            </a:r>
            <a:r>
              <a:rPr lang="es-ES" sz="1200" dirty="0" err="1"/>
              <a:t>Collectors.toMap</a:t>
            </a:r>
            <a:r>
              <a:rPr lang="es-ES" sz="1200" dirty="0"/>
              <a:t>( p-&gt;</a:t>
            </a:r>
            <a:r>
              <a:rPr lang="es-ES" sz="1200" dirty="0" err="1"/>
              <a:t>p.getDni</a:t>
            </a:r>
            <a:r>
              <a:rPr lang="es-ES" sz="1200" dirty="0"/>
              <a:t>(),p-&gt;</a:t>
            </a:r>
            <a:r>
              <a:rPr lang="es-ES" sz="1200" dirty="0" err="1"/>
              <a:t>p.getNombre</a:t>
            </a:r>
            <a:r>
              <a:rPr lang="es-ES" sz="1200" dirty="0"/>
              <a:t>()));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71420"/>
            <a:ext cx="8229600" cy="857250"/>
          </a:xfrm>
        </p:spPr>
        <p:txBody>
          <a:bodyPr vert="horz" anchor="t">
            <a:normAutofit/>
          </a:bodyPr>
          <a:lstStyle/>
          <a:p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Agrupación</a:t>
            </a: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285720" y="928676"/>
            <a:ext cx="8572560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Utilizando el método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collect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 de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se puede generar una agrupación de objetos utilizando el siguiente método de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Collectors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fr-FR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Collector</a:t>
            </a:r>
            <a:r>
              <a:rPr lang="fr-FR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&lt;T,​?,​</a:t>
            </a:r>
            <a:r>
              <a:rPr lang="fr-FR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Map</a:t>
            </a:r>
            <a:r>
              <a:rPr lang="fr-FR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&lt;K,​List&lt;T&gt;&gt;&gt; </a:t>
            </a:r>
            <a:r>
              <a:rPr lang="fr-FR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groupingBy</a:t>
            </a:r>
            <a:r>
              <a:rPr lang="fr-FR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​(</a:t>
            </a:r>
            <a:r>
              <a:rPr lang="fr-FR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Function</a:t>
            </a:r>
            <a:r>
              <a:rPr lang="fr-FR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&lt;? super T,​? </a:t>
            </a:r>
            <a:r>
              <a:rPr lang="fr-FR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extends</a:t>
            </a:r>
            <a:r>
              <a:rPr lang="fr-FR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K&gt; classifier)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. Devuelve un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Collector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que implementa una agrupación de tipo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groupBy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. El método recibe como parámetro un objeto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Function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con el criterio de agrupación. Con este tipo de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Collector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la llamada a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collect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 devolverá un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Map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de listas. Cada elemento del mapa tiene una clave, que es el dato por el que se hace la agrupación, y un valor con la lista de objetos de cada grupo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2126578" y="1773630"/>
            <a:ext cx="4608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400" dirty="0"/>
          </a:p>
        </p:txBody>
      </p:sp>
      <p:sp>
        <p:nvSpPr>
          <p:cNvPr id="16" name="15 Rectángulo"/>
          <p:cNvSpPr/>
          <p:nvPr/>
        </p:nvSpPr>
        <p:spPr>
          <a:xfrm>
            <a:off x="971600" y="3219822"/>
            <a:ext cx="75009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Stream&lt;Persona&gt; </a:t>
            </a:r>
            <a:r>
              <a:rPr lang="en-US" sz="1200" dirty="0" err="1"/>
              <a:t>st</a:t>
            </a:r>
            <a:r>
              <a:rPr lang="en-US" sz="1200" dirty="0"/>
              <a:t>=</a:t>
            </a:r>
            <a:r>
              <a:rPr lang="en-US" sz="1200" dirty="0" err="1"/>
              <a:t>Stream.of</a:t>
            </a:r>
            <a:r>
              <a:rPr lang="en-US" sz="1200" dirty="0"/>
              <a:t>(new Persona("Juan",30,"jj@gmail.com"),</a:t>
            </a:r>
          </a:p>
          <a:p>
            <a:r>
              <a:rPr lang="en-US" sz="1200" dirty="0"/>
              <a:t>                new Persona("Ana",40,"anaj@gmail.com"),</a:t>
            </a:r>
          </a:p>
          <a:p>
            <a:r>
              <a:rPr lang="en-US" sz="1200" dirty="0"/>
              <a:t>                new Persona("Bea",35,"bae@gmail.com"),</a:t>
            </a:r>
          </a:p>
          <a:p>
            <a:r>
              <a:rPr lang="en-US" sz="1200" dirty="0"/>
              <a:t>                new Persona("Pedro",40,"bae@gmail.com"));</a:t>
            </a:r>
          </a:p>
          <a:p>
            <a:r>
              <a:rPr lang="en-US" sz="1200" dirty="0"/>
              <a:t>//</a:t>
            </a:r>
            <a:r>
              <a:rPr lang="en-US" sz="1200" dirty="0" err="1"/>
              <a:t>agrupa</a:t>
            </a:r>
            <a:r>
              <a:rPr lang="en-US" sz="1200" dirty="0"/>
              <a:t> </a:t>
            </a:r>
            <a:r>
              <a:rPr lang="en-US" sz="1200" dirty="0" err="1"/>
              <a:t>las</a:t>
            </a:r>
            <a:r>
              <a:rPr lang="en-US" sz="1200" dirty="0"/>
              <a:t> personas </a:t>
            </a:r>
            <a:r>
              <a:rPr lang="en-US" sz="1200" dirty="0" err="1"/>
              <a:t>por</a:t>
            </a:r>
            <a:r>
              <a:rPr lang="en-US" sz="1200" dirty="0"/>
              <a:t> </a:t>
            </a:r>
            <a:r>
              <a:rPr lang="en-US" sz="1200" dirty="0" err="1"/>
              <a:t>edad</a:t>
            </a:r>
            <a:endParaRPr lang="en-US" sz="1200" dirty="0"/>
          </a:p>
          <a:p>
            <a:r>
              <a:rPr lang="en-US" sz="1200" dirty="0"/>
              <a:t>Map&lt;Integer, List&lt;Persona&gt;&gt;personas=</a:t>
            </a:r>
            <a:r>
              <a:rPr lang="en-US" sz="1200" dirty="0" err="1"/>
              <a:t>st.collect</a:t>
            </a:r>
            <a:r>
              <a:rPr lang="en-US" sz="1200" dirty="0"/>
              <a:t>(</a:t>
            </a:r>
            <a:r>
              <a:rPr lang="en-US" sz="1200" dirty="0" err="1"/>
              <a:t>Collectors.groupingBy</a:t>
            </a:r>
            <a:r>
              <a:rPr lang="en-US" sz="1200" dirty="0"/>
              <a:t>(p-&gt;</a:t>
            </a:r>
            <a:r>
              <a:rPr lang="en-US" sz="1200" dirty="0" err="1"/>
              <a:t>p.getEdad</a:t>
            </a:r>
            <a:r>
              <a:rPr lang="en-US" sz="1200" dirty="0"/>
              <a:t>()));</a:t>
            </a:r>
          </a:p>
          <a:p>
            <a:r>
              <a:rPr lang="en-US" sz="1200" dirty="0" err="1"/>
              <a:t>personas.forEach</a:t>
            </a:r>
            <a:r>
              <a:rPr lang="en-US" sz="1200" dirty="0"/>
              <a:t>((</a:t>
            </a:r>
            <a:r>
              <a:rPr lang="en-US" sz="1200" dirty="0" err="1"/>
              <a:t>k,v</a:t>
            </a:r>
            <a:r>
              <a:rPr lang="en-US" sz="1200" dirty="0"/>
              <a:t>)-&gt;</a:t>
            </a:r>
            <a:r>
              <a:rPr lang="en-US" sz="1200" dirty="0" err="1"/>
              <a:t>System.out.println</a:t>
            </a:r>
            <a:r>
              <a:rPr lang="en-US" sz="1200" dirty="0"/>
              <a:t>(v));</a:t>
            </a:r>
            <a:endParaRPr lang="es-ES" sz="1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71420"/>
            <a:ext cx="8229600" cy="857250"/>
          </a:xfrm>
        </p:spPr>
        <p:txBody>
          <a:bodyPr vert="horz" anchor="t">
            <a:normAutofit/>
          </a:bodyPr>
          <a:lstStyle/>
          <a:p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Partición</a:t>
            </a: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428564" y="699542"/>
            <a:ext cx="8715436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Mediante el siguiente método de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Collectors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podemos proporcionar una implementación de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collect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 que genere una partición: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Collector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&lt;T,​?,​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Map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Boolean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,​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List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&lt;T&gt;&gt;&gt; 	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partitioningBy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​(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Predicate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&lt;?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super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T&gt;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predicate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). Devuelve un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Collector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para generar una agrupación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Map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de clave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boolean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y valor lista de objetos. El método recibe como parámetro un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predicate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para aplicar la condición a cada elemento, de modo que los que la cumplan serán agrupados en una lista con clave </a:t>
            </a:r>
            <a:r>
              <a:rPr lang="es-ES" sz="1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true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y los que no en otra lista con clave </a:t>
            </a:r>
            <a:r>
              <a:rPr lang="es-ES" sz="1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false.</a:t>
            </a:r>
            <a:endParaRPr lang="es-ES" sz="12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2126578" y="1773630"/>
            <a:ext cx="4608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400" dirty="0"/>
          </a:p>
        </p:txBody>
      </p:sp>
      <p:sp>
        <p:nvSpPr>
          <p:cNvPr id="7" name="6 Rectángulo"/>
          <p:cNvSpPr/>
          <p:nvPr/>
        </p:nvSpPr>
        <p:spPr>
          <a:xfrm>
            <a:off x="928662" y="2786064"/>
            <a:ext cx="7429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Stream&lt;Persona&gt; </a:t>
            </a:r>
            <a:r>
              <a:rPr lang="en-US" sz="1200" dirty="0" err="1"/>
              <a:t>st</a:t>
            </a:r>
            <a:r>
              <a:rPr lang="en-US" sz="1200" dirty="0"/>
              <a:t>=</a:t>
            </a:r>
            <a:r>
              <a:rPr lang="en-US" sz="1200" dirty="0" err="1"/>
              <a:t>Stream.of</a:t>
            </a:r>
            <a:r>
              <a:rPr lang="en-US" sz="1200" dirty="0"/>
              <a:t>(new Persona("Juan",15,"jj@gmail.com"),</a:t>
            </a:r>
          </a:p>
          <a:p>
            <a:r>
              <a:rPr lang="en-US" sz="1200" dirty="0"/>
              <a:t>                new Persona("Ana",23,"anaj@gmail.com"),</a:t>
            </a:r>
          </a:p>
          <a:p>
            <a:r>
              <a:rPr lang="en-US" sz="1200" dirty="0"/>
              <a:t>                new Persona("Bea",16,"bae@gmail.com"),</a:t>
            </a:r>
          </a:p>
          <a:p>
            <a:r>
              <a:rPr lang="en-US" sz="1200" dirty="0"/>
              <a:t>                new Persona("Pedro",34,"bae@gmail.com"));</a:t>
            </a:r>
          </a:p>
          <a:p>
            <a:r>
              <a:rPr lang="en-US" sz="1200" dirty="0"/>
              <a:t>//</a:t>
            </a:r>
            <a:r>
              <a:rPr lang="en-US" sz="1200" dirty="0" err="1"/>
              <a:t>agrupa</a:t>
            </a:r>
            <a:r>
              <a:rPr lang="en-US" sz="1200" dirty="0"/>
              <a:t> </a:t>
            </a:r>
            <a:r>
              <a:rPr lang="en-US" sz="1200" dirty="0" err="1"/>
              <a:t>las</a:t>
            </a:r>
            <a:r>
              <a:rPr lang="en-US" sz="1200" dirty="0"/>
              <a:t> personas </a:t>
            </a:r>
            <a:r>
              <a:rPr lang="en-US" sz="1200" dirty="0" err="1"/>
              <a:t>menores</a:t>
            </a:r>
            <a:r>
              <a:rPr lang="en-US" sz="1200" dirty="0"/>
              <a:t> de </a:t>
            </a:r>
            <a:r>
              <a:rPr lang="en-US" sz="1200" dirty="0" err="1"/>
              <a:t>edad</a:t>
            </a:r>
            <a:r>
              <a:rPr lang="en-US" sz="1200" dirty="0"/>
              <a:t> </a:t>
            </a:r>
            <a:r>
              <a:rPr lang="en-US" sz="1200" dirty="0" err="1"/>
              <a:t>por</a:t>
            </a:r>
            <a:r>
              <a:rPr lang="en-US" sz="1200" dirty="0"/>
              <a:t> un </a:t>
            </a:r>
            <a:r>
              <a:rPr lang="en-US" sz="1200" dirty="0" err="1"/>
              <a:t>lado</a:t>
            </a:r>
            <a:r>
              <a:rPr lang="en-US" sz="1200" dirty="0"/>
              <a:t>, y </a:t>
            </a:r>
            <a:r>
              <a:rPr lang="en-US" sz="1200" dirty="0" err="1"/>
              <a:t>mayores</a:t>
            </a:r>
            <a:r>
              <a:rPr lang="en-US" sz="1200" dirty="0"/>
              <a:t> </a:t>
            </a:r>
            <a:r>
              <a:rPr lang="en-US" sz="1200" dirty="0" err="1"/>
              <a:t>por</a:t>
            </a:r>
            <a:r>
              <a:rPr lang="en-US" sz="1200" dirty="0"/>
              <a:t> </a:t>
            </a:r>
            <a:r>
              <a:rPr lang="en-US" sz="1200" dirty="0" err="1"/>
              <a:t>otro</a:t>
            </a:r>
            <a:endParaRPr lang="en-US" sz="1200" dirty="0"/>
          </a:p>
          <a:p>
            <a:r>
              <a:rPr lang="en-US" sz="1200" dirty="0"/>
              <a:t>Map&lt;</a:t>
            </a:r>
            <a:r>
              <a:rPr lang="en-US" sz="1200" dirty="0" err="1"/>
              <a:t>Boolean,List</a:t>
            </a:r>
            <a:r>
              <a:rPr lang="en-US" sz="1200" dirty="0"/>
              <a:t>&lt;Persona&gt;&gt;personas=</a:t>
            </a:r>
            <a:r>
              <a:rPr lang="en-US" sz="1200" dirty="0" err="1"/>
              <a:t>st.collect</a:t>
            </a:r>
            <a:r>
              <a:rPr lang="en-US" sz="1200" dirty="0"/>
              <a:t>(</a:t>
            </a:r>
            <a:r>
              <a:rPr lang="en-US" sz="1200" dirty="0" err="1"/>
              <a:t>Collectors.partitionBy</a:t>
            </a:r>
            <a:r>
              <a:rPr lang="en-US" sz="1200" dirty="0"/>
              <a:t>(p-&gt;</a:t>
            </a:r>
            <a:r>
              <a:rPr lang="en-US" sz="1200" dirty="0" err="1"/>
              <a:t>p.getEdad</a:t>
            </a:r>
            <a:r>
              <a:rPr lang="en-US" sz="1200" dirty="0"/>
              <a:t>()&gt;18));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4282" y="71420"/>
            <a:ext cx="8715436" cy="857250"/>
          </a:xfrm>
        </p:spPr>
        <p:txBody>
          <a:bodyPr vert="horz" anchor="t">
            <a:normAutofit fontScale="90000"/>
          </a:bodyPr>
          <a:lstStyle/>
          <a:p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Otras implementaciones de </a:t>
            </a:r>
            <a:r>
              <a:rPr lang="es-E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Collector</a:t>
            </a:r>
            <a:endParaRPr lang="es-E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179512" y="843558"/>
            <a:ext cx="8715436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Collectors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ofrece estos otros métodos de interés: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Collector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&lt;T,​?,​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Double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&gt;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averagingDouble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​(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ToDoubleFunction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&lt;?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super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T&gt;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mapper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</a:t>
            </a:r>
            <a:r>
              <a:rPr lang="es-ES" sz="1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. 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Permite calcula la media a partir de los valores devueltos por la función. Existe también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averagingInt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y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averagingLong</a:t>
            </a:r>
            <a:endParaRPr lang="es-ES" sz="12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Collector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&lt;T,​?,​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Integer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&gt;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summingInt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​(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ToIntFunction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&lt;?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super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T&gt;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mapper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). Permite calcular la suma a partir de los valores devueltos por la función. Existe también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summingLong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y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summingDouble</a:t>
            </a:r>
            <a:endParaRPr lang="es-ES" sz="12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Collector&lt;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CharSequence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,​?,​String&gt; joining​(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CharSequence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delimiter). 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Devuelve un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Collector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que concatena en un único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String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todos los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String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resultantes de la llamada a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toString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 sobre cada objeto del </a:t>
            </a:r>
            <a:r>
              <a:rPr lang="es-ES" sz="1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</a:t>
            </a: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2126578" y="1773630"/>
            <a:ext cx="4608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400" dirty="0"/>
          </a:p>
        </p:txBody>
      </p:sp>
      <p:sp>
        <p:nvSpPr>
          <p:cNvPr id="7" name="6 Rectángulo"/>
          <p:cNvSpPr/>
          <p:nvPr/>
        </p:nvSpPr>
        <p:spPr>
          <a:xfrm>
            <a:off x="857224" y="3357568"/>
            <a:ext cx="74295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Stream&lt;Persona&gt; </a:t>
            </a:r>
            <a:r>
              <a:rPr lang="en-US" sz="1200" dirty="0" err="1"/>
              <a:t>st</a:t>
            </a:r>
            <a:r>
              <a:rPr lang="en-US" sz="1200" dirty="0"/>
              <a:t>=</a:t>
            </a:r>
            <a:r>
              <a:rPr lang="en-US" sz="1200" dirty="0" err="1"/>
              <a:t>Stream.of</a:t>
            </a:r>
            <a:r>
              <a:rPr lang="en-US" sz="1200" dirty="0"/>
              <a:t>(new Persona("Juan",30,"jj@gmail.com"),</a:t>
            </a:r>
          </a:p>
          <a:p>
            <a:r>
              <a:rPr lang="en-US" sz="1200" dirty="0"/>
              <a:t>                new Persona("Ana",40,"anaj@gmail.com"),</a:t>
            </a:r>
          </a:p>
          <a:p>
            <a:r>
              <a:rPr lang="en-US" sz="1200" dirty="0"/>
              <a:t>                new Persona("Bea",35,"bae@gmail.com"));</a:t>
            </a:r>
          </a:p>
          <a:p>
            <a:r>
              <a:rPr lang="en-US" sz="1200" dirty="0"/>
              <a:t>//</a:t>
            </a:r>
            <a:r>
              <a:rPr lang="en-US" sz="1200" dirty="0" err="1"/>
              <a:t>imprime</a:t>
            </a:r>
            <a:r>
              <a:rPr lang="en-US" sz="1200" dirty="0"/>
              <a:t> los </a:t>
            </a:r>
            <a:r>
              <a:rPr lang="en-US" sz="1200" dirty="0" err="1"/>
              <a:t>nombres</a:t>
            </a:r>
            <a:r>
              <a:rPr lang="en-US" sz="1200" dirty="0"/>
              <a:t> de </a:t>
            </a:r>
            <a:r>
              <a:rPr lang="en-US" sz="1200" dirty="0" err="1"/>
              <a:t>todas</a:t>
            </a:r>
            <a:r>
              <a:rPr lang="en-US" sz="1200" dirty="0"/>
              <a:t> </a:t>
            </a:r>
            <a:r>
              <a:rPr lang="en-US" sz="1200" dirty="0" err="1"/>
              <a:t>las</a:t>
            </a:r>
            <a:r>
              <a:rPr lang="en-US" sz="1200" dirty="0"/>
              <a:t> personas, </a:t>
            </a:r>
            <a:r>
              <a:rPr lang="en-US" sz="1200" dirty="0" err="1"/>
              <a:t>separados</a:t>
            </a:r>
            <a:r>
              <a:rPr lang="en-US" sz="1200" dirty="0"/>
              <a:t> </a:t>
            </a:r>
            <a:r>
              <a:rPr lang="en-US" sz="1200" dirty="0" err="1"/>
              <a:t>por</a:t>
            </a:r>
            <a:r>
              <a:rPr lang="en-US" sz="1200" dirty="0"/>
              <a:t> </a:t>
            </a:r>
            <a:r>
              <a:rPr lang="en-US" sz="1200" dirty="0" err="1"/>
              <a:t>una</a:t>
            </a:r>
            <a:r>
              <a:rPr lang="en-US" sz="1200" dirty="0"/>
              <a:t> coma</a:t>
            </a:r>
          </a:p>
          <a:p>
            <a:r>
              <a:rPr lang="en-US" sz="1200" dirty="0" err="1"/>
              <a:t>System.out.println</a:t>
            </a:r>
            <a:r>
              <a:rPr lang="en-US" sz="1200" dirty="0"/>
              <a:t>(</a:t>
            </a:r>
            <a:r>
              <a:rPr lang="en-US" sz="1200" dirty="0" err="1"/>
              <a:t>st</a:t>
            </a:r>
            <a:endParaRPr lang="en-US" sz="1200" dirty="0"/>
          </a:p>
          <a:p>
            <a:r>
              <a:rPr lang="en-US" sz="1200" dirty="0"/>
              <a:t>	. map(p-&gt;</a:t>
            </a:r>
            <a:r>
              <a:rPr lang="en-US" sz="1200" dirty="0" err="1"/>
              <a:t>p.getNombre</a:t>
            </a:r>
            <a:r>
              <a:rPr lang="en-US" sz="1200" dirty="0"/>
              <a:t>())</a:t>
            </a:r>
          </a:p>
          <a:p>
            <a:r>
              <a:rPr lang="en-US" sz="1200" dirty="0"/>
              <a:t>	.collect(</a:t>
            </a:r>
            <a:r>
              <a:rPr lang="en-US" sz="1200" dirty="0" err="1"/>
              <a:t>Collectors.joining</a:t>
            </a:r>
            <a:r>
              <a:rPr lang="en-US" sz="1200" dirty="0"/>
              <a:t>(",")));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571472" y="915566"/>
            <a:ext cx="7629428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long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count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(). Devuelve el número de elementos de un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</a:t>
            </a:r>
            <a:r>
              <a:rPr lang="es-ES" sz="20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void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forEach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Consumer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&lt;?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super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T&gt;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action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). Realiza una acción para cada elemento del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stream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Conteo y procesado</a:t>
            </a: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2483768" y="1696254"/>
            <a:ext cx="4608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400" dirty="0"/>
          </a:p>
        </p:txBody>
      </p:sp>
      <p:sp>
        <p:nvSpPr>
          <p:cNvPr id="7" name="6 Rectángulo"/>
          <p:cNvSpPr/>
          <p:nvPr/>
        </p:nvSpPr>
        <p:spPr>
          <a:xfrm>
            <a:off x="1571604" y="3201582"/>
            <a:ext cx="4167344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err="1"/>
              <a:t>Stream</a:t>
            </a:r>
            <a:r>
              <a:rPr lang="es-ES" sz="1400" dirty="0"/>
              <a:t> </a:t>
            </a:r>
            <a:r>
              <a:rPr lang="es-ES" sz="1400" dirty="0" err="1"/>
              <a:t>st</a:t>
            </a:r>
            <a:r>
              <a:rPr lang="es-ES" sz="1400" dirty="0"/>
              <a:t>=</a:t>
            </a:r>
            <a:r>
              <a:rPr lang="es-ES" sz="1400" dirty="0" err="1"/>
              <a:t>Stream.of</a:t>
            </a:r>
            <a:r>
              <a:rPr lang="es-ES" sz="1400" dirty="0"/>
              <a:t>(2,5,8,3,6,2,10);</a:t>
            </a:r>
          </a:p>
          <a:p>
            <a:r>
              <a:rPr lang="es-ES" sz="1400" dirty="0"/>
              <a:t>//muestra todos los elementos</a:t>
            </a:r>
          </a:p>
          <a:p>
            <a:r>
              <a:rPr lang="es-ES" sz="1400" dirty="0" err="1"/>
              <a:t>st.forEach</a:t>
            </a:r>
            <a:r>
              <a:rPr lang="es-ES" sz="1400" dirty="0"/>
              <a:t>(n-&gt;</a:t>
            </a:r>
            <a:r>
              <a:rPr lang="es-ES" sz="1400" dirty="0" err="1"/>
              <a:t>System.out.println</a:t>
            </a:r>
            <a:r>
              <a:rPr lang="es-ES" sz="1400" dirty="0"/>
              <a:t>(n));</a:t>
            </a:r>
          </a:p>
          <a:p>
            <a:r>
              <a:rPr lang="es-ES" sz="1400" dirty="0" err="1"/>
              <a:t>System.out.println</a:t>
            </a:r>
            <a:r>
              <a:rPr lang="es-ES" sz="1400" dirty="0"/>
              <a:t>(</a:t>
            </a:r>
            <a:r>
              <a:rPr lang="es-ES" sz="1400" dirty="0" err="1"/>
              <a:t>st.count</a:t>
            </a:r>
            <a:r>
              <a:rPr lang="es-ES" sz="1400" dirty="0"/>
              <a:t>()); //Error!!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1857356" y="1558508"/>
            <a:ext cx="3714776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err="1"/>
              <a:t>Stream</a:t>
            </a:r>
            <a:r>
              <a:rPr lang="es-ES" sz="1400" dirty="0"/>
              <a:t> </a:t>
            </a:r>
            <a:r>
              <a:rPr lang="es-ES" sz="1400" dirty="0" err="1"/>
              <a:t>st</a:t>
            </a:r>
            <a:r>
              <a:rPr lang="es-ES" sz="1400" dirty="0"/>
              <a:t>=</a:t>
            </a:r>
            <a:r>
              <a:rPr lang="es-ES" sz="1400" dirty="0" err="1"/>
              <a:t>Stream.of</a:t>
            </a:r>
            <a:r>
              <a:rPr lang="es-ES" sz="1400" dirty="0"/>
              <a:t>(2,5,7,3,6,2,3);</a:t>
            </a:r>
          </a:p>
          <a:p>
            <a:r>
              <a:rPr lang="es-ES" sz="1400" dirty="0"/>
              <a:t>//indica el total de elementos</a:t>
            </a:r>
          </a:p>
          <a:p>
            <a:r>
              <a:rPr lang="es-ES" sz="1400" dirty="0" err="1"/>
              <a:t>System.out.println</a:t>
            </a:r>
            <a:r>
              <a:rPr lang="es-ES" sz="1400" dirty="0"/>
              <a:t>(</a:t>
            </a:r>
            <a:r>
              <a:rPr lang="es-ES" sz="1400" dirty="0" err="1"/>
              <a:t>st.count</a:t>
            </a:r>
            <a:r>
              <a:rPr lang="es-ES" sz="1400" dirty="0"/>
              <a:t>()); //7</a:t>
            </a:r>
          </a:p>
        </p:txBody>
      </p:sp>
      <p:sp>
        <p:nvSpPr>
          <p:cNvPr id="14" name="13 Llamada rectangular redondeada"/>
          <p:cNvSpPr/>
          <p:nvPr/>
        </p:nvSpPr>
        <p:spPr>
          <a:xfrm>
            <a:off x="7524898" y="195486"/>
            <a:ext cx="1214446" cy="571504"/>
          </a:xfrm>
          <a:prstGeom prst="wedgeRoundRectCallout">
            <a:avLst>
              <a:gd name="adj1" fmla="val -32127"/>
              <a:gd name="adj2" fmla="val 75441"/>
              <a:gd name="adj3" fmla="val 16667"/>
            </a:avLst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7596336" y="195486"/>
            <a:ext cx="1214446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accent2"/>
                </a:solidFill>
              </a:rPr>
              <a:t>Métodos finales</a:t>
            </a:r>
          </a:p>
        </p:txBody>
      </p:sp>
      <p:cxnSp>
        <p:nvCxnSpPr>
          <p:cNvPr id="17" name="16 Conector recto de flecha"/>
          <p:cNvCxnSpPr/>
          <p:nvPr/>
        </p:nvCxnSpPr>
        <p:spPr>
          <a:xfrm rot="10800000" flipV="1">
            <a:off x="5072066" y="3844524"/>
            <a:ext cx="100013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6143636" y="3558772"/>
            <a:ext cx="1643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Tras llamar a un método el </a:t>
            </a:r>
            <a:r>
              <a:rPr lang="es-ES" sz="1000" dirty="0" err="1"/>
              <a:t>stream</a:t>
            </a:r>
            <a:r>
              <a:rPr lang="es-ES" sz="1000" dirty="0"/>
              <a:t> se cierra y </a:t>
            </a:r>
            <a:r>
              <a:rPr lang="es-ES" sz="1000" b="1" dirty="0"/>
              <a:t>no puede </a:t>
            </a:r>
            <a:r>
              <a:rPr lang="es-ES" sz="1000" dirty="0"/>
              <a:t>volver a utilizarse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500034" y="897896"/>
            <a:ext cx="8032406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&lt;T&gt;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distinct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(). Devuelve un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eliminando los elementos duplicados, según aplicación de </a:t>
            </a:r>
            <a:r>
              <a:rPr lang="es-ES" sz="2000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equals</a:t>
            </a:r>
            <a:r>
              <a:rPr lang="es-ES" sz="20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4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Stream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&lt;T&gt;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limit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long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n). Devuelve un nuevo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Stream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con los </a:t>
            </a:r>
            <a:r>
              <a:rPr lang="es-ES" sz="20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primeros elementos del mismo.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Stream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&lt;T&gt;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skip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long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n). Devuelve un nuevo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Stream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saltándose los </a:t>
            </a:r>
            <a:r>
              <a:rPr lang="es-ES" sz="20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primeros elementos.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rmAutofit/>
          </a:bodyPr>
          <a:lstStyle/>
          <a:p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Extracción de datos</a:t>
            </a: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1142976" y="1586428"/>
            <a:ext cx="4786346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err="1"/>
              <a:t>Stream</a:t>
            </a:r>
            <a:r>
              <a:rPr lang="es-ES" sz="1400" dirty="0"/>
              <a:t>&lt;</a:t>
            </a:r>
            <a:r>
              <a:rPr lang="es-ES" sz="1400" dirty="0" err="1"/>
              <a:t>Integer</a:t>
            </a:r>
            <a:r>
              <a:rPr lang="es-ES" sz="1400" dirty="0"/>
              <a:t>&gt; </a:t>
            </a:r>
            <a:r>
              <a:rPr lang="es-ES" sz="1400" dirty="0" err="1"/>
              <a:t>st</a:t>
            </a:r>
            <a:r>
              <a:rPr lang="es-ES" sz="1400" dirty="0"/>
              <a:t>=</a:t>
            </a:r>
            <a:r>
              <a:rPr lang="es-ES" sz="1400" dirty="0" err="1"/>
              <a:t>Stream.of</a:t>
            </a:r>
            <a:r>
              <a:rPr lang="es-ES" sz="1400" dirty="0"/>
              <a:t>(2,5,3,3,6,2,4);</a:t>
            </a:r>
          </a:p>
          <a:p>
            <a:r>
              <a:rPr lang="es-ES" sz="1400" dirty="0"/>
              <a:t>//Cuenta el total de números no repetidos</a:t>
            </a:r>
          </a:p>
          <a:p>
            <a:r>
              <a:rPr lang="es-ES" sz="1400" dirty="0" err="1"/>
              <a:t>System.out.println</a:t>
            </a:r>
            <a:r>
              <a:rPr lang="es-ES" sz="1400" dirty="0"/>
              <a:t>(</a:t>
            </a:r>
            <a:r>
              <a:rPr lang="es-ES" sz="1400" dirty="0" err="1"/>
              <a:t>st.distinct</a:t>
            </a:r>
            <a:r>
              <a:rPr lang="es-ES" sz="1400" dirty="0"/>
              <a:t>().</a:t>
            </a:r>
            <a:r>
              <a:rPr lang="es-ES" sz="1400" dirty="0" err="1"/>
              <a:t>count</a:t>
            </a:r>
            <a:r>
              <a:rPr lang="es-ES" sz="1400" dirty="0"/>
              <a:t>()); //5</a:t>
            </a:r>
          </a:p>
        </p:txBody>
      </p:sp>
      <p:sp>
        <p:nvSpPr>
          <p:cNvPr id="7" name="6 Rectángulo"/>
          <p:cNvSpPr/>
          <p:nvPr/>
        </p:nvSpPr>
        <p:spPr>
          <a:xfrm>
            <a:off x="1214414" y="3053006"/>
            <a:ext cx="4608512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err="1"/>
              <a:t>Stream</a:t>
            </a:r>
            <a:r>
              <a:rPr lang="es-ES" sz="1400" dirty="0"/>
              <a:t>&lt;</a:t>
            </a:r>
            <a:r>
              <a:rPr lang="es-ES" sz="1400" dirty="0" err="1"/>
              <a:t>Integer</a:t>
            </a:r>
            <a:r>
              <a:rPr lang="es-ES" sz="1400" dirty="0"/>
              <a:t>&gt; </a:t>
            </a:r>
            <a:r>
              <a:rPr lang="es-ES" sz="1400" dirty="0" err="1"/>
              <a:t>st</a:t>
            </a:r>
            <a:r>
              <a:rPr lang="es-ES" sz="1400" dirty="0"/>
              <a:t>=</a:t>
            </a:r>
            <a:r>
              <a:rPr lang="es-ES" sz="1400" dirty="0" err="1"/>
              <a:t>Stream.of</a:t>
            </a:r>
            <a:r>
              <a:rPr lang="es-ES" sz="1400" dirty="0"/>
              <a:t>(2,5,8,3,6,2,10);</a:t>
            </a:r>
          </a:p>
          <a:p>
            <a:r>
              <a:rPr lang="es-ES" sz="1400" dirty="0"/>
              <a:t>//Devuelve un </a:t>
            </a:r>
            <a:r>
              <a:rPr lang="es-ES" sz="1400" dirty="0" err="1"/>
              <a:t>Stream</a:t>
            </a:r>
            <a:r>
              <a:rPr lang="es-ES" sz="1400" dirty="0"/>
              <a:t> formado por 2,5 y 8</a:t>
            </a:r>
          </a:p>
          <a:p>
            <a:r>
              <a:rPr lang="es-ES" sz="1400" dirty="0" err="1"/>
              <a:t>Stream</a:t>
            </a:r>
            <a:r>
              <a:rPr lang="es-ES" sz="1400" dirty="0"/>
              <a:t>&lt;</a:t>
            </a:r>
            <a:r>
              <a:rPr lang="es-ES" sz="1400" dirty="0" err="1"/>
              <a:t>Integer</a:t>
            </a:r>
            <a:r>
              <a:rPr lang="es-ES" sz="1400" dirty="0"/>
              <a:t>&gt; st2=</a:t>
            </a:r>
            <a:r>
              <a:rPr lang="es-ES" sz="1400" dirty="0" err="1"/>
              <a:t>st.limit</a:t>
            </a:r>
            <a:r>
              <a:rPr lang="es-ES" sz="1400" dirty="0"/>
              <a:t>(3);</a:t>
            </a:r>
          </a:p>
        </p:txBody>
      </p:sp>
      <p:sp>
        <p:nvSpPr>
          <p:cNvPr id="8" name="7 Llamada rectangular redondeada"/>
          <p:cNvSpPr/>
          <p:nvPr/>
        </p:nvSpPr>
        <p:spPr>
          <a:xfrm>
            <a:off x="7643834" y="195486"/>
            <a:ext cx="1214446" cy="571504"/>
          </a:xfrm>
          <a:prstGeom prst="wedgeRoundRectCallout">
            <a:avLst>
              <a:gd name="adj1" fmla="val -81393"/>
              <a:gd name="adj2" fmla="val 59639"/>
              <a:gd name="adj3" fmla="val 16667"/>
            </a:avLst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7623662" y="195486"/>
            <a:ext cx="1320654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accent2"/>
                </a:solidFill>
              </a:rPr>
              <a:t>Métodos intermedios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428596" y="771550"/>
            <a:ext cx="8247860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boolean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anyMatch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(Predicate&lt;? super T&gt; predicate)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. Devuelve </a:t>
            </a:r>
            <a:r>
              <a:rPr lang="es-ES" sz="20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true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si algún elemento del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cumple con la condición del predicado: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4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boolean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allMatch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(Predicate&lt;? super T&gt; predicate)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Devuelve </a:t>
            </a:r>
            <a:r>
              <a:rPr lang="es-ES" sz="20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true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si todos cumplen con la condición del predicado.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boolean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noneMatch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(Predicate&lt;? super T&gt; predicate)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. Devuelve </a:t>
            </a:r>
            <a:r>
              <a:rPr lang="es-ES" sz="20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true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si ninguno cumple con la condición del predicado.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50"/>
          </a:xfrm>
        </p:spPr>
        <p:txBody>
          <a:bodyPr vert="horz" anchor="t">
            <a:normAutofit/>
          </a:bodyPr>
          <a:lstStyle/>
          <a:p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Comprobaciones</a:t>
            </a: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2483768" y="1552238"/>
            <a:ext cx="4608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400" dirty="0"/>
          </a:p>
        </p:txBody>
      </p:sp>
      <p:sp>
        <p:nvSpPr>
          <p:cNvPr id="10" name="9 Rectángulo"/>
          <p:cNvSpPr/>
          <p:nvPr/>
        </p:nvSpPr>
        <p:spPr>
          <a:xfrm>
            <a:off x="857224" y="1771682"/>
            <a:ext cx="6357982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err="1"/>
              <a:t>Stream</a:t>
            </a:r>
            <a:r>
              <a:rPr lang="es-ES" sz="1400" dirty="0"/>
              <a:t> </a:t>
            </a:r>
            <a:r>
              <a:rPr lang="es-ES" sz="1400" dirty="0" err="1"/>
              <a:t>st</a:t>
            </a:r>
            <a:r>
              <a:rPr lang="es-ES" sz="1400" dirty="0"/>
              <a:t>=</a:t>
            </a:r>
            <a:r>
              <a:rPr lang="es-ES" sz="1400" dirty="0" err="1"/>
              <a:t>Stream.of</a:t>
            </a:r>
            <a:r>
              <a:rPr lang="es-ES" sz="1400" dirty="0"/>
              <a:t>(2,5,7,3,6,2,3);</a:t>
            </a:r>
          </a:p>
          <a:p>
            <a:r>
              <a:rPr lang="es-ES" sz="1400" dirty="0"/>
              <a:t>//indica si alguno es mayor de 5</a:t>
            </a:r>
          </a:p>
          <a:p>
            <a:r>
              <a:rPr lang="es-ES" sz="1400" dirty="0" err="1"/>
              <a:t>System.out.println</a:t>
            </a:r>
            <a:r>
              <a:rPr lang="es-ES" sz="1400" dirty="0"/>
              <a:t>("alguno mayor 5? "+</a:t>
            </a:r>
            <a:r>
              <a:rPr lang="es-ES" sz="1400" dirty="0" err="1"/>
              <a:t>st.anyMatch</a:t>
            </a:r>
            <a:r>
              <a:rPr lang="es-ES" sz="1400" dirty="0"/>
              <a:t>(n-&gt;n&gt;5)); //true</a:t>
            </a:r>
          </a:p>
        </p:txBody>
      </p:sp>
      <p:sp>
        <p:nvSpPr>
          <p:cNvPr id="7" name="6 Llamada rectangular redondeada"/>
          <p:cNvSpPr/>
          <p:nvPr/>
        </p:nvSpPr>
        <p:spPr>
          <a:xfrm>
            <a:off x="7572396" y="214296"/>
            <a:ext cx="1214446" cy="571504"/>
          </a:xfrm>
          <a:prstGeom prst="wedgeRoundRectCallout">
            <a:avLst>
              <a:gd name="adj1" fmla="val -91618"/>
              <a:gd name="adj2" fmla="val 53713"/>
              <a:gd name="adj3" fmla="val 16667"/>
            </a:avLst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7643834" y="214296"/>
            <a:ext cx="1214446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accent2"/>
                </a:solidFill>
              </a:rPr>
              <a:t>Métodos finales</a:t>
            </a:r>
          </a:p>
        </p:txBody>
      </p:sp>
      <p:sp>
        <p:nvSpPr>
          <p:cNvPr id="12" name="11 Proceso alternativo"/>
          <p:cNvSpPr/>
          <p:nvPr/>
        </p:nvSpPr>
        <p:spPr>
          <a:xfrm>
            <a:off x="6516216" y="4515966"/>
            <a:ext cx="1714512" cy="500066"/>
          </a:xfrm>
          <a:prstGeom prst="flowChartAlternateProcess">
            <a:avLst/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6516216" y="4515966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Funcionan en modo </a:t>
            </a:r>
            <a:r>
              <a:rPr lang="es-ES" sz="1200" b="1" dirty="0"/>
              <a:t>cortocircuito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611560" y="915566"/>
            <a:ext cx="7746084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&lt;T&gt;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filter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Predicate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&lt;?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super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T&gt;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predicate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). Aplica un filtro sobre el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devolviendo un nuevo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con los elementos que cumplen el predicado: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4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23478"/>
            <a:ext cx="7467600" cy="857250"/>
          </a:xfrm>
        </p:spPr>
        <p:txBody>
          <a:bodyPr vert="horz" anchor="t">
            <a:normAutofit/>
          </a:bodyPr>
          <a:lstStyle/>
          <a:p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Filtrado</a:t>
            </a: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1928794" y="2129209"/>
            <a:ext cx="5163486" cy="1600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err="1"/>
              <a:t>Stream</a:t>
            </a:r>
            <a:r>
              <a:rPr lang="es-ES" sz="1400" dirty="0"/>
              <a:t>&lt;</a:t>
            </a:r>
            <a:r>
              <a:rPr lang="es-ES" sz="1400" dirty="0" err="1"/>
              <a:t>Integer</a:t>
            </a:r>
            <a:r>
              <a:rPr lang="es-ES" sz="1400" dirty="0"/>
              <a:t>&gt; </a:t>
            </a:r>
            <a:r>
              <a:rPr lang="es-ES" sz="1400" dirty="0" err="1"/>
              <a:t>st</a:t>
            </a:r>
            <a:r>
              <a:rPr lang="es-ES" sz="1400" dirty="0"/>
              <a:t>=</a:t>
            </a:r>
            <a:r>
              <a:rPr lang="es-ES" sz="1400" dirty="0" err="1"/>
              <a:t>Stream.of</a:t>
            </a:r>
            <a:r>
              <a:rPr lang="es-ES" sz="1400" dirty="0"/>
              <a:t>(7,5,7,3,6,2,3,8,5);</a:t>
            </a:r>
          </a:p>
          <a:p>
            <a:r>
              <a:rPr lang="es-ES" sz="1400" dirty="0"/>
              <a:t>//cuenta el total de números mayores de 3</a:t>
            </a:r>
          </a:p>
          <a:p>
            <a:r>
              <a:rPr lang="es-ES" sz="1400" dirty="0"/>
              <a:t>//no duplicados</a:t>
            </a:r>
          </a:p>
          <a:p>
            <a:r>
              <a:rPr lang="es-ES" sz="1400" dirty="0" err="1"/>
              <a:t>System.out.println</a:t>
            </a:r>
            <a:r>
              <a:rPr lang="es-ES" sz="1400" dirty="0"/>
              <a:t>(</a:t>
            </a:r>
            <a:r>
              <a:rPr lang="es-ES" sz="1400" dirty="0" err="1"/>
              <a:t>st</a:t>
            </a:r>
            <a:endParaRPr lang="es-ES" sz="1400" dirty="0"/>
          </a:p>
          <a:p>
            <a:r>
              <a:rPr lang="es-ES" sz="1400" dirty="0"/>
              <a:t>	.</a:t>
            </a:r>
            <a:r>
              <a:rPr lang="es-ES" sz="1400" dirty="0" err="1"/>
              <a:t>distinct</a:t>
            </a:r>
            <a:r>
              <a:rPr lang="es-ES" sz="1400" dirty="0"/>
              <a:t>()</a:t>
            </a:r>
          </a:p>
          <a:p>
            <a:r>
              <a:rPr lang="es-ES" sz="1400" dirty="0"/>
              <a:t>	.</a:t>
            </a:r>
            <a:r>
              <a:rPr lang="es-ES" sz="1400" dirty="0" err="1"/>
              <a:t>filter</a:t>
            </a:r>
            <a:r>
              <a:rPr lang="es-ES" sz="1400" dirty="0"/>
              <a:t>(s-&gt;s&gt;3)</a:t>
            </a:r>
          </a:p>
          <a:p>
            <a:r>
              <a:rPr lang="es-ES" sz="1400" dirty="0"/>
              <a:t>	.</a:t>
            </a:r>
            <a:r>
              <a:rPr lang="es-ES" sz="1400" dirty="0" err="1"/>
              <a:t>count</a:t>
            </a:r>
            <a:r>
              <a:rPr lang="es-ES" sz="1400" dirty="0"/>
              <a:t>());</a:t>
            </a:r>
          </a:p>
        </p:txBody>
      </p:sp>
      <p:sp>
        <p:nvSpPr>
          <p:cNvPr id="7" name="6 Abrir llave"/>
          <p:cNvSpPr/>
          <p:nvPr/>
        </p:nvSpPr>
        <p:spPr>
          <a:xfrm>
            <a:off x="2643174" y="3060753"/>
            <a:ext cx="214314" cy="5715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9 Conector recto de flecha"/>
          <p:cNvCxnSpPr>
            <a:endCxn id="7" idx="1"/>
          </p:cNvCxnSpPr>
          <p:nvPr/>
        </p:nvCxnSpPr>
        <p:spPr>
          <a:xfrm flipV="1">
            <a:off x="1714480" y="3346505"/>
            <a:ext cx="92869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928662" y="3346505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pipeline</a:t>
            </a:r>
          </a:p>
        </p:txBody>
      </p:sp>
      <p:sp>
        <p:nvSpPr>
          <p:cNvPr id="12" name="11 Llamada rectangular redondeada"/>
          <p:cNvSpPr/>
          <p:nvPr/>
        </p:nvSpPr>
        <p:spPr>
          <a:xfrm>
            <a:off x="7429520" y="274671"/>
            <a:ext cx="1214446" cy="571504"/>
          </a:xfrm>
          <a:prstGeom prst="wedgeRoundRectCallout">
            <a:avLst>
              <a:gd name="adj1" fmla="val -32127"/>
              <a:gd name="adj2" fmla="val 75441"/>
              <a:gd name="adj3" fmla="val 16667"/>
            </a:avLst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7429520" y="274671"/>
            <a:ext cx="1214446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accent2"/>
                </a:solidFill>
              </a:rPr>
              <a:t>Método intermedio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683568" y="987574"/>
            <a:ext cx="7746084" cy="135015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Optional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&lt;T&gt;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findFirst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. Devuelve el primer elemento del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o un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Optional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vacío si no hay nada 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Optional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&lt;T&gt;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findAny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(). Devuelve cualquiera de los elementos del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. Normalmente, el primero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4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rmAutofit/>
          </a:bodyPr>
          <a:lstStyle/>
          <a:p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Búsquedas</a:t>
            </a: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11 Llamada rectangular redondeada"/>
          <p:cNvSpPr/>
          <p:nvPr/>
        </p:nvSpPr>
        <p:spPr>
          <a:xfrm>
            <a:off x="7429520" y="357172"/>
            <a:ext cx="1214446" cy="571504"/>
          </a:xfrm>
          <a:prstGeom prst="wedgeRoundRectCallout">
            <a:avLst>
              <a:gd name="adj1" fmla="val -32127"/>
              <a:gd name="adj2" fmla="val 75441"/>
              <a:gd name="adj3" fmla="val 16667"/>
            </a:avLst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7429520" y="357172"/>
            <a:ext cx="1214446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accent2"/>
                </a:solidFill>
              </a:rPr>
              <a:t>Métodos finales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1898014" y="1784792"/>
            <a:ext cx="5000660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err="1"/>
              <a:t>Stream</a:t>
            </a:r>
            <a:r>
              <a:rPr lang="es-ES" sz="1400" dirty="0"/>
              <a:t>&lt;</a:t>
            </a:r>
            <a:r>
              <a:rPr lang="es-ES" sz="1400" dirty="0" err="1"/>
              <a:t>Integer</a:t>
            </a:r>
            <a:r>
              <a:rPr lang="es-ES" sz="1400" dirty="0"/>
              <a:t>&gt; </a:t>
            </a:r>
            <a:r>
              <a:rPr lang="es-ES" sz="1400" dirty="0" err="1"/>
              <a:t>st</a:t>
            </a:r>
            <a:r>
              <a:rPr lang="es-ES" sz="1400" dirty="0"/>
              <a:t>=</a:t>
            </a:r>
            <a:r>
              <a:rPr lang="es-ES" sz="1400" dirty="0" err="1"/>
              <a:t>Stream.</a:t>
            </a:r>
            <a:r>
              <a:rPr lang="es-ES" sz="1400" i="1" dirty="0" err="1"/>
              <a:t>of</a:t>
            </a:r>
            <a:r>
              <a:rPr lang="es-ES" sz="1400" i="1" dirty="0"/>
              <a:t>(11,5,8,3,9);</a:t>
            </a:r>
            <a:endParaRPr lang="es-ES" sz="1400" dirty="0"/>
          </a:p>
          <a:p>
            <a:r>
              <a:rPr lang="es-ES" sz="1400" dirty="0"/>
              <a:t>//devuelve el primer par</a:t>
            </a:r>
          </a:p>
          <a:p>
            <a:r>
              <a:rPr lang="es-ES" sz="1400" dirty="0" err="1"/>
              <a:t>Optional</a:t>
            </a:r>
            <a:r>
              <a:rPr lang="es-ES" sz="1400" dirty="0"/>
              <a:t>&lt;</a:t>
            </a:r>
            <a:r>
              <a:rPr lang="es-ES" sz="1400" dirty="0" err="1"/>
              <a:t>Integer</a:t>
            </a:r>
            <a:r>
              <a:rPr lang="es-ES" sz="1400" dirty="0"/>
              <a:t>&gt; </a:t>
            </a:r>
            <a:r>
              <a:rPr lang="es-ES" sz="1400" dirty="0" err="1"/>
              <a:t>op</a:t>
            </a:r>
            <a:r>
              <a:rPr lang="es-ES" sz="1400" dirty="0"/>
              <a:t>=</a:t>
            </a:r>
            <a:r>
              <a:rPr lang="es-ES" sz="1400" dirty="0" err="1"/>
              <a:t>st</a:t>
            </a:r>
            <a:endParaRPr lang="es-ES" sz="1400" dirty="0"/>
          </a:p>
          <a:p>
            <a:r>
              <a:rPr lang="es-ES" sz="1400" dirty="0"/>
              <a:t>	.</a:t>
            </a:r>
            <a:r>
              <a:rPr lang="es-ES" sz="1400" dirty="0" err="1"/>
              <a:t>filter</a:t>
            </a:r>
            <a:r>
              <a:rPr lang="es-ES" sz="1400" dirty="0"/>
              <a:t>(s-&gt;s%2==0)</a:t>
            </a:r>
          </a:p>
          <a:p>
            <a:r>
              <a:rPr lang="es-ES" sz="1400" dirty="0"/>
              <a:t>	.</a:t>
            </a:r>
            <a:r>
              <a:rPr lang="es-ES" sz="1400" dirty="0" err="1"/>
              <a:t>findFirst</a:t>
            </a:r>
            <a:r>
              <a:rPr lang="es-ES" sz="1400" dirty="0"/>
              <a:t>();</a:t>
            </a:r>
          </a:p>
          <a:p>
            <a:r>
              <a:rPr lang="es-ES" sz="1400" dirty="0" err="1"/>
              <a:t>if</a:t>
            </a:r>
            <a:r>
              <a:rPr lang="es-ES" sz="1400" dirty="0"/>
              <a:t>(</a:t>
            </a:r>
            <a:r>
              <a:rPr lang="es-ES" sz="1400" dirty="0" err="1"/>
              <a:t>op.isPresent</a:t>
            </a:r>
            <a:r>
              <a:rPr lang="es-ES" sz="1400" dirty="0"/>
              <a:t>()){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System.out.println</a:t>
            </a:r>
            <a:r>
              <a:rPr lang="es-ES" sz="1400" dirty="0"/>
              <a:t>("El primer par es "+op.get());</a:t>
            </a:r>
          </a:p>
          <a:p>
            <a:r>
              <a:rPr lang="es-ES" sz="1400" dirty="0"/>
              <a:t>}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539552" y="915566"/>
            <a:ext cx="8104984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Encapsula resultados de una operación final de un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Podemos utilizar los siguientes métodos para manipularlo: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 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get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(). Devuelve el valor encapsulado. Si no hay ningún valor, lanza una 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NoSuchElementException</a:t>
            </a:r>
            <a:endParaRPr lang="es-ES" sz="16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T 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orElse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(T 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other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). Devuelve el valor encapsulado. Si no hay ninguno, entonces devuelve el valor pasado como parámetro.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boolean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isPresent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(). Permite comprobar si contiene o no algún valor.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Existen las variantes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OptionalInt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y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OptionalDouble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que encapsulan tipos primitivos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7467600" cy="857250"/>
          </a:xfrm>
        </p:spPr>
        <p:txBody>
          <a:bodyPr vert="horz" anchor="t">
            <a:normAutofit/>
          </a:bodyPr>
          <a:lstStyle/>
          <a:p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clase </a:t>
            </a:r>
            <a:r>
              <a:rPr lang="es-E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</a:t>
            </a:r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&lt;T&gt;</a:t>
            </a: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2483768" y="1923678"/>
            <a:ext cx="4608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539552" y="771550"/>
            <a:ext cx="8064896" cy="135015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Stream&lt;T&gt;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sorted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. Devuelve un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con los elementos ordenados, según el orden natural de los mismos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Stream&lt;T&gt;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sorted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Comparator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&lt;? super T&gt;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comparator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).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Devuelve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un Stream con los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elementos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ordenados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según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el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criterio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de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comparación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especificado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: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142858"/>
            <a:ext cx="8229600" cy="857250"/>
          </a:xfrm>
        </p:spPr>
        <p:txBody>
          <a:bodyPr vert="horz" anchor="t">
            <a:normAutofit/>
          </a:bodyPr>
          <a:lstStyle/>
          <a:p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Ordenación</a:t>
            </a: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11 Llamada rectangular redondeada"/>
          <p:cNvSpPr/>
          <p:nvPr/>
        </p:nvSpPr>
        <p:spPr>
          <a:xfrm>
            <a:off x="7452320" y="195486"/>
            <a:ext cx="1214446" cy="571504"/>
          </a:xfrm>
          <a:prstGeom prst="wedgeRoundRectCallout">
            <a:avLst>
              <a:gd name="adj1" fmla="val -32127"/>
              <a:gd name="adj2" fmla="val 75441"/>
              <a:gd name="adj3" fmla="val 16667"/>
            </a:avLst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7425424" y="195486"/>
            <a:ext cx="1296144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accent2"/>
                </a:solidFill>
              </a:rPr>
              <a:t>Métodos intermedios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714348" y="2786064"/>
            <a:ext cx="5857916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err="1"/>
              <a:t>Stream</a:t>
            </a:r>
            <a:r>
              <a:rPr lang="es-ES" sz="1400" dirty="0"/>
              <a:t>&lt;</a:t>
            </a:r>
            <a:r>
              <a:rPr lang="es-ES" sz="1400" dirty="0" err="1"/>
              <a:t>String</a:t>
            </a:r>
            <a:r>
              <a:rPr lang="es-ES" sz="1400" dirty="0"/>
              <a:t>&gt; </a:t>
            </a:r>
            <a:r>
              <a:rPr lang="es-ES" sz="1400" dirty="0" err="1"/>
              <a:t>st</a:t>
            </a:r>
            <a:r>
              <a:rPr lang="es-ES" sz="1400" dirty="0"/>
              <a:t>=</a:t>
            </a:r>
            <a:r>
              <a:rPr lang="es-ES" sz="1400" dirty="0" err="1"/>
              <a:t>Stream.</a:t>
            </a:r>
            <a:r>
              <a:rPr lang="es-ES" sz="1400" i="1" dirty="0" err="1"/>
              <a:t>of</a:t>
            </a:r>
            <a:r>
              <a:rPr lang="es-ES" sz="1400" i="1" dirty="0"/>
              <a:t>("</a:t>
            </a:r>
            <a:r>
              <a:rPr lang="es-ES" sz="1400" i="1" dirty="0" err="1"/>
              <a:t>casa","pelota","lampara","disco</a:t>
            </a:r>
            <a:r>
              <a:rPr lang="es-ES" sz="1400" i="1" dirty="0"/>
              <a:t>");</a:t>
            </a:r>
            <a:endParaRPr lang="es-ES" sz="1400" dirty="0"/>
          </a:p>
          <a:p>
            <a:r>
              <a:rPr lang="es-ES" sz="1400" dirty="0"/>
              <a:t>//muestra los nombres ordenados por número de caracteres</a:t>
            </a:r>
          </a:p>
          <a:p>
            <a:r>
              <a:rPr lang="es-ES" sz="1400" dirty="0" err="1"/>
              <a:t>st.sorted</a:t>
            </a:r>
            <a:r>
              <a:rPr lang="es-ES" sz="1400" dirty="0"/>
              <a:t>((</a:t>
            </a:r>
            <a:r>
              <a:rPr lang="es-ES" sz="1400" dirty="0" err="1"/>
              <a:t>a,b</a:t>
            </a:r>
            <a:r>
              <a:rPr lang="es-ES" sz="1400" dirty="0"/>
              <a:t>)-&gt;</a:t>
            </a:r>
            <a:r>
              <a:rPr lang="es-ES" sz="1400" dirty="0" err="1"/>
              <a:t>a.length</a:t>
            </a:r>
            <a:r>
              <a:rPr lang="es-ES" sz="1400" dirty="0"/>
              <a:t>()-</a:t>
            </a:r>
            <a:r>
              <a:rPr lang="es-ES" sz="1400" dirty="0" err="1"/>
              <a:t>b.length</a:t>
            </a:r>
            <a:r>
              <a:rPr lang="es-ES" sz="1400" dirty="0"/>
              <a:t>())</a:t>
            </a:r>
          </a:p>
          <a:p>
            <a:r>
              <a:rPr lang="es-ES" sz="1400" dirty="0"/>
              <a:t>    .</a:t>
            </a:r>
            <a:r>
              <a:rPr lang="es-ES" sz="1400" dirty="0" err="1"/>
              <a:t>forEach</a:t>
            </a:r>
            <a:r>
              <a:rPr lang="es-ES" sz="1400" dirty="0"/>
              <a:t>(s-&gt;</a:t>
            </a:r>
            <a:r>
              <a:rPr lang="es-ES" sz="1400" dirty="0" err="1"/>
              <a:t>System.out.println</a:t>
            </a:r>
            <a:r>
              <a:rPr lang="es-ES" sz="1400" dirty="0"/>
              <a:t>(s));	</a:t>
            </a:r>
          </a:p>
        </p:txBody>
      </p:sp>
      <p:sp>
        <p:nvSpPr>
          <p:cNvPr id="8" name="7 Rectángulo"/>
          <p:cNvSpPr/>
          <p:nvPr/>
        </p:nvSpPr>
        <p:spPr>
          <a:xfrm>
            <a:off x="714348" y="3857634"/>
            <a:ext cx="7286676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err="1"/>
              <a:t>Stream</a:t>
            </a:r>
            <a:r>
              <a:rPr lang="es-ES" sz="1400" dirty="0"/>
              <a:t>&lt;Persona&gt; </a:t>
            </a:r>
            <a:r>
              <a:rPr lang="es-ES" sz="1400" dirty="0" err="1"/>
              <a:t>st</a:t>
            </a:r>
            <a:r>
              <a:rPr lang="es-ES" sz="1400" dirty="0"/>
              <a:t>=</a:t>
            </a:r>
            <a:r>
              <a:rPr lang="es-ES" sz="1400" dirty="0" err="1"/>
              <a:t>Stream.</a:t>
            </a:r>
            <a:r>
              <a:rPr lang="es-ES" sz="1400" i="1" dirty="0" err="1"/>
              <a:t>of</a:t>
            </a:r>
            <a:r>
              <a:rPr lang="es-ES" sz="1400" i="1" dirty="0"/>
              <a:t>(new Persona("marco",34), new Persona("ana",28));</a:t>
            </a:r>
            <a:endParaRPr lang="es-ES" sz="1400" dirty="0"/>
          </a:p>
          <a:p>
            <a:r>
              <a:rPr lang="es-ES" sz="1400" dirty="0"/>
              <a:t>//muestra los nombres de las personas, ordenadas por edad</a:t>
            </a:r>
          </a:p>
          <a:p>
            <a:r>
              <a:rPr lang="es-ES" sz="1400" dirty="0" err="1"/>
              <a:t>st.sorted</a:t>
            </a:r>
            <a:r>
              <a:rPr lang="es-ES" sz="1400" dirty="0"/>
              <a:t>(</a:t>
            </a:r>
            <a:r>
              <a:rPr lang="es-ES" sz="1400" dirty="0" err="1"/>
              <a:t>Comparator.comparing</a:t>
            </a:r>
            <a:r>
              <a:rPr lang="es-ES" sz="1400" dirty="0"/>
              <a:t>(p-&gt;</a:t>
            </a:r>
            <a:r>
              <a:rPr lang="es-ES" sz="1400" dirty="0" err="1"/>
              <a:t>g.getEdad</a:t>
            </a:r>
            <a:r>
              <a:rPr lang="es-ES" sz="1400" dirty="0"/>
              <a:t>()))</a:t>
            </a:r>
          </a:p>
          <a:p>
            <a:r>
              <a:rPr lang="es-ES" sz="1400" dirty="0"/>
              <a:t>    .</a:t>
            </a:r>
            <a:r>
              <a:rPr lang="es-ES" sz="1400" dirty="0" err="1"/>
              <a:t>forEach</a:t>
            </a:r>
            <a:r>
              <a:rPr lang="es-ES" sz="1400" dirty="0"/>
              <a:t>(p-&gt;</a:t>
            </a:r>
            <a:r>
              <a:rPr lang="es-ES" sz="1400" dirty="0" err="1"/>
              <a:t>System.out.println</a:t>
            </a:r>
            <a:r>
              <a:rPr lang="es-ES" sz="1400" dirty="0"/>
              <a:t>(</a:t>
            </a:r>
            <a:r>
              <a:rPr lang="es-ES" sz="1400" dirty="0" err="1"/>
              <a:t>p.getNombre</a:t>
            </a:r>
            <a:r>
              <a:rPr lang="es-ES" sz="1400" dirty="0"/>
              <a:t>()));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rmAutofit/>
          </a:bodyPr>
          <a:lstStyle/>
          <a:p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Obtención de extremos</a:t>
            </a: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11 Llamada rectangular redondeada"/>
          <p:cNvSpPr/>
          <p:nvPr/>
        </p:nvSpPr>
        <p:spPr>
          <a:xfrm>
            <a:off x="7452320" y="195486"/>
            <a:ext cx="1214446" cy="571504"/>
          </a:xfrm>
          <a:prstGeom prst="wedgeRoundRectCallout">
            <a:avLst>
              <a:gd name="adj1" fmla="val -32127"/>
              <a:gd name="adj2" fmla="val 75441"/>
              <a:gd name="adj3" fmla="val 16667"/>
            </a:avLst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7452320" y="195486"/>
            <a:ext cx="1214446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accent2"/>
                </a:solidFill>
              </a:rPr>
              <a:t>Métodos finales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539552" y="915566"/>
            <a:ext cx="7776864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Optional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&lt;T&gt; max(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Comparator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&lt;? super T&gt;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comparator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).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Devuelve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el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mayor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de los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elementos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según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el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criterio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de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comparación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del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objeto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Comparator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: 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Optional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&lt;T&gt; min(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Comparator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&lt;? super T&gt;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comparator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).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Operación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contraria a max.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867046" y="1845068"/>
            <a:ext cx="4608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400" dirty="0"/>
          </a:p>
        </p:txBody>
      </p:sp>
      <p:sp>
        <p:nvSpPr>
          <p:cNvPr id="11" name="10 Rectángulo"/>
          <p:cNvSpPr/>
          <p:nvPr/>
        </p:nvSpPr>
        <p:spPr>
          <a:xfrm>
            <a:off x="1547664" y="2067694"/>
            <a:ext cx="45720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s-ES" sz="1400" dirty="0" err="1"/>
              <a:t>Stream</a:t>
            </a:r>
            <a:r>
              <a:rPr lang="es-ES" sz="1400" dirty="0"/>
              <a:t>&lt;</a:t>
            </a:r>
            <a:r>
              <a:rPr lang="es-ES" sz="1400" dirty="0" err="1"/>
              <a:t>Integer</a:t>
            </a:r>
            <a:r>
              <a:rPr lang="es-ES" sz="1400" dirty="0"/>
              <a:t>&gt; </a:t>
            </a:r>
            <a:r>
              <a:rPr lang="es-ES" sz="1400" dirty="0" err="1"/>
              <a:t>nums</a:t>
            </a:r>
            <a:r>
              <a:rPr lang="es-ES" sz="1400" dirty="0"/>
              <a:t>=</a:t>
            </a:r>
            <a:r>
              <a:rPr lang="es-ES" sz="1400" dirty="0" err="1"/>
              <a:t>Stream.of</a:t>
            </a:r>
            <a:r>
              <a:rPr lang="es-ES" sz="1400" dirty="0"/>
              <a:t>(20,5,8,3,9);</a:t>
            </a:r>
          </a:p>
          <a:p>
            <a:r>
              <a:rPr lang="es-ES" sz="1400" dirty="0"/>
              <a:t>//muestra el mayor de los números del </a:t>
            </a:r>
            <a:r>
              <a:rPr lang="es-ES" sz="1400" dirty="0" err="1"/>
              <a:t>Stream</a:t>
            </a:r>
            <a:endParaRPr lang="es-ES" sz="1400" dirty="0"/>
          </a:p>
          <a:p>
            <a:r>
              <a:rPr lang="es-ES" sz="1400" dirty="0" err="1"/>
              <a:t>Optional</a:t>
            </a:r>
            <a:r>
              <a:rPr lang="es-ES" sz="1400" dirty="0"/>
              <a:t>&lt;</a:t>
            </a:r>
            <a:r>
              <a:rPr lang="es-ES" sz="1400" dirty="0" err="1"/>
              <a:t>Integer</a:t>
            </a:r>
            <a:r>
              <a:rPr lang="es-ES" sz="1400" dirty="0"/>
              <a:t>&gt; </a:t>
            </a:r>
            <a:r>
              <a:rPr lang="es-ES" sz="1400" dirty="0" err="1"/>
              <a:t>op</a:t>
            </a:r>
            <a:r>
              <a:rPr lang="es-ES" sz="1400" dirty="0"/>
              <a:t>=nums.max((</a:t>
            </a:r>
            <a:r>
              <a:rPr lang="es-ES" sz="1400" dirty="0" err="1"/>
              <a:t>a,b</a:t>
            </a:r>
            <a:r>
              <a:rPr lang="es-ES" sz="1400" dirty="0"/>
              <a:t>)-&gt;a-b);</a:t>
            </a:r>
          </a:p>
          <a:p>
            <a:r>
              <a:rPr lang="es-ES" sz="1400" dirty="0" err="1"/>
              <a:t>System.out.println</a:t>
            </a:r>
            <a:r>
              <a:rPr lang="es-ES" sz="1400" dirty="0"/>
              <a:t>("mayor: "+op.get());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10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11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12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13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14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15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16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17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18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2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3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4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5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6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7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8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9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58053</TotalTime>
  <Words>2436</Words>
  <Application>Microsoft Office PowerPoint</Application>
  <PresentationFormat>Presentación en pantalla (16:9)</PresentationFormat>
  <Paragraphs>400</Paragraphs>
  <Slides>18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Calibri</vt:lpstr>
      <vt:lpstr>Century Schoolbook</vt:lpstr>
      <vt:lpstr>Wingdings</vt:lpstr>
      <vt:lpstr>Wingdings 2</vt:lpstr>
      <vt:lpstr>Mirador</vt:lpstr>
      <vt:lpstr>Principales métodos de Stream</vt:lpstr>
      <vt:lpstr>Conteo y procesado</vt:lpstr>
      <vt:lpstr>Extracción de datos</vt:lpstr>
      <vt:lpstr>Comprobaciones</vt:lpstr>
      <vt:lpstr>Filtrado</vt:lpstr>
      <vt:lpstr>Búsquedas</vt:lpstr>
      <vt:lpstr>La clase Optional&lt;T&gt;</vt:lpstr>
      <vt:lpstr>Ordenación</vt:lpstr>
      <vt:lpstr>Obtención de extremos</vt:lpstr>
      <vt:lpstr>Transformación</vt:lpstr>
      <vt:lpstr>Stream de tipos primitivos</vt:lpstr>
      <vt:lpstr>Transformación y aplanamiento</vt:lpstr>
      <vt:lpstr>Procesamiento intermedio</vt:lpstr>
      <vt:lpstr>Reducción</vt:lpstr>
      <vt:lpstr>Reducción a colección</vt:lpstr>
      <vt:lpstr>Agrupación</vt:lpstr>
      <vt:lpstr>Partición</vt:lpstr>
      <vt:lpstr>Otras implementaciones de Collector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ADF</cp:lastModifiedBy>
  <cp:revision>163</cp:revision>
  <dcterms:created xsi:type="dcterms:W3CDTF">2016-05-07T10:27:15Z</dcterms:created>
  <dcterms:modified xsi:type="dcterms:W3CDTF">2023-08-17T09:25:56Z</dcterms:modified>
</cp:coreProperties>
</file>