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08" r:id="rId19"/>
    <p:sldId id="273" r:id="rId20"/>
    <p:sldId id="309"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8" r:id="rId45"/>
    <p:sldId id="297" r:id="rId46"/>
    <p:sldId id="299" r:id="rId47"/>
    <p:sldId id="300" r:id="rId48"/>
    <p:sldId id="301" r:id="rId49"/>
    <p:sldId id="302" r:id="rId50"/>
    <p:sldId id="303" r:id="rId51"/>
    <p:sldId id="307" r:id="rId52"/>
    <p:sldId id="30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94660"/>
  </p:normalViewPr>
  <p:slideViewPr>
    <p:cSldViewPr snapToGrid="0" showGuides="1">
      <p:cViewPr varScale="1">
        <p:scale>
          <a:sx n="68" d="100"/>
          <a:sy n="68" d="100"/>
        </p:scale>
        <p:origin x="53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B7111EA-F572-4D10-AFB2-7938EE616D4C}" type="datetimeFigureOut">
              <a:rPr lang="es-ES" smtClean="0"/>
              <a:t>26/07/2023</a:t>
            </a:fld>
            <a:endParaRPr lang="es-E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s-E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881B6C1-CF06-4960-B762-EC1AD7881FB3}" type="slidenum">
              <a:rPr lang="es-ES" smtClean="0"/>
              <a:t>‹Nº›</a:t>
            </a:fld>
            <a:endParaRPr lang="es-ES"/>
          </a:p>
        </p:txBody>
      </p:sp>
    </p:spTree>
    <p:extLst>
      <p:ext uri="{BB962C8B-B14F-4D97-AF65-F5344CB8AC3E}">
        <p14:creationId xmlns:p14="http://schemas.microsoft.com/office/powerpoint/2010/main" val="154664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7111EA-F572-4D10-AFB2-7938EE616D4C}" type="datetimeFigureOut">
              <a:rPr lang="es-ES" smtClean="0"/>
              <a:t>26/07/2023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881B6C1-CF06-4960-B762-EC1AD7881FB3}" type="slidenum">
              <a:rPr lang="es-ES" smtClean="0"/>
              <a:t>‹Nº›</a:t>
            </a:fld>
            <a:endParaRPr lang="es-ES"/>
          </a:p>
        </p:txBody>
      </p:sp>
    </p:spTree>
    <p:extLst>
      <p:ext uri="{BB962C8B-B14F-4D97-AF65-F5344CB8AC3E}">
        <p14:creationId xmlns:p14="http://schemas.microsoft.com/office/powerpoint/2010/main" val="91229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7111EA-F572-4D10-AFB2-7938EE616D4C}" type="datetimeFigureOut">
              <a:rPr lang="es-ES" smtClean="0"/>
              <a:t>26/07/2023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881B6C1-CF06-4960-B762-EC1AD7881FB3}" type="slidenum">
              <a:rPr lang="es-ES" smtClean="0"/>
              <a:t>‹Nº›</a:t>
            </a:fld>
            <a:endParaRPr lang="es-ES"/>
          </a:p>
        </p:txBody>
      </p:sp>
    </p:spTree>
    <p:extLst>
      <p:ext uri="{BB962C8B-B14F-4D97-AF65-F5344CB8AC3E}">
        <p14:creationId xmlns:p14="http://schemas.microsoft.com/office/powerpoint/2010/main" val="35525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7111EA-F572-4D10-AFB2-7938EE616D4C}" type="datetimeFigureOut">
              <a:rPr lang="es-ES" smtClean="0"/>
              <a:t>26/07/2023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881B6C1-CF06-4960-B762-EC1AD7881FB3}" type="slidenum">
              <a:rPr lang="es-ES" smtClean="0"/>
              <a:t>‹Nº›</a:t>
            </a:fld>
            <a:endParaRPr lang="es-ES"/>
          </a:p>
        </p:txBody>
      </p:sp>
    </p:spTree>
    <p:extLst>
      <p:ext uri="{BB962C8B-B14F-4D97-AF65-F5344CB8AC3E}">
        <p14:creationId xmlns:p14="http://schemas.microsoft.com/office/powerpoint/2010/main" val="2873686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AB7111EA-F572-4D10-AFB2-7938EE616D4C}" type="datetimeFigureOut">
              <a:rPr lang="es-ES" smtClean="0"/>
              <a:t>26/07/2023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881B6C1-CF06-4960-B762-EC1AD7881FB3}" type="slidenum">
              <a:rPr lang="es-ES" smtClean="0"/>
              <a:t>‹Nº›</a:t>
            </a:fld>
            <a:endParaRPr lang="es-ES"/>
          </a:p>
        </p:txBody>
      </p:sp>
    </p:spTree>
    <p:extLst>
      <p:ext uri="{BB962C8B-B14F-4D97-AF65-F5344CB8AC3E}">
        <p14:creationId xmlns:p14="http://schemas.microsoft.com/office/powerpoint/2010/main" val="1382180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B7111EA-F572-4D10-AFB2-7938EE616D4C}" type="datetimeFigureOut">
              <a:rPr lang="es-ES" smtClean="0"/>
              <a:t>26/07/2023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881B6C1-CF06-4960-B762-EC1AD7881FB3}" type="slidenum">
              <a:rPr lang="es-ES" smtClean="0"/>
              <a:t>‹Nº›</a:t>
            </a:fld>
            <a:endParaRPr lang="es-ES"/>
          </a:p>
        </p:txBody>
      </p:sp>
    </p:spTree>
    <p:extLst>
      <p:ext uri="{BB962C8B-B14F-4D97-AF65-F5344CB8AC3E}">
        <p14:creationId xmlns:p14="http://schemas.microsoft.com/office/powerpoint/2010/main" val="702515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B7111EA-F572-4D10-AFB2-7938EE616D4C}" type="datetimeFigureOut">
              <a:rPr lang="es-ES" smtClean="0"/>
              <a:t>26/07/2023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881B6C1-CF06-4960-B762-EC1AD7881FB3}" type="slidenum">
              <a:rPr lang="es-ES" smtClean="0"/>
              <a:t>‹Nº›</a:t>
            </a:fld>
            <a:endParaRPr lang="es-ES"/>
          </a:p>
        </p:txBody>
      </p:sp>
    </p:spTree>
    <p:extLst>
      <p:ext uri="{BB962C8B-B14F-4D97-AF65-F5344CB8AC3E}">
        <p14:creationId xmlns:p14="http://schemas.microsoft.com/office/powerpoint/2010/main" val="1901309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B7111EA-F572-4D10-AFB2-7938EE616D4C}" type="datetimeFigureOut">
              <a:rPr lang="es-ES" smtClean="0"/>
              <a:t>26/07/2023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881B6C1-CF06-4960-B762-EC1AD7881FB3}" type="slidenum">
              <a:rPr lang="es-ES" smtClean="0"/>
              <a:t>‹Nº›</a:t>
            </a:fld>
            <a:endParaRPr lang="es-ES"/>
          </a:p>
        </p:txBody>
      </p:sp>
    </p:spTree>
    <p:extLst>
      <p:ext uri="{BB962C8B-B14F-4D97-AF65-F5344CB8AC3E}">
        <p14:creationId xmlns:p14="http://schemas.microsoft.com/office/powerpoint/2010/main" val="3223745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111EA-F572-4D10-AFB2-7938EE616D4C}" type="datetimeFigureOut">
              <a:rPr lang="es-ES" smtClean="0"/>
              <a:t>26/07/2023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7881B6C1-CF06-4960-B762-EC1AD7881FB3}" type="slidenum">
              <a:rPr lang="es-ES" smtClean="0"/>
              <a:t>‹Nº›</a:t>
            </a:fld>
            <a:endParaRPr lang="es-ES"/>
          </a:p>
        </p:txBody>
      </p:sp>
    </p:spTree>
    <p:extLst>
      <p:ext uri="{BB962C8B-B14F-4D97-AF65-F5344CB8AC3E}">
        <p14:creationId xmlns:p14="http://schemas.microsoft.com/office/powerpoint/2010/main" val="3562550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s-ES"/>
              <a:t>Editar los estilos de texto del patrón</a:t>
            </a:r>
          </a:p>
        </p:txBody>
      </p:sp>
      <p:sp>
        <p:nvSpPr>
          <p:cNvPr id="5" name="Date Placeholder 4"/>
          <p:cNvSpPr>
            <a:spLocks noGrp="1"/>
          </p:cNvSpPr>
          <p:nvPr>
            <p:ph type="dt" sz="half" idx="10"/>
          </p:nvPr>
        </p:nvSpPr>
        <p:spPr/>
        <p:txBody>
          <a:bodyPr/>
          <a:lstStyle/>
          <a:p>
            <a:fld id="{AB7111EA-F572-4D10-AFB2-7938EE616D4C}" type="datetimeFigureOut">
              <a:rPr lang="es-ES" smtClean="0"/>
              <a:t>26/07/2023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881B6C1-CF06-4960-B762-EC1AD7881FB3}" type="slidenum">
              <a:rPr lang="es-ES" smtClean="0"/>
              <a:t>‹Nº›</a:t>
            </a:fld>
            <a:endParaRPr lang="es-ES"/>
          </a:p>
        </p:txBody>
      </p:sp>
    </p:spTree>
    <p:extLst>
      <p:ext uri="{BB962C8B-B14F-4D97-AF65-F5344CB8AC3E}">
        <p14:creationId xmlns:p14="http://schemas.microsoft.com/office/powerpoint/2010/main" val="126057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B7111EA-F572-4D10-AFB2-7938EE616D4C}" type="datetimeFigureOut">
              <a:rPr lang="es-ES" smtClean="0"/>
              <a:t>26/07/2023</a:t>
            </a:fld>
            <a:endParaRPr lang="es-E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s-E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881B6C1-CF06-4960-B762-EC1AD7881FB3}" type="slidenum">
              <a:rPr lang="es-ES" smtClean="0"/>
              <a:t>‹Nº›</a:t>
            </a:fld>
            <a:endParaRPr lang="es-ES"/>
          </a:p>
        </p:txBody>
      </p:sp>
    </p:spTree>
    <p:extLst>
      <p:ext uri="{BB962C8B-B14F-4D97-AF65-F5344CB8AC3E}">
        <p14:creationId xmlns:p14="http://schemas.microsoft.com/office/powerpoint/2010/main" val="75040265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AB7111EA-F572-4D10-AFB2-7938EE616D4C}" type="datetimeFigureOut">
              <a:rPr lang="es-ES" smtClean="0"/>
              <a:t>26/07/2023</a:t>
            </a:fld>
            <a:endParaRPr lang="es-E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s-E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881B6C1-CF06-4960-B762-EC1AD7881FB3}" type="slidenum">
              <a:rPr lang="es-ES" smtClean="0"/>
              <a:t>‹Nº›</a:t>
            </a:fld>
            <a:endParaRPr lang="es-ES"/>
          </a:p>
        </p:txBody>
      </p:sp>
    </p:spTree>
    <p:extLst>
      <p:ext uri="{BB962C8B-B14F-4D97-AF65-F5344CB8AC3E}">
        <p14:creationId xmlns:p14="http://schemas.microsoft.com/office/powerpoint/2010/main" val="1014143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ehind-the-scenes.net/tag/java/"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n.switch-case.com/51006113"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11974E-23D9-4F07-81C7-0CB1A40B837E}"/>
              </a:ext>
            </a:extLst>
          </p:cNvPr>
          <p:cNvSpPr>
            <a:spLocks noGrp="1"/>
          </p:cNvSpPr>
          <p:nvPr>
            <p:ph type="ctrTitle"/>
          </p:nvPr>
        </p:nvSpPr>
        <p:spPr/>
        <p:txBody>
          <a:bodyPr/>
          <a:lstStyle/>
          <a:p>
            <a:r>
              <a:rPr lang="es-ES" dirty="0"/>
              <a:t>Java</a:t>
            </a:r>
          </a:p>
        </p:txBody>
      </p:sp>
      <p:sp>
        <p:nvSpPr>
          <p:cNvPr id="3" name="Subtítulo 2">
            <a:extLst>
              <a:ext uri="{FF2B5EF4-FFF2-40B4-BE49-F238E27FC236}">
                <a16:creationId xmlns:a16="http://schemas.microsoft.com/office/drawing/2014/main" id="{C48CEA7B-83ED-48F2-8E64-40F1EEBF708B}"/>
              </a:ext>
            </a:extLst>
          </p:cNvPr>
          <p:cNvSpPr>
            <a:spLocks noGrp="1"/>
          </p:cNvSpPr>
          <p:nvPr>
            <p:ph type="subTitle" idx="1"/>
          </p:nvPr>
        </p:nvSpPr>
        <p:spPr/>
        <p:txBody>
          <a:bodyPr/>
          <a:lstStyle/>
          <a:p>
            <a:endParaRPr lang="es-ES" dirty="0"/>
          </a:p>
        </p:txBody>
      </p:sp>
      <p:pic>
        <p:nvPicPr>
          <p:cNvPr id="5" name="Imagen 4">
            <a:extLst>
              <a:ext uri="{FF2B5EF4-FFF2-40B4-BE49-F238E27FC236}">
                <a16:creationId xmlns:a16="http://schemas.microsoft.com/office/drawing/2014/main" id="{4EFC00FA-6104-4CE1-B603-3414680E245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905000"/>
            <a:ext cx="12192000" cy="3048000"/>
          </a:xfrm>
          <a:prstGeom prst="rect">
            <a:avLst/>
          </a:prstGeom>
        </p:spPr>
      </p:pic>
    </p:spTree>
    <p:extLst>
      <p:ext uri="{BB962C8B-B14F-4D97-AF65-F5344CB8AC3E}">
        <p14:creationId xmlns:p14="http://schemas.microsoft.com/office/powerpoint/2010/main" val="806546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538968-B7EB-4F49-931F-A342B0236567}"/>
              </a:ext>
            </a:extLst>
          </p:cNvPr>
          <p:cNvSpPr>
            <a:spLocks noGrp="1"/>
          </p:cNvSpPr>
          <p:nvPr>
            <p:ph type="title"/>
          </p:nvPr>
        </p:nvSpPr>
        <p:spPr/>
        <p:txBody>
          <a:bodyPr/>
          <a:lstStyle/>
          <a:p>
            <a:r>
              <a:rPr lang="es-ES" dirty="0"/>
              <a:t>Ejecución del ejemplo</a:t>
            </a:r>
          </a:p>
        </p:txBody>
      </p:sp>
      <p:sp>
        <p:nvSpPr>
          <p:cNvPr id="3" name="Marcador de contenido 2">
            <a:extLst>
              <a:ext uri="{FF2B5EF4-FFF2-40B4-BE49-F238E27FC236}">
                <a16:creationId xmlns:a16="http://schemas.microsoft.com/office/drawing/2014/main" id="{1514B123-DA6A-48BA-934B-837B20E4E333}"/>
              </a:ext>
            </a:extLst>
          </p:cNvPr>
          <p:cNvSpPr>
            <a:spLocks noGrp="1"/>
          </p:cNvSpPr>
          <p:nvPr>
            <p:ph idx="1"/>
          </p:nvPr>
        </p:nvSpPr>
        <p:spPr/>
        <p:txBody>
          <a:bodyPr>
            <a:normAutofit fontScale="70000" lnSpcReduction="20000"/>
          </a:bodyPr>
          <a:lstStyle/>
          <a:p>
            <a:r>
              <a:rPr lang="es-ES" dirty="0"/>
              <a:t>Para ejecutar este programa, debes seguir los siguientes pasos:</a:t>
            </a:r>
          </a:p>
          <a:p>
            <a:r>
              <a:rPr lang="es-ES" dirty="0"/>
              <a:t>    Abre un editor de texto y copia el código anterior en un archivo con la extensión ".java", por ejemplo, "HolaMundo.java".</a:t>
            </a:r>
          </a:p>
          <a:p>
            <a:r>
              <a:rPr lang="es-ES" dirty="0"/>
              <a:t>    Guarda el archivo en tu directorio de trabajo deseado.</a:t>
            </a:r>
          </a:p>
          <a:p>
            <a:r>
              <a:rPr lang="es-ES" dirty="0"/>
              <a:t>    Abre una línea de comandos (terminal) y navega hasta el directorio donde guardaste el archivo.</a:t>
            </a:r>
          </a:p>
          <a:p>
            <a:r>
              <a:rPr lang="es-ES" dirty="0"/>
              <a:t>    Compila el archivo Java escribiendo el siguiente comando en la línea de comandos:</a:t>
            </a:r>
          </a:p>
          <a:p>
            <a:r>
              <a:rPr lang="es-ES" dirty="0" err="1"/>
              <a:t>javac</a:t>
            </a:r>
            <a:r>
              <a:rPr lang="es-ES" dirty="0"/>
              <a:t> HolaMundo.java</a:t>
            </a:r>
          </a:p>
          <a:p>
            <a:r>
              <a:rPr lang="es-ES" dirty="0"/>
              <a:t>Esto compilará el código fuente y generará un archivo de </a:t>
            </a:r>
            <a:r>
              <a:rPr lang="es-ES" dirty="0" err="1"/>
              <a:t>bytecode</a:t>
            </a:r>
            <a:r>
              <a:rPr lang="es-ES" dirty="0"/>
              <a:t> llamado "</a:t>
            </a:r>
            <a:r>
              <a:rPr lang="es-ES" dirty="0" err="1"/>
              <a:t>HolaMundo.class</a:t>
            </a:r>
            <a:r>
              <a:rPr lang="es-ES" dirty="0"/>
              <a:t>" si no hay errores.</a:t>
            </a:r>
          </a:p>
          <a:p>
            <a:r>
              <a:rPr lang="es-ES" dirty="0"/>
              <a:t>Una vez compilado, ejecuta el programa escribiendo el siguiente comando en la línea de comandos:</a:t>
            </a:r>
          </a:p>
          <a:p>
            <a:r>
              <a:rPr lang="es-ES" dirty="0"/>
              <a:t>java </a:t>
            </a:r>
            <a:r>
              <a:rPr lang="es-ES" dirty="0" err="1"/>
              <a:t>HolaMundo</a:t>
            </a:r>
            <a:endParaRPr lang="es-ES" dirty="0"/>
          </a:p>
          <a:p>
            <a:r>
              <a:rPr lang="es-ES" dirty="0"/>
              <a:t>Esto ejecutará el programa y deberías ver el mensaje "¡Hola Mundo!" impreso en la consola.</a:t>
            </a:r>
          </a:p>
        </p:txBody>
      </p:sp>
    </p:spTree>
    <p:extLst>
      <p:ext uri="{BB962C8B-B14F-4D97-AF65-F5344CB8AC3E}">
        <p14:creationId xmlns:p14="http://schemas.microsoft.com/office/powerpoint/2010/main" val="2547382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46D842-337B-4390-B99B-87238E2CDD74}"/>
              </a:ext>
            </a:extLst>
          </p:cNvPr>
          <p:cNvSpPr>
            <a:spLocks noGrp="1"/>
          </p:cNvSpPr>
          <p:nvPr>
            <p:ph type="title"/>
          </p:nvPr>
        </p:nvSpPr>
        <p:spPr/>
        <p:txBody>
          <a:bodyPr/>
          <a:lstStyle/>
          <a:p>
            <a:r>
              <a:rPr lang="es-ES" dirty="0"/>
              <a:t>Tipos de datos primitivos</a:t>
            </a:r>
          </a:p>
        </p:txBody>
      </p:sp>
      <p:graphicFrame>
        <p:nvGraphicFramePr>
          <p:cNvPr id="4" name="Tabla 4">
            <a:extLst>
              <a:ext uri="{FF2B5EF4-FFF2-40B4-BE49-F238E27FC236}">
                <a16:creationId xmlns:a16="http://schemas.microsoft.com/office/drawing/2014/main" id="{7BF25E25-B6A9-43AA-9EE8-658DB2BA7FCC}"/>
              </a:ext>
            </a:extLst>
          </p:cNvPr>
          <p:cNvGraphicFramePr>
            <a:graphicFrameLocks noGrp="1"/>
          </p:cNvGraphicFramePr>
          <p:nvPr>
            <p:ph idx="1"/>
            <p:extLst>
              <p:ext uri="{D42A27DB-BD31-4B8C-83A1-F6EECF244321}">
                <p14:modId xmlns:p14="http://schemas.microsoft.com/office/powerpoint/2010/main" val="1750542928"/>
              </p:ext>
            </p:extLst>
          </p:nvPr>
        </p:nvGraphicFramePr>
        <p:xfrm>
          <a:off x="676275" y="2011363"/>
          <a:ext cx="10753722" cy="3876040"/>
        </p:xfrm>
        <a:graphic>
          <a:graphicData uri="http://schemas.openxmlformats.org/drawingml/2006/table">
            <a:tbl>
              <a:tblPr firstRow="1" bandRow="1">
                <a:tableStyleId>{5C22544A-7EE6-4342-B048-85BDC9FD1C3A}</a:tableStyleId>
              </a:tblPr>
              <a:tblGrid>
                <a:gridCol w="1670529">
                  <a:extLst>
                    <a:ext uri="{9D8B030D-6E8A-4147-A177-3AD203B41FA5}">
                      <a16:colId xmlns:a16="http://schemas.microsoft.com/office/drawing/2014/main" val="1088254738"/>
                    </a:ext>
                  </a:extLst>
                </a:gridCol>
                <a:gridCol w="5498619">
                  <a:extLst>
                    <a:ext uri="{9D8B030D-6E8A-4147-A177-3AD203B41FA5}">
                      <a16:colId xmlns:a16="http://schemas.microsoft.com/office/drawing/2014/main" val="2724399523"/>
                    </a:ext>
                  </a:extLst>
                </a:gridCol>
                <a:gridCol w="3584574">
                  <a:extLst>
                    <a:ext uri="{9D8B030D-6E8A-4147-A177-3AD203B41FA5}">
                      <a16:colId xmlns:a16="http://schemas.microsoft.com/office/drawing/2014/main" val="2590703695"/>
                    </a:ext>
                  </a:extLst>
                </a:gridCol>
              </a:tblGrid>
              <a:tr h="370840">
                <a:tc>
                  <a:txBody>
                    <a:bodyPr/>
                    <a:lstStyle/>
                    <a:p>
                      <a:r>
                        <a:rPr lang="es-ES" dirty="0"/>
                        <a:t>Tipo de dato</a:t>
                      </a:r>
                    </a:p>
                  </a:txBody>
                  <a:tcPr marL="93511" marR="93511" anchor="ctr"/>
                </a:tc>
                <a:tc>
                  <a:txBody>
                    <a:bodyPr/>
                    <a:lstStyle/>
                    <a:p>
                      <a:r>
                        <a:rPr lang="es-ES"/>
                        <a:t>Descripción</a:t>
                      </a:r>
                    </a:p>
                  </a:txBody>
                  <a:tcPr marL="93511" marR="93511" anchor="ctr"/>
                </a:tc>
                <a:tc>
                  <a:txBody>
                    <a:bodyPr/>
                    <a:lstStyle/>
                    <a:p>
                      <a:r>
                        <a:rPr lang="es-ES"/>
                        <a:t>Tamaño</a:t>
                      </a:r>
                    </a:p>
                  </a:txBody>
                  <a:tcPr marL="93511" marR="93511" anchor="ctr"/>
                </a:tc>
                <a:extLst>
                  <a:ext uri="{0D108BD9-81ED-4DB2-BD59-A6C34878D82A}">
                    <a16:rowId xmlns:a16="http://schemas.microsoft.com/office/drawing/2014/main" val="3843624513"/>
                  </a:ext>
                </a:extLst>
              </a:tr>
              <a:tr h="370840">
                <a:tc>
                  <a:txBody>
                    <a:bodyPr/>
                    <a:lstStyle/>
                    <a:p>
                      <a:r>
                        <a:rPr lang="es-ES"/>
                        <a:t>byte</a:t>
                      </a:r>
                    </a:p>
                  </a:txBody>
                  <a:tcPr marL="93511" marR="93511" anchor="ctr"/>
                </a:tc>
                <a:tc>
                  <a:txBody>
                    <a:bodyPr/>
                    <a:lstStyle/>
                    <a:p>
                      <a:r>
                        <a:rPr lang="es-ES"/>
                        <a:t>Representa un número entero de 8 bits con signo.</a:t>
                      </a:r>
                    </a:p>
                  </a:txBody>
                  <a:tcPr marL="93511" marR="93511" anchor="ctr"/>
                </a:tc>
                <a:tc>
                  <a:txBody>
                    <a:bodyPr/>
                    <a:lstStyle/>
                    <a:p>
                      <a:r>
                        <a:rPr lang="es-ES"/>
                        <a:t>1 byte</a:t>
                      </a:r>
                    </a:p>
                  </a:txBody>
                  <a:tcPr marL="93511" marR="93511" anchor="ctr"/>
                </a:tc>
                <a:extLst>
                  <a:ext uri="{0D108BD9-81ED-4DB2-BD59-A6C34878D82A}">
                    <a16:rowId xmlns:a16="http://schemas.microsoft.com/office/drawing/2014/main" val="1140066904"/>
                  </a:ext>
                </a:extLst>
              </a:tr>
              <a:tr h="370840">
                <a:tc>
                  <a:txBody>
                    <a:bodyPr/>
                    <a:lstStyle/>
                    <a:p>
                      <a:r>
                        <a:rPr lang="es-ES"/>
                        <a:t>short</a:t>
                      </a:r>
                    </a:p>
                  </a:txBody>
                  <a:tcPr marL="93511" marR="93511" anchor="ctr"/>
                </a:tc>
                <a:tc>
                  <a:txBody>
                    <a:bodyPr/>
                    <a:lstStyle/>
                    <a:p>
                      <a:r>
                        <a:rPr lang="es-ES"/>
                        <a:t>Representa un número entero de 16 bits con signo.</a:t>
                      </a:r>
                    </a:p>
                  </a:txBody>
                  <a:tcPr marL="93511" marR="93511" anchor="ctr"/>
                </a:tc>
                <a:tc>
                  <a:txBody>
                    <a:bodyPr/>
                    <a:lstStyle/>
                    <a:p>
                      <a:r>
                        <a:rPr lang="es-ES"/>
                        <a:t>2 bytes</a:t>
                      </a:r>
                    </a:p>
                  </a:txBody>
                  <a:tcPr marL="93511" marR="93511" anchor="ctr"/>
                </a:tc>
                <a:extLst>
                  <a:ext uri="{0D108BD9-81ED-4DB2-BD59-A6C34878D82A}">
                    <a16:rowId xmlns:a16="http://schemas.microsoft.com/office/drawing/2014/main" val="522742661"/>
                  </a:ext>
                </a:extLst>
              </a:tr>
              <a:tr h="370840">
                <a:tc>
                  <a:txBody>
                    <a:bodyPr/>
                    <a:lstStyle/>
                    <a:p>
                      <a:r>
                        <a:rPr lang="es-ES"/>
                        <a:t>int</a:t>
                      </a:r>
                    </a:p>
                  </a:txBody>
                  <a:tcPr marL="93511" marR="93511" anchor="ctr"/>
                </a:tc>
                <a:tc>
                  <a:txBody>
                    <a:bodyPr/>
                    <a:lstStyle/>
                    <a:p>
                      <a:r>
                        <a:rPr lang="es-ES"/>
                        <a:t>Representa un número entero de 32 bits con signo.</a:t>
                      </a:r>
                    </a:p>
                  </a:txBody>
                  <a:tcPr marL="93511" marR="93511" anchor="ctr"/>
                </a:tc>
                <a:tc>
                  <a:txBody>
                    <a:bodyPr/>
                    <a:lstStyle/>
                    <a:p>
                      <a:r>
                        <a:rPr lang="es-ES"/>
                        <a:t>4 bytes</a:t>
                      </a:r>
                    </a:p>
                  </a:txBody>
                  <a:tcPr marL="93511" marR="93511" anchor="ctr"/>
                </a:tc>
                <a:extLst>
                  <a:ext uri="{0D108BD9-81ED-4DB2-BD59-A6C34878D82A}">
                    <a16:rowId xmlns:a16="http://schemas.microsoft.com/office/drawing/2014/main" val="419912102"/>
                  </a:ext>
                </a:extLst>
              </a:tr>
              <a:tr h="370840">
                <a:tc>
                  <a:txBody>
                    <a:bodyPr/>
                    <a:lstStyle/>
                    <a:p>
                      <a:r>
                        <a:rPr lang="es-ES"/>
                        <a:t>long</a:t>
                      </a:r>
                    </a:p>
                  </a:txBody>
                  <a:tcPr marL="93511" marR="93511" anchor="ctr"/>
                </a:tc>
                <a:tc>
                  <a:txBody>
                    <a:bodyPr/>
                    <a:lstStyle/>
                    <a:p>
                      <a:r>
                        <a:rPr lang="es-ES"/>
                        <a:t>Representa un número entero de 64 bits con signo.</a:t>
                      </a:r>
                    </a:p>
                  </a:txBody>
                  <a:tcPr marL="93511" marR="93511" anchor="ctr"/>
                </a:tc>
                <a:tc>
                  <a:txBody>
                    <a:bodyPr/>
                    <a:lstStyle/>
                    <a:p>
                      <a:r>
                        <a:rPr lang="es-ES"/>
                        <a:t>8 bytes</a:t>
                      </a:r>
                    </a:p>
                  </a:txBody>
                  <a:tcPr marL="93511" marR="93511" anchor="ctr"/>
                </a:tc>
                <a:extLst>
                  <a:ext uri="{0D108BD9-81ED-4DB2-BD59-A6C34878D82A}">
                    <a16:rowId xmlns:a16="http://schemas.microsoft.com/office/drawing/2014/main" val="2043585570"/>
                  </a:ext>
                </a:extLst>
              </a:tr>
              <a:tr h="370840">
                <a:tc>
                  <a:txBody>
                    <a:bodyPr/>
                    <a:lstStyle/>
                    <a:p>
                      <a:r>
                        <a:rPr lang="es-ES"/>
                        <a:t>float</a:t>
                      </a:r>
                    </a:p>
                  </a:txBody>
                  <a:tcPr marL="93511" marR="93511" anchor="ctr"/>
                </a:tc>
                <a:tc>
                  <a:txBody>
                    <a:bodyPr/>
                    <a:lstStyle/>
                    <a:p>
                      <a:r>
                        <a:rPr lang="es-ES"/>
                        <a:t>Representa un número de punto flotante de precisión simple.</a:t>
                      </a:r>
                    </a:p>
                  </a:txBody>
                  <a:tcPr marL="93511" marR="93511" anchor="ctr"/>
                </a:tc>
                <a:tc>
                  <a:txBody>
                    <a:bodyPr/>
                    <a:lstStyle/>
                    <a:p>
                      <a:r>
                        <a:rPr lang="es-ES"/>
                        <a:t>4 bytes</a:t>
                      </a:r>
                    </a:p>
                  </a:txBody>
                  <a:tcPr marL="93511" marR="93511" anchor="ctr"/>
                </a:tc>
                <a:extLst>
                  <a:ext uri="{0D108BD9-81ED-4DB2-BD59-A6C34878D82A}">
                    <a16:rowId xmlns:a16="http://schemas.microsoft.com/office/drawing/2014/main" val="3976504549"/>
                  </a:ext>
                </a:extLst>
              </a:tr>
              <a:tr h="370840">
                <a:tc>
                  <a:txBody>
                    <a:bodyPr/>
                    <a:lstStyle/>
                    <a:p>
                      <a:r>
                        <a:rPr lang="es-ES"/>
                        <a:t>double</a:t>
                      </a:r>
                    </a:p>
                  </a:txBody>
                  <a:tcPr marL="93511" marR="93511" anchor="ctr"/>
                </a:tc>
                <a:tc>
                  <a:txBody>
                    <a:bodyPr/>
                    <a:lstStyle/>
                    <a:p>
                      <a:r>
                        <a:rPr lang="es-ES"/>
                        <a:t>Representa un número de punto flotante de precisión doble.</a:t>
                      </a:r>
                    </a:p>
                  </a:txBody>
                  <a:tcPr marL="93511" marR="93511" anchor="ctr"/>
                </a:tc>
                <a:tc>
                  <a:txBody>
                    <a:bodyPr/>
                    <a:lstStyle/>
                    <a:p>
                      <a:r>
                        <a:rPr lang="es-ES"/>
                        <a:t>8 bytes</a:t>
                      </a:r>
                    </a:p>
                  </a:txBody>
                  <a:tcPr marL="93511" marR="93511" anchor="ctr"/>
                </a:tc>
                <a:extLst>
                  <a:ext uri="{0D108BD9-81ED-4DB2-BD59-A6C34878D82A}">
                    <a16:rowId xmlns:a16="http://schemas.microsoft.com/office/drawing/2014/main" val="2436607194"/>
                  </a:ext>
                </a:extLst>
              </a:tr>
              <a:tr h="370840">
                <a:tc>
                  <a:txBody>
                    <a:bodyPr/>
                    <a:lstStyle/>
                    <a:p>
                      <a:r>
                        <a:rPr lang="es-ES"/>
                        <a:t>boolean</a:t>
                      </a:r>
                    </a:p>
                  </a:txBody>
                  <a:tcPr marL="93511" marR="93511" anchor="ctr"/>
                </a:tc>
                <a:tc>
                  <a:txBody>
                    <a:bodyPr/>
                    <a:lstStyle/>
                    <a:p>
                      <a:r>
                        <a:rPr lang="es-ES"/>
                        <a:t>Representa un valor lógico verdadero o falso.</a:t>
                      </a:r>
                    </a:p>
                  </a:txBody>
                  <a:tcPr marL="93511" marR="93511" anchor="ctr"/>
                </a:tc>
                <a:tc>
                  <a:txBody>
                    <a:bodyPr/>
                    <a:lstStyle/>
                    <a:p>
                      <a:r>
                        <a:rPr lang="es-ES"/>
                        <a:t>1 bit (aprox.)</a:t>
                      </a:r>
                    </a:p>
                  </a:txBody>
                  <a:tcPr marL="93511" marR="93511" anchor="ctr"/>
                </a:tc>
                <a:extLst>
                  <a:ext uri="{0D108BD9-81ED-4DB2-BD59-A6C34878D82A}">
                    <a16:rowId xmlns:a16="http://schemas.microsoft.com/office/drawing/2014/main" val="3770795716"/>
                  </a:ext>
                </a:extLst>
              </a:tr>
              <a:tr h="370840">
                <a:tc>
                  <a:txBody>
                    <a:bodyPr/>
                    <a:lstStyle/>
                    <a:p>
                      <a:r>
                        <a:rPr lang="es-ES"/>
                        <a:t>char</a:t>
                      </a:r>
                    </a:p>
                  </a:txBody>
                  <a:tcPr marL="93511" marR="93511" anchor="ctr"/>
                </a:tc>
                <a:tc>
                  <a:txBody>
                    <a:bodyPr/>
                    <a:lstStyle/>
                    <a:p>
                      <a:r>
                        <a:rPr lang="es-ES"/>
                        <a:t>Representa un carácter Unicode de 16 bits.</a:t>
                      </a:r>
                    </a:p>
                  </a:txBody>
                  <a:tcPr marL="93511" marR="93511" anchor="ctr"/>
                </a:tc>
                <a:tc>
                  <a:txBody>
                    <a:bodyPr/>
                    <a:lstStyle/>
                    <a:p>
                      <a:r>
                        <a:rPr lang="es-ES" dirty="0"/>
                        <a:t>2 bytes</a:t>
                      </a:r>
                    </a:p>
                  </a:txBody>
                  <a:tcPr marL="93511" marR="93511" anchor="ctr"/>
                </a:tc>
                <a:extLst>
                  <a:ext uri="{0D108BD9-81ED-4DB2-BD59-A6C34878D82A}">
                    <a16:rowId xmlns:a16="http://schemas.microsoft.com/office/drawing/2014/main" val="4033941418"/>
                  </a:ext>
                </a:extLst>
              </a:tr>
            </a:tbl>
          </a:graphicData>
        </a:graphic>
      </p:graphicFrame>
    </p:spTree>
    <p:extLst>
      <p:ext uri="{BB962C8B-B14F-4D97-AF65-F5344CB8AC3E}">
        <p14:creationId xmlns:p14="http://schemas.microsoft.com/office/powerpoint/2010/main" val="408080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8C890F-5593-471F-9BCA-055054ADDBD4}"/>
              </a:ext>
            </a:extLst>
          </p:cNvPr>
          <p:cNvSpPr>
            <a:spLocks noGrp="1"/>
          </p:cNvSpPr>
          <p:nvPr>
            <p:ph type="title"/>
          </p:nvPr>
        </p:nvSpPr>
        <p:spPr/>
        <p:txBody>
          <a:bodyPr/>
          <a:lstStyle/>
          <a:p>
            <a:r>
              <a:rPr lang="es-ES" dirty="0"/>
              <a:t>Tipos de datos de referencia</a:t>
            </a:r>
          </a:p>
        </p:txBody>
      </p:sp>
      <p:graphicFrame>
        <p:nvGraphicFramePr>
          <p:cNvPr id="4" name="Tabla 4">
            <a:extLst>
              <a:ext uri="{FF2B5EF4-FFF2-40B4-BE49-F238E27FC236}">
                <a16:creationId xmlns:a16="http://schemas.microsoft.com/office/drawing/2014/main" id="{44FDA402-2613-4286-87D7-1BED57E4E905}"/>
              </a:ext>
            </a:extLst>
          </p:cNvPr>
          <p:cNvGraphicFramePr>
            <a:graphicFrameLocks noGrp="1"/>
          </p:cNvGraphicFramePr>
          <p:nvPr>
            <p:ph idx="1"/>
            <p:extLst>
              <p:ext uri="{D42A27DB-BD31-4B8C-83A1-F6EECF244321}">
                <p14:modId xmlns:p14="http://schemas.microsoft.com/office/powerpoint/2010/main" val="2466634825"/>
              </p:ext>
            </p:extLst>
          </p:nvPr>
        </p:nvGraphicFramePr>
        <p:xfrm>
          <a:off x="676275" y="2011363"/>
          <a:ext cx="10753725" cy="4079240"/>
        </p:xfrm>
        <a:graphic>
          <a:graphicData uri="http://schemas.openxmlformats.org/drawingml/2006/table">
            <a:tbl>
              <a:tblPr firstRow="1" bandRow="1">
                <a:tableStyleId>{5C22544A-7EE6-4342-B048-85BDC9FD1C3A}</a:tableStyleId>
              </a:tblPr>
              <a:tblGrid>
                <a:gridCol w="2240359">
                  <a:extLst>
                    <a:ext uri="{9D8B030D-6E8A-4147-A177-3AD203B41FA5}">
                      <a16:colId xmlns:a16="http://schemas.microsoft.com/office/drawing/2014/main" val="1049075995"/>
                    </a:ext>
                  </a:extLst>
                </a:gridCol>
                <a:gridCol w="8513366">
                  <a:extLst>
                    <a:ext uri="{9D8B030D-6E8A-4147-A177-3AD203B41FA5}">
                      <a16:colId xmlns:a16="http://schemas.microsoft.com/office/drawing/2014/main" val="1982440430"/>
                    </a:ext>
                  </a:extLst>
                </a:gridCol>
              </a:tblGrid>
              <a:tr h="370840">
                <a:tc>
                  <a:txBody>
                    <a:bodyPr/>
                    <a:lstStyle/>
                    <a:p>
                      <a:r>
                        <a:rPr lang="es-ES" dirty="0"/>
                        <a:t>Tipo de dato</a:t>
                      </a:r>
                    </a:p>
                  </a:txBody>
                  <a:tcPr marL="93511" marR="93511" anchor="ctr"/>
                </a:tc>
                <a:tc>
                  <a:txBody>
                    <a:bodyPr/>
                    <a:lstStyle/>
                    <a:p>
                      <a:r>
                        <a:rPr lang="es-ES"/>
                        <a:t>Descripción</a:t>
                      </a:r>
                    </a:p>
                  </a:txBody>
                  <a:tcPr marL="93511" marR="93511" anchor="ctr"/>
                </a:tc>
                <a:extLst>
                  <a:ext uri="{0D108BD9-81ED-4DB2-BD59-A6C34878D82A}">
                    <a16:rowId xmlns:a16="http://schemas.microsoft.com/office/drawing/2014/main" val="1366128074"/>
                  </a:ext>
                </a:extLst>
              </a:tr>
              <a:tr h="370840">
                <a:tc>
                  <a:txBody>
                    <a:bodyPr/>
                    <a:lstStyle/>
                    <a:p>
                      <a:r>
                        <a:rPr lang="es-ES"/>
                        <a:t>String</a:t>
                      </a:r>
                    </a:p>
                  </a:txBody>
                  <a:tcPr marL="93511" marR="93511" anchor="ctr"/>
                </a:tc>
                <a:tc>
                  <a:txBody>
                    <a:bodyPr/>
                    <a:lstStyle/>
                    <a:p>
                      <a:r>
                        <a:rPr lang="es-ES"/>
                        <a:t>Representa una secuencia de caracteres.</a:t>
                      </a:r>
                    </a:p>
                  </a:txBody>
                  <a:tcPr marL="93511" marR="93511" anchor="ctr"/>
                </a:tc>
                <a:extLst>
                  <a:ext uri="{0D108BD9-81ED-4DB2-BD59-A6C34878D82A}">
                    <a16:rowId xmlns:a16="http://schemas.microsoft.com/office/drawing/2014/main" val="787909520"/>
                  </a:ext>
                </a:extLst>
              </a:tr>
              <a:tr h="370840">
                <a:tc>
                  <a:txBody>
                    <a:bodyPr/>
                    <a:lstStyle/>
                    <a:p>
                      <a:r>
                        <a:rPr lang="es-ES"/>
                        <a:t>Arrays</a:t>
                      </a:r>
                    </a:p>
                  </a:txBody>
                  <a:tcPr marL="93511" marR="93511" anchor="ctr"/>
                </a:tc>
                <a:tc>
                  <a:txBody>
                    <a:bodyPr/>
                    <a:lstStyle/>
                    <a:p>
                      <a:r>
                        <a:rPr lang="es-ES"/>
                        <a:t>Permite almacenar colecciones de elementos del mismo tipo.</a:t>
                      </a:r>
                    </a:p>
                  </a:txBody>
                  <a:tcPr marL="93511" marR="93511" anchor="ctr"/>
                </a:tc>
                <a:extLst>
                  <a:ext uri="{0D108BD9-81ED-4DB2-BD59-A6C34878D82A}">
                    <a16:rowId xmlns:a16="http://schemas.microsoft.com/office/drawing/2014/main" val="3972705061"/>
                  </a:ext>
                </a:extLst>
              </a:tr>
              <a:tr h="370840">
                <a:tc>
                  <a:txBody>
                    <a:bodyPr/>
                    <a:lstStyle/>
                    <a:p>
                      <a:r>
                        <a:rPr lang="es-ES"/>
                        <a:t>ArrayList</a:t>
                      </a:r>
                    </a:p>
                  </a:txBody>
                  <a:tcPr marL="93511" marR="93511" anchor="ctr"/>
                </a:tc>
                <a:tc>
                  <a:txBody>
                    <a:bodyPr/>
                    <a:lstStyle/>
                    <a:p>
                      <a:r>
                        <a:rPr lang="es-ES"/>
                        <a:t>Implementación de la interfaz List que proporciona una lista dinámica.</a:t>
                      </a:r>
                    </a:p>
                  </a:txBody>
                  <a:tcPr marL="93511" marR="93511" anchor="ctr"/>
                </a:tc>
                <a:extLst>
                  <a:ext uri="{0D108BD9-81ED-4DB2-BD59-A6C34878D82A}">
                    <a16:rowId xmlns:a16="http://schemas.microsoft.com/office/drawing/2014/main" val="3965430551"/>
                  </a:ext>
                </a:extLst>
              </a:tr>
              <a:tr h="370840">
                <a:tc>
                  <a:txBody>
                    <a:bodyPr/>
                    <a:lstStyle/>
                    <a:p>
                      <a:r>
                        <a:rPr lang="es-ES"/>
                        <a:t>LinkedList</a:t>
                      </a:r>
                    </a:p>
                  </a:txBody>
                  <a:tcPr marL="93511" marR="93511" anchor="ctr"/>
                </a:tc>
                <a:tc>
                  <a:txBody>
                    <a:bodyPr/>
                    <a:lstStyle/>
                    <a:p>
                      <a:r>
                        <a:rPr lang="es-ES"/>
                        <a:t>Implementación de la interfaz List que proporciona una lista enlazada.</a:t>
                      </a:r>
                    </a:p>
                  </a:txBody>
                  <a:tcPr marL="93511" marR="93511" anchor="ctr"/>
                </a:tc>
                <a:extLst>
                  <a:ext uri="{0D108BD9-81ED-4DB2-BD59-A6C34878D82A}">
                    <a16:rowId xmlns:a16="http://schemas.microsoft.com/office/drawing/2014/main" val="3790333096"/>
                  </a:ext>
                </a:extLst>
              </a:tr>
              <a:tr h="370840">
                <a:tc>
                  <a:txBody>
                    <a:bodyPr/>
                    <a:lstStyle/>
                    <a:p>
                      <a:r>
                        <a:rPr lang="es-ES"/>
                        <a:t>HashMap</a:t>
                      </a:r>
                    </a:p>
                  </a:txBody>
                  <a:tcPr marL="93511" marR="93511" anchor="ctr"/>
                </a:tc>
                <a:tc>
                  <a:txBody>
                    <a:bodyPr/>
                    <a:lstStyle/>
                    <a:p>
                      <a:r>
                        <a:rPr lang="es-ES"/>
                        <a:t>Implementación de la interfaz Map que proporciona un mapeo clave-valor.</a:t>
                      </a:r>
                    </a:p>
                  </a:txBody>
                  <a:tcPr marL="93511" marR="93511" anchor="ctr"/>
                </a:tc>
                <a:extLst>
                  <a:ext uri="{0D108BD9-81ED-4DB2-BD59-A6C34878D82A}">
                    <a16:rowId xmlns:a16="http://schemas.microsoft.com/office/drawing/2014/main" val="3456583135"/>
                  </a:ext>
                </a:extLst>
              </a:tr>
              <a:tr h="370840">
                <a:tc>
                  <a:txBody>
                    <a:bodyPr/>
                    <a:lstStyle/>
                    <a:p>
                      <a:r>
                        <a:rPr lang="es-ES"/>
                        <a:t>HashSet</a:t>
                      </a:r>
                    </a:p>
                  </a:txBody>
                  <a:tcPr marL="93511" marR="93511" anchor="ctr"/>
                </a:tc>
                <a:tc>
                  <a:txBody>
                    <a:bodyPr/>
                    <a:lstStyle/>
                    <a:p>
                      <a:r>
                        <a:rPr lang="es-ES"/>
                        <a:t>Implementación de la interfaz Set que proporciona una colección sin duplicados.</a:t>
                      </a:r>
                    </a:p>
                  </a:txBody>
                  <a:tcPr marL="93511" marR="93511" anchor="ctr"/>
                </a:tc>
                <a:extLst>
                  <a:ext uri="{0D108BD9-81ED-4DB2-BD59-A6C34878D82A}">
                    <a16:rowId xmlns:a16="http://schemas.microsoft.com/office/drawing/2014/main" val="725110927"/>
                  </a:ext>
                </a:extLst>
              </a:tr>
              <a:tr h="370840">
                <a:tc>
                  <a:txBody>
                    <a:bodyPr/>
                    <a:lstStyle/>
                    <a:p>
                      <a:r>
                        <a:rPr lang="es-ES"/>
                        <a:t>StringBuilder</a:t>
                      </a:r>
                    </a:p>
                  </a:txBody>
                  <a:tcPr marL="93511" marR="93511" anchor="ctr"/>
                </a:tc>
                <a:tc>
                  <a:txBody>
                    <a:bodyPr/>
                    <a:lstStyle/>
                    <a:p>
                      <a:r>
                        <a:rPr lang="es-ES"/>
                        <a:t>Permite manipular y construir cadenas de caracteres de manera eficiente.</a:t>
                      </a:r>
                    </a:p>
                  </a:txBody>
                  <a:tcPr marL="93511" marR="93511" anchor="ctr"/>
                </a:tc>
                <a:extLst>
                  <a:ext uri="{0D108BD9-81ED-4DB2-BD59-A6C34878D82A}">
                    <a16:rowId xmlns:a16="http://schemas.microsoft.com/office/drawing/2014/main" val="1203024650"/>
                  </a:ext>
                </a:extLst>
              </a:tr>
              <a:tr h="370840">
                <a:tc>
                  <a:txBody>
                    <a:bodyPr/>
                    <a:lstStyle/>
                    <a:p>
                      <a:r>
                        <a:rPr lang="es-ES"/>
                        <a:t>Date</a:t>
                      </a:r>
                    </a:p>
                  </a:txBody>
                  <a:tcPr marL="93511" marR="93511" anchor="ctr"/>
                </a:tc>
                <a:tc>
                  <a:txBody>
                    <a:bodyPr/>
                    <a:lstStyle/>
                    <a:p>
                      <a:r>
                        <a:rPr lang="es-ES"/>
                        <a:t>Representa una fecha y hora específica.</a:t>
                      </a:r>
                    </a:p>
                  </a:txBody>
                  <a:tcPr marL="93511" marR="93511" anchor="ctr"/>
                </a:tc>
                <a:extLst>
                  <a:ext uri="{0D108BD9-81ED-4DB2-BD59-A6C34878D82A}">
                    <a16:rowId xmlns:a16="http://schemas.microsoft.com/office/drawing/2014/main" val="2649415596"/>
                  </a:ext>
                </a:extLst>
              </a:tr>
              <a:tr h="370840">
                <a:tc>
                  <a:txBody>
                    <a:bodyPr/>
                    <a:lstStyle/>
                    <a:p>
                      <a:r>
                        <a:rPr lang="es-ES"/>
                        <a:t>File</a:t>
                      </a:r>
                    </a:p>
                  </a:txBody>
                  <a:tcPr marL="93511" marR="93511" anchor="ctr"/>
                </a:tc>
                <a:tc>
                  <a:txBody>
                    <a:bodyPr/>
                    <a:lstStyle/>
                    <a:p>
                      <a:r>
                        <a:rPr lang="es-ES"/>
                        <a:t>Proporciona métodos para interactuar con archivos y directorios.</a:t>
                      </a:r>
                    </a:p>
                  </a:txBody>
                  <a:tcPr marL="93511" marR="93511" anchor="ctr"/>
                </a:tc>
                <a:extLst>
                  <a:ext uri="{0D108BD9-81ED-4DB2-BD59-A6C34878D82A}">
                    <a16:rowId xmlns:a16="http://schemas.microsoft.com/office/drawing/2014/main" val="3301427849"/>
                  </a:ext>
                </a:extLst>
              </a:tr>
              <a:tr h="370840">
                <a:tc>
                  <a:txBody>
                    <a:bodyPr/>
                    <a:lstStyle/>
                    <a:p>
                      <a:r>
                        <a:rPr lang="es-ES"/>
                        <a:t>Scanner</a:t>
                      </a:r>
                    </a:p>
                  </a:txBody>
                  <a:tcPr marL="93511" marR="93511" anchor="ctr"/>
                </a:tc>
                <a:tc>
                  <a:txBody>
                    <a:bodyPr/>
                    <a:lstStyle/>
                    <a:p>
                      <a:r>
                        <a:rPr lang="es-ES" dirty="0"/>
                        <a:t>Permite leer la entrada del usuario desde la consola u otros flujos de datos.</a:t>
                      </a:r>
                    </a:p>
                  </a:txBody>
                  <a:tcPr marL="93511" marR="93511" anchor="ctr"/>
                </a:tc>
                <a:extLst>
                  <a:ext uri="{0D108BD9-81ED-4DB2-BD59-A6C34878D82A}">
                    <a16:rowId xmlns:a16="http://schemas.microsoft.com/office/drawing/2014/main" val="3817651036"/>
                  </a:ext>
                </a:extLst>
              </a:tr>
            </a:tbl>
          </a:graphicData>
        </a:graphic>
      </p:graphicFrame>
    </p:spTree>
    <p:extLst>
      <p:ext uri="{BB962C8B-B14F-4D97-AF65-F5344CB8AC3E}">
        <p14:creationId xmlns:p14="http://schemas.microsoft.com/office/powerpoint/2010/main" val="2939307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D742B-535E-46F2-8093-A2074B2CEA9C}"/>
              </a:ext>
            </a:extLst>
          </p:cNvPr>
          <p:cNvSpPr>
            <a:spLocks noGrp="1"/>
          </p:cNvSpPr>
          <p:nvPr>
            <p:ph type="title"/>
          </p:nvPr>
        </p:nvSpPr>
        <p:spPr/>
        <p:txBody>
          <a:bodyPr/>
          <a:lstStyle/>
          <a:p>
            <a:r>
              <a:rPr lang="es-ES" dirty="0"/>
              <a:t>Variables</a:t>
            </a:r>
          </a:p>
        </p:txBody>
      </p:sp>
      <p:sp>
        <p:nvSpPr>
          <p:cNvPr id="3" name="Marcador de contenido 2">
            <a:extLst>
              <a:ext uri="{FF2B5EF4-FFF2-40B4-BE49-F238E27FC236}">
                <a16:creationId xmlns:a16="http://schemas.microsoft.com/office/drawing/2014/main" id="{2E6A2D05-45F2-4D26-86B8-E5E554F9EFAB}"/>
              </a:ext>
            </a:extLst>
          </p:cNvPr>
          <p:cNvSpPr>
            <a:spLocks noGrp="1"/>
          </p:cNvSpPr>
          <p:nvPr>
            <p:ph idx="1"/>
          </p:nvPr>
        </p:nvSpPr>
        <p:spPr/>
        <p:txBody>
          <a:bodyPr/>
          <a:lstStyle/>
          <a:p>
            <a:pPr algn="just"/>
            <a:r>
              <a:rPr lang="es-ES" dirty="0"/>
              <a:t>En Java, las variables se utilizan para almacenar y manipular datos en la memoria durante la ejecución de un programa. Una variable se define mediante un tipo de dato y un nombre, y puede contener un valor que corresponda al tipo de dato especificado.</a:t>
            </a:r>
          </a:p>
          <a:p>
            <a:endParaRPr lang="es-ES" dirty="0"/>
          </a:p>
        </p:txBody>
      </p:sp>
      <p:pic>
        <p:nvPicPr>
          <p:cNvPr id="5" name="Imagen 4">
            <a:extLst>
              <a:ext uri="{FF2B5EF4-FFF2-40B4-BE49-F238E27FC236}">
                <a16:creationId xmlns:a16="http://schemas.microsoft.com/office/drawing/2014/main" id="{429CC768-19A4-4B91-8D5A-D652AD2F298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87926" y="2990455"/>
            <a:ext cx="5987576" cy="3368012"/>
          </a:xfrm>
          <a:prstGeom prst="rect">
            <a:avLst/>
          </a:prstGeom>
        </p:spPr>
      </p:pic>
    </p:spTree>
    <p:extLst>
      <p:ext uri="{BB962C8B-B14F-4D97-AF65-F5344CB8AC3E}">
        <p14:creationId xmlns:p14="http://schemas.microsoft.com/office/powerpoint/2010/main" val="3964186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5B4647-83B9-4638-A081-6FE4AEDE1AB3}"/>
              </a:ext>
            </a:extLst>
          </p:cNvPr>
          <p:cNvSpPr>
            <a:spLocks noGrp="1"/>
          </p:cNvSpPr>
          <p:nvPr>
            <p:ph type="title"/>
          </p:nvPr>
        </p:nvSpPr>
        <p:spPr/>
        <p:txBody>
          <a:bodyPr/>
          <a:lstStyle/>
          <a:p>
            <a:r>
              <a:rPr lang="es-ES" dirty="0"/>
              <a:t>Variables</a:t>
            </a:r>
          </a:p>
        </p:txBody>
      </p:sp>
      <p:sp>
        <p:nvSpPr>
          <p:cNvPr id="3" name="Marcador de contenido 2">
            <a:extLst>
              <a:ext uri="{FF2B5EF4-FFF2-40B4-BE49-F238E27FC236}">
                <a16:creationId xmlns:a16="http://schemas.microsoft.com/office/drawing/2014/main" id="{3C97A770-AF8B-47A0-9AAB-13D9B03E2050}"/>
              </a:ext>
            </a:extLst>
          </p:cNvPr>
          <p:cNvSpPr>
            <a:spLocks noGrp="1"/>
          </p:cNvSpPr>
          <p:nvPr>
            <p:ph idx="1"/>
          </p:nvPr>
        </p:nvSpPr>
        <p:spPr/>
        <p:txBody>
          <a:bodyPr>
            <a:normAutofit fontScale="92500" lnSpcReduction="10000"/>
          </a:bodyPr>
          <a:lstStyle/>
          <a:p>
            <a:r>
              <a:rPr lang="es-ES" dirty="0"/>
              <a:t>Aquí tienes algunos aspectos importantes sobre el uso de variables en Java:</a:t>
            </a:r>
          </a:p>
          <a:p>
            <a:r>
              <a:rPr lang="es-ES" dirty="0"/>
              <a:t>Declaración de variables:</a:t>
            </a:r>
          </a:p>
          <a:p>
            <a:r>
              <a:rPr lang="es-ES" dirty="0" err="1"/>
              <a:t>tipoDato</a:t>
            </a:r>
            <a:r>
              <a:rPr lang="es-ES" dirty="0"/>
              <a:t> </a:t>
            </a:r>
            <a:r>
              <a:rPr lang="es-ES" dirty="0" err="1"/>
              <a:t>nombreVariable</a:t>
            </a:r>
            <a:r>
              <a:rPr lang="es-ES" dirty="0"/>
              <a:t>;</a:t>
            </a:r>
          </a:p>
          <a:p>
            <a:r>
              <a:rPr lang="es-ES" dirty="0"/>
              <a:t>Ejemplo:</a:t>
            </a:r>
          </a:p>
          <a:p>
            <a:r>
              <a:rPr lang="es-ES" dirty="0" err="1"/>
              <a:t>int</a:t>
            </a:r>
            <a:r>
              <a:rPr lang="es-ES" dirty="0"/>
              <a:t> edad;</a:t>
            </a:r>
          </a:p>
          <a:p>
            <a:r>
              <a:rPr lang="es-ES" dirty="0"/>
              <a:t>Inicialización de variables:</a:t>
            </a:r>
          </a:p>
          <a:p>
            <a:r>
              <a:rPr lang="es-ES" b="1" dirty="0" err="1"/>
              <a:t>tipoDato</a:t>
            </a:r>
            <a:r>
              <a:rPr lang="es-ES" dirty="0"/>
              <a:t> </a:t>
            </a:r>
            <a:r>
              <a:rPr lang="es-ES" b="1" dirty="0" err="1">
                <a:solidFill>
                  <a:schemeClr val="accent2">
                    <a:lumMod val="75000"/>
                  </a:schemeClr>
                </a:solidFill>
              </a:rPr>
              <a:t>nombreVariable</a:t>
            </a:r>
            <a:r>
              <a:rPr lang="es-ES" dirty="0"/>
              <a:t> = </a:t>
            </a:r>
            <a:r>
              <a:rPr lang="es-ES" dirty="0">
                <a:solidFill>
                  <a:srgbClr val="0070C0"/>
                </a:solidFill>
              </a:rPr>
              <a:t>valor</a:t>
            </a:r>
            <a:r>
              <a:rPr lang="es-ES" dirty="0"/>
              <a:t>;</a:t>
            </a:r>
          </a:p>
          <a:p>
            <a:r>
              <a:rPr lang="es-ES" dirty="0"/>
              <a:t>Ejemplo:</a:t>
            </a:r>
          </a:p>
          <a:p>
            <a:r>
              <a:rPr lang="es-ES" sz="3000" b="1" dirty="0" err="1"/>
              <a:t>int</a:t>
            </a:r>
            <a:r>
              <a:rPr lang="es-ES" sz="3000" b="1" dirty="0"/>
              <a:t> edad = 25;</a:t>
            </a:r>
          </a:p>
        </p:txBody>
      </p:sp>
    </p:spTree>
    <p:extLst>
      <p:ext uri="{BB962C8B-B14F-4D97-AF65-F5344CB8AC3E}">
        <p14:creationId xmlns:p14="http://schemas.microsoft.com/office/powerpoint/2010/main" val="2965277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4E36F-88DC-435D-8429-5FED645463EF}"/>
              </a:ext>
            </a:extLst>
          </p:cNvPr>
          <p:cNvSpPr>
            <a:spLocks noGrp="1"/>
          </p:cNvSpPr>
          <p:nvPr>
            <p:ph type="title"/>
          </p:nvPr>
        </p:nvSpPr>
        <p:spPr/>
        <p:txBody>
          <a:bodyPr/>
          <a:lstStyle/>
          <a:p>
            <a:r>
              <a:rPr lang="es-ES" dirty="0"/>
              <a:t>Asignación de valores</a:t>
            </a:r>
          </a:p>
        </p:txBody>
      </p:sp>
      <p:sp>
        <p:nvSpPr>
          <p:cNvPr id="3" name="Marcador de contenido 2">
            <a:extLst>
              <a:ext uri="{FF2B5EF4-FFF2-40B4-BE49-F238E27FC236}">
                <a16:creationId xmlns:a16="http://schemas.microsoft.com/office/drawing/2014/main" id="{6172B8B1-BB03-49EB-BD37-55C0B21146F2}"/>
              </a:ext>
            </a:extLst>
          </p:cNvPr>
          <p:cNvSpPr>
            <a:spLocks noGrp="1"/>
          </p:cNvSpPr>
          <p:nvPr>
            <p:ph idx="1"/>
          </p:nvPr>
        </p:nvSpPr>
        <p:spPr/>
        <p:txBody>
          <a:bodyPr>
            <a:normAutofit fontScale="85000" lnSpcReduction="20000"/>
          </a:bodyPr>
          <a:lstStyle/>
          <a:p>
            <a:r>
              <a:rPr lang="es-ES" dirty="0"/>
              <a:t>Java proporciona diversos tipos de datos, incluyendo tipos primitivos (</a:t>
            </a:r>
            <a:r>
              <a:rPr lang="es-ES" dirty="0" err="1"/>
              <a:t>int</a:t>
            </a:r>
            <a:r>
              <a:rPr lang="es-ES" dirty="0"/>
              <a:t>, </a:t>
            </a:r>
            <a:r>
              <a:rPr lang="es-ES" dirty="0" err="1"/>
              <a:t>float</a:t>
            </a:r>
            <a:r>
              <a:rPr lang="es-ES" dirty="0"/>
              <a:t>, </a:t>
            </a:r>
            <a:r>
              <a:rPr lang="es-ES" dirty="0" err="1"/>
              <a:t>boolean</a:t>
            </a:r>
            <a:r>
              <a:rPr lang="es-ES" dirty="0"/>
              <a:t>, etc.) y tipos de datos de referencia (</a:t>
            </a:r>
            <a:r>
              <a:rPr lang="es-ES" dirty="0" err="1"/>
              <a:t>String</a:t>
            </a:r>
            <a:r>
              <a:rPr lang="es-ES" dirty="0"/>
              <a:t>, </a:t>
            </a:r>
            <a:r>
              <a:rPr lang="es-ES" dirty="0" err="1"/>
              <a:t>arrays</a:t>
            </a:r>
            <a:r>
              <a:rPr lang="es-ES" dirty="0"/>
              <a:t>, objetos, etc.). Los tipos primitivos almacenan directamente el valor, mientras que los tipos de datos de referencia almacenan una referencia a un objeto en memoria.</a:t>
            </a:r>
          </a:p>
          <a:p>
            <a:r>
              <a:rPr lang="es-ES" dirty="0"/>
              <a:t>Asignación de valores a variables:</a:t>
            </a:r>
          </a:p>
          <a:p>
            <a:pPr marL="0" indent="0">
              <a:buNone/>
            </a:pPr>
            <a:r>
              <a:rPr lang="es-ES" dirty="0" err="1"/>
              <a:t>nombreVariable</a:t>
            </a:r>
            <a:r>
              <a:rPr lang="es-ES" dirty="0"/>
              <a:t> = valor;</a:t>
            </a:r>
          </a:p>
          <a:p>
            <a:r>
              <a:rPr lang="es-ES" dirty="0"/>
              <a:t>Ejemplo:</a:t>
            </a:r>
          </a:p>
          <a:p>
            <a:r>
              <a:rPr lang="es-ES" sz="3300" b="1" dirty="0">
                <a:solidFill>
                  <a:schemeClr val="accent6">
                    <a:lumMod val="50000"/>
                  </a:schemeClr>
                </a:solidFill>
              </a:rPr>
              <a:t>edad = 25;</a:t>
            </a:r>
          </a:p>
          <a:p>
            <a:r>
              <a:rPr lang="es-ES" dirty="0"/>
              <a:t>Uso de variables en expresiones:</a:t>
            </a:r>
          </a:p>
          <a:p>
            <a:r>
              <a:rPr lang="es-ES" dirty="0" err="1"/>
              <a:t>tipoDato</a:t>
            </a:r>
            <a:r>
              <a:rPr lang="es-ES" dirty="0"/>
              <a:t> resultado = variable1 + variable2;</a:t>
            </a:r>
          </a:p>
          <a:p>
            <a:r>
              <a:rPr lang="es-ES" dirty="0"/>
              <a:t>Ejemplo:</a:t>
            </a:r>
          </a:p>
          <a:p>
            <a:r>
              <a:rPr lang="es-ES" dirty="0" err="1"/>
              <a:t>int</a:t>
            </a:r>
            <a:r>
              <a:rPr lang="es-ES" dirty="0"/>
              <a:t> suma = 10 + 5;</a:t>
            </a:r>
          </a:p>
        </p:txBody>
      </p:sp>
    </p:spTree>
    <p:extLst>
      <p:ext uri="{BB962C8B-B14F-4D97-AF65-F5344CB8AC3E}">
        <p14:creationId xmlns:p14="http://schemas.microsoft.com/office/powerpoint/2010/main" val="421394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2754F5-87FB-4935-9C5B-4D632C78AB5E}"/>
              </a:ext>
            </a:extLst>
          </p:cNvPr>
          <p:cNvSpPr>
            <a:spLocks noGrp="1"/>
          </p:cNvSpPr>
          <p:nvPr>
            <p:ph type="title"/>
          </p:nvPr>
        </p:nvSpPr>
        <p:spPr/>
        <p:txBody>
          <a:bodyPr/>
          <a:lstStyle/>
          <a:p>
            <a:r>
              <a:rPr lang="es-ES" dirty="0"/>
              <a:t>Alcance de las variables</a:t>
            </a:r>
          </a:p>
        </p:txBody>
      </p:sp>
      <p:pic>
        <p:nvPicPr>
          <p:cNvPr id="6" name="Imagen 5">
            <a:extLst>
              <a:ext uri="{FF2B5EF4-FFF2-40B4-BE49-F238E27FC236}">
                <a16:creationId xmlns:a16="http://schemas.microsoft.com/office/drawing/2014/main" id="{C309F4FD-B23C-4914-B73D-65F44D8BE15B}"/>
              </a:ext>
            </a:extLst>
          </p:cNvPr>
          <p:cNvPicPr>
            <a:picLocks noChangeAspect="1"/>
          </p:cNvPicPr>
          <p:nvPr/>
        </p:nvPicPr>
        <p:blipFill>
          <a:blip r:embed="rId2"/>
          <a:stretch>
            <a:fillRect/>
          </a:stretch>
        </p:blipFill>
        <p:spPr>
          <a:xfrm>
            <a:off x="657290" y="1952746"/>
            <a:ext cx="10877486" cy="3800940"/>
          </a:xfrm>
          <a:prstGeom prst="rect">
            <a:avLst/>
          </a:prstGeom>
        </p:spPr>
      </p:pic>
    </p:spTree>
    <p:extLst>
      <p:ext uri="{BB962C8B-B14F-4D97-AF65-F5344CB8AC3E}">
        <p14:creationId xmlns:p14="http://schemas.microsoft.com/office/powerpoint/2010/main" val="2124002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390A3-F0D4-4CA4-A08E-07F54AC47AF9}"/>
              </a:ext>
            </a:extLst>
          </p:cNvPr>
          <p:cNvSpPr>
            <a:spLocks noGrp="1"/>
          </p:cNvSpPr>
          <p:nvPr>
            <p:ph type="title"/>
          </p:nvPr>
        </p:nvSpPr>
        <p:spPr/>
        <p:txBody>
          <a:bodyPr/>
          <a:lstStyle/>
          <a:p>
            <a:r>
              <a:rPr lang="es-ES" dirty="0"/>
              <a:t>Modificadores de acceso</a:t>
            </a:r>
          </a:p>
        </p:txBody>
      </p:sp>
      <p:sp>
        <p:nvSpPr>
          <p:cNvPr id="3" name="Marcador de contenido 2">
            <a:extLst>
              <a:ext uri="{FF2B5EF4-FFF2-40B4-BE49-F238E27FC236}">
                <a16:creationId xmlns:a16="http://schemas.microsoft.com/office/drawing/2014/main" id="{B79A2D8C-B59A-47AE-BB91-63A72273CE9F}"/>
              </a:ext>
            </a:extLst>
          </p:cNvPr>
          <p:cNvSpPr>
            <a:spLocks noGrp="1"/>
          </p:cNvSpPr>
          <p:nvPr>
            <p:ph idx="1"/>
          </p:nvPr>
        </p:nvSpPr>
        <p:spPr/>
        <p:txBody>
          <a:bodyPr>
            <a:normAutofit fontScale="62500" lnSpcReduction="20000"/>
          </a:bodyPr>
          <a:lstStyle/>
          <a:p>
            <a:r>
              <a:rPr lang="es-ES" dirty="0"/>
              <a:t>Java proporciona modificadores de acceso como </a:t>
            </a:r>
            <a:r>
              <a:rPr lang="es-ES" dirty="0" err="1"/>
              <a:t>public</a:t>
            </a:r>
            <a:r>
              <a:rPr lang="es-ES" dirty="0"/>
              <a:t>, </a:t>
            </a:r>
            <a:r>
              <a:rPr lang="es-ES" dirty="0" err="1"/>
              <a:t>private</a:t>
            </a:r>
            <a:r>
              <a:rPr lang="es-ES" dirty="0"/>
              <a:t> y </a:t>
            </a:r>
            <a:r>
              <a:rPr lang="es-ES" dirty="0" err="1"/>
              <a:t>protected</a:t>
            </a:r>
            <a:r>
              <a:rPr lang="es-ES" dirty="0"/>
              <a:t>, que controlan la visibilidad y accesibilidad de las variables en diferentes partes del programa.</a:t>
            </a:r>
          </a:p>
          <a:p>
            <a:r>
              <a:rPr lang="es-ES" dirty="0" err="1"/>
              <a:t>public</a:t>
            </a:r>
            <a:r>
              <a:rPr lang="es-ES" dirty="0"/>
              <a:t> </a:t>
            </a:r>
            <a:r>
              <a:rPr lang="es-ES" dirty="0" err="1"/>
              <a:t>class</a:t>
            </a:r>
            <a:r>
              <a:rPr lang="es-ES" dirty="0"/>
              <a:t> Ejemplo {</a:t>
            </a:r>
          </a:p>
          <a:p>
            <a:r>
              <a:rPr lang="es-ES" dirty="0"/>
              <a:t>    </a:t>
            </a:r>
            <a:r>
              <a:rPr lang="es-ES" dirty="0" err="1"/>
              <a:t>private</a:t>
            </a:r>
            <a:r>
              <a:rPr lang="es-ES" dirty="0"/>
              <a:t> </a:t>
            </a:r>
            <a:r>
              <a:rPr lang="es-ES" dirty="0" err="1"/>
              <a:t>int</a:t>
            </a:r>
            <a:r>
              <a:rPr lang="es-ES" dirty="0"/>
              <a:t> edad; // variable privada solo accesible dentro de la clase</a:t>
            </a:r>
          </a:p>
          <a:p>
            <a:r>
              <a:rPr lang="es-ES" dirty="0"/>
              <a:t>    </a:t>
            </a:r>
            <a:r>
              <a:rPr lang="es-ES" dirty="0" err="1"/>
              <a:t>public</a:t>
            </a:r>
            <a:r>
              <a:rPr lang="es-ES" dirty="0"/>
              <a:t> </a:t>
            </a:r>
            <a:r>
              <a:rPr lang="es-ES" dirty="0" err="1"/>
              <a:t>int</a:t>
            </a:r>
            <a:r>
              <a:rPr lang="es-ES" dirty="0"/>
              <a:t> </a:t>
            </a:r>
            <a:r>
              <a:rPr lang="es-ES" dirty="0" err="1"/>
              <a:t>obtenerEdad</a:t>
            </a:r>
            <a:r>
              <a:rPr lang="es-ES" dirty="0"/>
              <a:t>() {</a:t>
            </a:r>
          </a:p>
          <a:p>
            <a:r>
              <a:rPr lang="es-ES" dirty="0"/>
              <a:t>        </a:t>
            </a:r>
            <a:r>
              <a:rPr lang="es-ES" dirty="0" err="1"/>
              <a:t>return</a:t>
            </a:r>
            <a:r>
              <a:rPr lang="es-ES" dirty="0"/>
              <a:t> edad; // método público para obtener el valor de la variable privada</a:t>
            </a:r>
          </a:p>
          <a:p>
            <a:r>
              <a:rPr lang="es-ES" dirty="0"/>
              <a:t>    }</a:t>
            </a:r>
          </a:p>
          <a:p>
            <a:r>
              <a:rPr lang="es-ES" dirty="0"/>
              <a:t>    </a:t>
            </a:r>
            <a:r>
              <a:rPr lang="es-ES" dirty="0" err="1"/>
              <a:t>public</a:t>
            </a:r>
            <a:r>
              <a:rPr lang="es-ES" dirty="0"/>
              <a:t> </a:t>
            </a:r>
            <a:r>
              <a:rPr lang="es-ES" dirty="0" err="1"/>
              <a:t>void</a:t>
            </a:r>
            <a:r>
              <a:rPr lang="es-ES" dirty="0"/>
              <a:t> </a:t>
            </a:r>
            <a:r>
              <a:rPr lang="es-ES" dirty="0" err="1"/>
              <a:t>establecerEdad</a:t>
            </a:r>
            <a:r>
              <a:rPr lang="es-ES" dirty="0"/>
              <a:t>(</a:t>
            </a:r>
            <a:r>
              <a:rPr lang="es-ES" dirty="0" err="1"/>
              <a:t>int</a:t>
            </a:r>
            <a:r>
              <a:rPr lang="es-ES" dirty="0"/>
              <a:t> </a:t>
            </a:r>
            <a:r>
              <a:rPr lang="es-ES" dirty="0" err="1"/>
              <a:t>nuevaEdad</a:t>
            </a:r>
            <a:r>
              <a:rPr lang="es-ES" dirty="0"/>
              <a:t>) {</a:t>
            </a:r>
          </a:p>
          <a:p>
            <a:r>
              <a:rPr lang="es-ES" dirty="0"/>
              <a:t>        edad = </a:t>
            </a:r>
            <a:r>
              <a:rPr lang="es-ES" dirty="0" err="1"/>
              <a:t>nuevaEdad</a:t>
            </a:r>
            <a:r>
              <a:rPr lang="es-ES" dirty="0"/>
              <a:t>; // método público para establecer el valor de la variable privada</a:t>
            </a:r>
          </a:p>
          <a:p>
            <a:r>
              <a:rPr lang="es-ES" dirty="0"/>
              <a:t>    }</a:t>
            </a:r>
          </a:p>
          <a:p>
            <a:r>
              <a:rPr lang="es-ES" dirty="0"/>
              <a:t>}</a:t>
            </a:r>
          </a:p>
          <a:p>
            <a:r>
              <a:rPr lang="es-ES" dirty="0"/>
              <a:t>Las variables juegan un papel fundamental en la manipulación y almacenamiento de datos en Java. Es importante tener en cuenta los tipos de datos, el alcance y los modificadores de acceso al utilizar variables para garantizar un uso correcto y eficiente en tus programas.</a:t>
            </a:r>
          </a:p>
        </p:txBody>
      </p:sp>
    </p:spTree>
    <p:extLst>
      <p:ext uri="{BB962C8B-B14F-4D97-AF65-F5344CB8AC3E}">
        <p14:creationId xmlns:p14="http://schemas.microsoft.com/office/powerpoint/2010/main" val="29535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033A52-740B-4509-B9F8-C4D0EFACAC8D}"/>
              </a:ext>
            </a:extLst>
          </p:cNvPr>
          <p:cNvSpPr>
            <a:spLocks noGrp="1"/>
          </p:cNvSpPr>
          <p:nvPr>
            <p:ph type="title"/>
          </p:nvPr>
        </p:nvSpPr>
        <p:spPr/>
        <p:txBody>
          <a:bodyPr/>
          <a:lstStyle/>
          <a:p>
            <a:r>
              <a:rPr lang="es-ES" dirty="0"/>
              <a:t>Modificadores de Acceso</a:t>
            </a:r>
          </a:p>
        </p:txBody>
      </p:sp>
      <p:pic>
        <p:nvPicPr>
          <p:cNvPr id="4" name="Marcador de contenido 3">
            <a:extLst>
              <a:ext uri="{FF2B5EF4-FFF2-40B4-BE49-F238E27FC236}">
                <a16:creationId xmlns:a16="http://schemas.microsoft.com/office/drawing/2014/main" id="{154D5477-767F-43BB-8FD2-9501BD6F40C3}"/>
              </a:ext>
            </a:extLst>
          </p:cNvPr>
          <p:cNvPicPr>
            <a:picLocks noGrp="1" noChangeAspect="1"/>
          </p:cNvPicPr>
          <p:nvPr>
            <p:ph idx="1"/>
          </p:nvPr>
        </p:nvPicPr>
        <p:blipFill>
          <a:blip r:embed="rId2"/>
          <a:stretch>
            <a:fillRect/>
          </a:stretch>
        </p:blipFill>
        <p:spPr>
          <a:xfrm>
            <a:off x="1174686" y="2408397"/>
            <a:ext cx="9842627" cy="3298144"/>
          </a:xfrm>
          <a:prstGeom prst="rect">
            <a:avLst/>
          </a:prstGeom>
        </p:spPr>
      </p:pic>
    </p:spTree>
    <p:extLst>
      <p:ext uri="{BB962C8B-B14F-4D97-AF65-F5344CB8AC3E}">
        <p14:creationId xmlns:p14="http://schemas.microsoft.com/office/powerpoint/2010/main" val="2821416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4986A-D60C-4012-BDB9-F7EA860BF1D8}"/>
              </a:ext>
            </a:extLst>
          </p:cNvPr>
          <p:cNvSpPr>
            <a:spLocks noGrp="1"/>
          </p:cNvSpPr>
          <p:nvPr>
            <p:ph type="title"/>
          </p:nvPr>
        </p:nvSpPr>
        <p:spPr/>
        <p:txBody>
          <a:bodyPr/>
          <a:lstStyle/>
          <a:p>
            <a:r>
              <a:rPr lang="es-ES" dirty="0"/>
              <a:t>Constantes en Java</a:t>
            </a:r>
          </a:p>
        </p:txBody>
      </p:sp>
      <p:sp>
        <p:nvSpPr>
          <p:cNvPr id="3" name="Marcador de contenido 2">
            <a:extLst>
              <a:ext uri="{FF2B5EF4-FFF2-40B4-BE49-F238E27FC236}">
                <a16:creationId xmlns:a16="http://schemas.microsoft.com/office/drawing/2014/main" id="{981D8262-F231-4C23-8581-C8F13C2A3F69}"/>
              </a:ext>
            </a:extLst>
          </p:cNvPr>
          <p:cNvSpPr>
            <a:spLocks noGrp="1"/>
          </p:cNvSpPr>
          <p:nvPr>
            <p:ph idx="1"/>
          </p:nvPr>
        </p:nvSpPr>
        <p:spPr/>
        <p:txBody>
          <a:bodyPr>
            <a:normAutofit fontScale="85000" lnSpcReduction="20000"/>
          </a:bodyPr>
          <a:lstStyle/>
          <a:p>
            <a:r>
              <a:rPr lang="es-ES" dirty="0"/>
              <a:t>En Java, una constante es un valor que no puede cambiar una vez que se ha asignado. Se utiliza la palabra clave final para declarar una constante en Java. Las constantes se suelen utilizar para definir valores que son conocidos y no cambian a lo largo del programa.</a:t>
            </a:r>
          </a:p>
          <a:p>
            <a:r>
              <a:rPr lang="es-ES" dirty="0"/>
              <a:t>Aquí tienes un ejemplo de cómo se declara una constante en Java:</a:t>
            </a:r>
          </a:p>
          <a:p>
            <a:r>
              <a:rPr lang="es-ES" dirty="0"/>
              <a:t>final </a:t>
            </a:r>
            <a:r>
              <a:rPr lang="es-ES" dirty="0" err="1"/>
              <a:t>int</a:t>
            </a:r>
            <a:r>
              <a:rPr lang="es-ES" dirty="0"/>
              <a:t> VALOR_CONSTANTE = 10;</a:t>
            </a:r>
          </a:p>
          <a:p>
            <a:r>
              <a:rPr lang="es-ES" dirty="0"/>
              <a:t>En este ejemplo, VALOR_CONSTANTE se declara como una constante de tipo </a:t>
            </a:r>
            <a:r>
              <a:rPr lang="es-ES" dirty="0" err="1"/>
              <a:t>int</a:t>
            </a:r>
            <a:r>
              <a:rPr lang="es-ES" dirty="0"/>
              <a:t> y se le asigna el valor de 10. Al declarar una constante con la palabra clave final, indicamos que el valor de la variable no puede ser modificado posteriormente.</a:t>
            </a:r>
          </a:p>
          <a:p>
            <a:r>
              <a:rPr lang="es-ES" dirty="0"/>
              <a:t>Es importante tener en cuenta algunas características de las constantes en Java:</a:t>
            </a:r>
          </a:p>
          <a:p>
            <a:r>
              <a:rPr lang="es-ES" dirty="0"/>
              <a:t>    La convención de nombres para las constantes en Java es utilizar letras mayúsculas y palabras separadas por guiones bajos (</a:t>
            </a:r>
            <a:r>
              <a:rPr lang="es-ES" dirty="0" err="1"/>
              <a:t>snake_case</a:t>
            </a:r>
            <a:r>
              <a:rPr lang="es-ES" dirty="0"/>
              <a:t>). Por ejemplo: PI, MAXIMO_VALOR.</a:t>
            </a:r>
          </a:p>
          <a:p>
            <a:r>
              <a:rPr lang="es-ES" dirty="0"/>
              <a:t>    Las constantes deben ser inicializadas al momento de su declaración. No se les puede asignar un valor posteriormente.</a:t>
            </a:r>
          </a:p>
        </p:txBody>
      </p:sp>
    </p:spTree>
    <p:extLst>
      <p:ext uri="{BB962C8B-B14F-4D97-AF65-F5344CB8AC3E}">
        <p14:creationId xmlns:p14="http://schemas.microsoft.com/office/powerpoint/2010/main" val="2640040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C6F64B-FB71-4610-B0CE-00C5B65B657E}"/>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36FBC89E-A8E6-47EF-AA65-39B171794B57}"/>
              </a:ext>
            </a:extLst>
          </p:cNvPr>
          <p:cNvSpPr>
            <a:spLocks noGrp="1"/>
          </p:cNvSpPr>
          <p:nvPr>
            <p:ph idx="1"/>
          </p:nvPr>
        </p:nvSpPr>
        <p:spPr/>
        <p:txBody>
          <a:bodyPr>
            <a:normAutofit fontScale="92500"/>
          </a:bodyPr>
          <a:lstStyle/>
          <a:p>
            <a:pPr algn="just"/>
            <a:r>
              <a:rPr lang="es-ES" dirty="0"/>
              <a:t>Java es un lenguaje de programación de alto nivel que se caracteriza por </a:t>
            </a:r>
            <a:r>
              <a:rPr lang="es-ES" b="1" dirty="0"/>
              <a:t>ser portable, orientado a objetos y robusto</a:t>
            </a:r>
            <a:r>
              <a:rPr lang="es-ES" dirty="0"/>
              <a:t>. Fue creado por James Gosling y su equipo en </a:t>
            </a:r>
            <a:r>
              <a:rPr lang="es-ES" dirty="0" err="1"/>
              <a:t>Sun</a:t>
            </a:r>
            <a:r>
              <a:rPr lang="es-ES" dirty="0"/>
              <a:t> Microsystems a mediados de la década de 1990. Desde entonces, ha ganado una amplia popularidad y se ha convertido en uno de los lenguajes más utilizados en el desarrollo de software a nivel mundial.</a:t>
            </a:r>
          </a:p>
          <a:p>
            <a:pPr algn="just"/>
            <a:r>
              <a:rPr lang="es-ES" b="1" dirty="0"/>
              <a:t>La importancia de Java radica en su capacidad para ejecutarse en diferentes plataformas sin necesidad de reescribir el código fuente</a:t>
            </a:r>
            <a:r>
              <a:rPr lang="es-ES" dirty="0"/>
              <a:t>. Esto se debe a que los programas Java se compilan en un código intermedio llamado </a:t>
            </a:r>
            <a:r>
              <a:rPr lang="es-ES" b="1" dirty="0" err="1"/>
              <a:t>bytecode</a:t>
            </a:r>
            <a:r>
              <a:rPr lang="es-ES" dirty="0"/>
              <a:t>, que puede ser interpretado por la </a:t>
            </a:r>
            <a:r>
              <a:rPr lang="es-ES" b="1" dirty="0"/>
              <a:t>máquina virtual Java (JVM) </a:t>
            </a:r>
            <a:r>
              <a:rPr lang="es-ES" dirty="0"/>
              <a:t>en cualquier sistema operativo. Esta portabilidad ha permitido que Java sea utilizado en una amplia variedad de dispositivos y aplicaciones, desde computadoras personales hasta servidores, dispositivos móviles e incluso en dispositivos integrados en la Internet de las cosas (</a:t>
            </a:r>
            <a:r>
              <a:rPr lang="es-ES" dirty="0" err="1"/>
              <a:t>IoT</a:t>
            </a:r>
            <a:r>
              <a:rPr lang="es-ES" dirty="0"/>
              <a:t>).</a:t>
            </a:r>
          </a:p>
        </p:txBody>
      </p:sp>
    </p:spTree>
    <p:extLst>
      <p:ext uri="{BB962C8B-B14F-4D97-AF65-F5344CB8AC3E}">
        <p14:creationId xmlns:p14="http://schemas.microsoft.com/office/powerpoint/2010/main" val="654789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C4986A-D60C-4012-BDB9-F7EA860BF1D8}"/>
              </a:ext>
            </a:extLst>
          </p:cNvPr>
          <p:cNvSpPr>
            <a:spLocks noGrp="1"/>
          </p:cNvSpPr>
          <p:nvPr>
            <p:ph type="title"/>
          </p:nvPr>
        </p:nvSpPr>
        <p:spPr/>
        <p:txBody>
          <a:bodyPr/>
          <a:lstStyle/>
          <a:p>
            <a:r>
              <a:rPr lang="es-ES" dirty="0"/>
              <a:t>Constantes en Java</a:t>
            </a:r>
          </a:p>
        </p:txBody>
      </p:sp>
      <p:sp>
        <p:nvSpPr>
          <p:cNvPr id="3" name="Marcador de contenido 2">
            <a:extLst>
              <a:ext uri="{FF2B5EF4-FFF2-40B4-BE49-F238E27FC236}">
                <a16:creationId xmlns:a16="http://schemas.microsoft.com/office/drawing/2014/main" id="{981D8262-F231-4C23-8581-C8F13C2A3F69}"/>
              </a:ext>
            </a:extLst>
          </p:cNvPr>
          <p:cNvSpPr>
            <a:spLocks noGrp="1"/>
          </p:cNvSpPr>
          <p:nvPr>
            <p:ph idx="1"/>
          </p:nvPr>
        </p:nvSpPr>
        <p:spPr/>
        <p:txBody>
          <a:bodyPr>
            <a:normAutofit fontScale="85000" lnSpcReduction="20000"/>
          </a:bodyPr>
          <a:lstStyle/>
          <a:p>
            <a:r>
              <a:rPr lang="es-ES" dirty="0"/>
              <a:t>Las constantes son estáticas por defecto. Esto significa que pertenecen a la clase en lugar de una instancia específica de la clase. Pueden ser accedidas mediante el nombre de la clase, seguido por el operador de acceso punto.</a:t>
            </a:r>
          </a:p>
          <a:p>
            <a:r>
              <a:rPr lang="es-ES" dirty="0" err="1"/>
              <a:t>public</a:t>
            </a:r>
            <a:r>
              <a:rPr lang="es-ES" dirty="0"/>
              <a:t> </a:t>
            </a:r>
            <a:r>
              <a:rPr lang="es-ES" dirty="0" err="1"/>
              <a:t>class</a:t>
            </a:r>
            <a:r>
              <a:rPr lang="es-ES" dirty="0"/>
              <a:t> Ejemplo {</a:t>
            </a:r>
          </a:p>
          <a:p>
            <a:r>
              <a:rPr lang="es-ES" dirty="0"/>
              <a:t>    </a:t>
            </a:r>
            <a:r>
              <a:rPr lang="es-ES" b="1" dirty="0" err="1">
                <a:solidFill>
                  <a:schemeClr val="accent6">
                    <a:lumMod val="50000"/>
                  </a:schemeClr>
                </a:solidFill>
              </a:rPr>
              <a:t>public</a:t>
            </a:r>
            <a:r>
              <a:rPr lang="es-ES" b="1" dirty="0">
                <a:solidFill>
                  <a:schemeClr val="accent6">
                    <a:lumMod val="50000"/>
                  </a:schemeClr>
                </a:solidFill>
              </a:rPr>
              <a:t> </a:t>
            </a:r>
            <a:r>
              <a:rPr lang="es-ES" b="1" dirty="0" err="1">
                <a:solidFill>
                  <a:schemeClr val="accent6">
                    <a:lumMod val="50000"/>
                  </a:schemeClr>
                </a:solidFill>
              </a:rPr>
              <a:t>static</a:t>
            </a:r>
            <a:r>
              <a:rPr lang="es-ES" b="1" dirty="0">
                <a:solidFill>
                  <a:schemeClr val="accent6">
                    <a:lumMod val="50000"/>
                  </a:schemeClr>
                </a:solidFill>
              </a:rPr>
              <a:t> final </a:t>
            </a:r>
            <a:r>
              <a:rPr lang="es-ES" b="1" dirty="0" err="1">
                <a:solidFill>
                  <a:schemeClr val="accent6">
                    <a:lumMod val="50000"/>
                  </a:schemeClr>
                </a:solidFill>
              </a:rPr>
              <a:t>int</a:t>
            </a:r>
            <a:r>
              <a:rPr lang="es-ES" b="1" dirty="0">
                <a:solidFill>
                  <a:schemeClr val="accent6">
                    <a:lumMod val="50000"/>
                  </a:schemeClr>
                </a:solidFill>
              </a:rPr>
              <a:t> VALOR_CONSTANTE = 10;</a:t>
            </a:r>
          </a:p>
          <a:p>
            <a:r>
              <a:rPr lang="es-ES" dirty="0"/>
              <a:t>    </a:t>
            </a:r>
            <a:r>
              <a:rPr lang="es-ES" dirty="0" err="1"/>
              <a:t>public</a:t>
            </a:r>
            <a:r>
              <a:rPr lang="es-ES" dirty="0"/>
              <a:t> </a:t>
            </a:r>
            <a:r>
              <a:rPr lang="es-ES" dirty="0" err="1"/>
              <a:t>static</a:t>
            </a:r>
            <a:r>
              <a:rPr lang="es-ES" dirty="0"/>
              <a:t>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 {</a:t>
            </a:r>
          </a:p>
          <a:p>
            <a:r>
              <a:rPr lang="es-ES" dirty="0"/>
              <a:t>        </a:t>
            </a:r>
            <a:r>
              <a:rPr lang="es-ES" dirty="0" err="1"/>
              <a:t>System.out.println</a:t>
            </a:r>
            <a:r>
              <a:rPr lang="es-ES" dirty="0"/>
              <a:t>(VALOR_CONSTANTE); // Acceso a la constante a través del nombre de la clase</a:t>
            </a:r>
          </a:p>
          <a:p>
            <a:r>
              <a:rPr lang="es-ES" dirty="0"/>
              <a:t>    }</a:t>
            </a:r>
          </a:p>
          <a:p>
            <a:r>
              <a:rPr lang="es-ES" dirty="0"/>
              <a:t>}</a:t>
            </a:r>
          </a:p>
          <a:p>
            <a:r>
              <a:rPr lang="es-ES" dirty="0"/>
              <a:t>    El uso de constantes en lugar de valores literales directos ayuda a mejorar la legibilidad del código y facilita los cambios futuros. Si necesitas modificar el valor de una constante, solo tienes que hacerlo en un lugar, en lugar de buscar y reemplazar cada instancia del valor en el código.</a:t>
            </a:r>
          </a:p>
        </p:txBody>
      </p:sp>
    </p:spTree>
    <p:extLst>
      <p:ext uri="{BB962C8B-B14F-4D97-AF65-F5344CB8AC3E}">
        <p14:creationId xmlns:p14="http://schemas.microsoft.com/office/powerpoint/2010/main" val="801337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0F93B6-20E4-4168-A541-DB92DCD8566A}"/>
              </a:ext>
            </a:extLst>
          </p:cNvPr>
          <p:cNvSpPr>
            <a:spLocks noGrp="1"/>
          </p:cNvSpPr>
          <p:nvPr>
            <p:ph type="title"/>
          </p:nvPr>
        </p:nvSpPr>
        <p:spPr/>
        <p:txBody>
          <a:bodyPr/>
          <a:lstStyle/>
          <a:p>
            <a:r>
              <a:rPr lang="es-ES" dirty="0"/>
              <a:t>Operadores en Java</a:t>
            </a:r>
          </a:p>
        </p:txBody>
      </p:sp>
      <p:sp>
        <p:nvSpPr>
          <p:cNvPr id="3" name="Marcador de contenido 2">
            <a:extLst>
              <a:ext uri="{FF2B5EF4-FFF2-40B4-BE49-F238E27FC236}">
                <a16:creationId xmlns:a16="http://schemas.microsoft.com/office/drawing/2014/main" id="{D76064D8-687D-42C8-A716-84FD5607437A}"/>
              </a:ext>
            </a:extLst>
          </p:cNvPr>
          <p:cNvSpPr>
            <a:spLocks noGrp="1"/>
          </p:cNvSpPr>
          <p:nvPr>
            <p:ph idx="1"/>
          </p:nvPr>
        </p:nvSpPr>
        <p:spPr/>
        <p:txBody>
          <a:bodyPr/>
          <a:lstStyle/>
          <a:p>
            <a:pPr algn="just"/>
            <a:r>
              <a:rPr lang="es-ES" dirty="0"/>
              <a:t>Los operadores en Java son símbolos especiales que se utilizan para realizar operaciones en variables y valores. Estos operadores pueden realizar diversas acciones, como realizar cálculos matemáticos, comparar valores, asignar valores, combinar valores booleanos y más. </a:t>
            </a:r>
          </a:p>
        </p:txBody>
      </p:sp>
    </p:spTree>
    <p:extLst>
      <p:ext uri="{BB962C8B-B14F-4D97-AF65-F5344CB8AC3E}">
        <p14:creationId xmlns:p14="http://schemas.microsoft.com/office/powerpoint/2010/main" val="2436257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65100-6ED2-48DA-ABF8-9C5892A7C411}"/>
              </a:ext>
            </a:extLst>
          </p:cNvPr>
          <p:cNvSpPr>
            <a:spLocks noGrp="1"/>
          </p:cNvSpPr>
          <p:nvPr>
            <p:ph type="title"/>
          </p:nvPr>
        </p:nvSpPr>
        <p:spPr/>
        <p:txBody>
          <a:bodyPr/>
          <a:lstStyle/>
          <a:p>
            <a:r>
              <a:rPr lang="es-ES" dirty="0"/>
              <a:t>Operadores en Java</a:t>
            </a:r>
          </a:p>
        </p:txBody>
      </p:sp>
      <p:sp>
        <p:nvSpPr>
          <p:cNvPr id="3" name="Marcador de contenido 2">
            <a:extLst>
              <a:ext uri="{FF2B5EF4-FFF2-40B4-BE49-F238E27FC236}">
                <a16:creationId xmlns:a16="http://schemas.microsoft.com/office/drawing/2014/main" id="{02C03F5D-5D5F-441D-972B-AAA6D96699DC}"/>
              </a:ext>
            </a:extLst>
          </p:cNvPr>
          <p:cNvSpPr>
            <a:spLocks noGrp="1"/>
          </p:cNvSpPr>
          <p:nvPr>
            <p:ph idx="1"/>
          </p:nvPr>
        </p:nvSpPr>
        <p:spPr/>
        <p:txBody>
          <a:bodyPr>
            <a:normAutofit fontScale="92500" lnSpcReduction="10000"/>
          </a:bodyPr>
          <a:lstStyle/>
          <a:p>
            <a:r>
              <a:rPr lang="es-ES" dirty="0"/>
              <a:t>Los operadores en Java son símbolos especiales que se utilizan para realizar operaciones en variables y valores. Estos operadores pueden realizar diversas acciones, como realizar cálculos matemáticos, comparar valores, asignar valores, combinar valores booleanos y más. A continuación, te presento los diferentes tipos de operadores en Java:</a:t>
            </a:r>
          </a:p>
          <a:p>
            <a:r>
              <a:rPr lang="es-ES" dirty="0"/>
              <a:t>    Operadores Aritméticos:</a:t>
            </a:r>
          </a:p>
          <a:p>
            <a:r>
              <a:rPr lang="es-ES" b="1" dirty="0">
                <a:solidFill>
                  <a:schemeClr val="accent6">
                    <a:lumMod val="50000"/>
                  </a:schemeClr>
                </a:solidFill>
              </a:rPr>
              <a:t>        +: Suma dos valores.</a:t>
            </a:r>
          </a:p>
          <a:p>
            <a:r>
              <a:rPr lang="es-ES" b="1" dirty="0">
                <a:solidFill>
                  <a:schemeClr val="accent6">
                    <a:lumMod val="50000"/>
                  </a:schemeClr>
                </a:solidFill>
              </a:rPr>
              <a:t>        -: Resta dos valores.</a:t>
            </a:r>
          </a:p>
          <a:p>
            <a:r>
              <a:rPr lang="es-ES" b="1" dirty="0">
                <a:solidFill>
                  <a:schemeClr val="accent6">
                    <a:lumMod val="50000"/>
                  </a:schemeClr>
                </a:solidFill>
              </a:rPr>
              <a:t>        *: Multiplica dos valores.</a:t>
            </a:r>
          </a:p>
          <a:p>
            <a:r>
              <a:rPr lang="es-ES" b="1" dirty="0">
                <a:solidFill>
                  <a:schemeClr val="accent6">
                    <a:lumMod val="50000"/>
                  </a:schemeClr>
                </a:solidFill>
              </a:rPr>
              <a:t>        /: Divide un valor por otro.</a:t>
            </a:r>
          </a:p>
          <a:p>
            <a:r>
              <a:rPr lang="es-ES" b="1" dirty="0">
                <a:solidFill>
                  <a:schemeClr val="accent6">
                    <a:lumMod val="50000"/>
                  </a:schemeClr>
                </a:solidFill>
              </a:rPr>
              <a:t>        %: Devuelve el resto de una división.</a:t>
            </a:r>
          </a:p>
        </p:txBody>
      </p:sp>
    </p:spTree>
    <p:extLst>
      <p:ext uri="{BB962C8B-B14F-4D97-AF65-F5344CB8AC3E}">
        <p14:creationId xmlns:p14="http://schemas.microsoft.com/office/powerpoint/2010/main" val="1771970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B74BF1-6392-4A65-88FB-A88C072D4E8A}"/>
              </a:ext>
            </a:extLst>
          </p:cNvPr>
          <p:cNvSpPr>
            <a:spLocks noGrp="1"/>
          </p:cNvSpPr>
          <p:nvPr>
            <p:ph type="title"/>
          </p:nvPr>
        </p:nvSpPr>
        <p:spPr/>
        <p:txBody>
          <a:bodyPr/>
          <a:lstStyle/>
          <a:p>
            <a:r>
              <a:rPr lang="es-ES" dirty="0"/>
              <a:t>Operadores de Asignación</a:t>
            </a:r>
          </a:p>
        </p:txBody>
      </p:sp>
      <p:sp>
        <p:nvSpPr>
          <p:cNvPr id="3" name="Marcador de contenido 2">
            <a:extLst>
              <a:ext uri="{FF2B5EF4-FFF2-40B4-BE49-F238E27FC236}">
                <a16:creationId xmlns:a16="http://schemas.microsoft.com/office/drawing/2014/main" id="{CB779CF2-233D-4EAF-B1CE-A3F37550F7C1}"/>
              </a:ext>
            </a:extLst>
          </p:cNvPr>
          <p:cNvSpPr>
            <a:spLocks noGrp="1"/>
          </p:cNvSpPr>
          <p:nvPr>
            <p:ph idx="1"/>
          </p:nvPr>
        </p:nvSpPr>
        <p:spPr/>
        <p:txBody>
          <a:bodyPr/>
          <a:lstStyle/>
          <a:p>
            <a:endParaRPr lang="es-ES" dirty="0"/>
          </a:p>
          <a:p>
            <a:r>
              <a:rPr lang="es-ES" dirty="0"/>
              <a:t>    =: Asigna el valor de la expresión a la variable.</a:t>
            </a:r>
          </a:p>
          <a:p>
            <a:r>
              <a:rPr lang="es-ES" dirty="0"/>
              <a:t>    +=, -=, *=, /=, %=: Realizan la operación correspondiente y asignan el resultado a la variable.</a:t>
            </a:r>
          </a:p>
        </p:txBody>
      </p:sp>
    </p:spTree>
    <p:extLst>
      <p:ext uri="{BB962C8B-B14F-4D97-AF65-F5344CB8AC3E}">
        <p14:creationId xmlns:p14="http://schemas.microsoft.com/office/powerpoint/2010/main" val="3003368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96481-F05D-46C2-8E83-00A634EA0461}"/>
              </a:ext>
            </a:extLst>
          </p:cNvPr>
          <p:cNvSpPr>
            <a:spLocks noGrp="1"/>
          </p:cNvSpPr>
          <p:nvPr>
            <p:ph type="title"/>
          </p:nvPr>
        </p:nvSpPr>
        <p:spPr/>
        <p:txBody>
          <a:bodyPr/>
          <a:lstStyle/>
          <a:p>
            <a:r>
              <a:rPr lang="es-ES" dirty="0"/>
              <a:t>Operadores de Comparación</a:t>
            </a:r>
          </a:p>
        </p:txBody>
      </p:sp>
      <p:sp>
        <p:nvSpPr>
          <p:cNvPr id="3" name="Marcador de contenido 2">
            <a:extLst>
              <a:ext uri="{FF2B5EF4-FFF2-40B4-BE49-F238E27FC236}">
                <a16:creationId xmlns:a16="http://schemas.microsoft.com/office/drawing/2014/main" id="{5ECD543B-2BFE-49F6-B4A5-2831EA15AFEA}"/>
              </a:ext>
            </a:extLst>
          </p:cNvPr>
          <p:cNvSpPr>
            <a:spLocks noGrp="1"/>
          </p:cNvSpPr>
          <p:nvPr>
            <p:ph idx="1"/>
          </p:nvPr>
        </p:nvSpPr>
        <p:spPr/>
        <p:txBody>
          <a:bodyPr/>
          <a:lstStyle/>
          <a:p>
            <a:r>
              <a:rPr lang="es-ES" dirty="0"/>
              <a:t>    </a:t>
            </a:r>
            <a:r>
              <a:rPr lang="es-ES" sz="2800" dirty="0">
                <a:solidFill>
                  <a:srgbClr val="0070C0"/>
                </a:solidFill>
              </a:rPr>
              <a:t>==</a:t>
            </a:r>
            <a:r>
              <a:rPr lang="es-ES" sz="2800" dirty="0"/>
              <a:t>: Comprueba si dos valores son iguales.</a:t>
            </a:r>
          </a:p>
          <a:p>
            <a:r>
              <a:rPr lang="es-ES" sz="2800" dirty="0"/>
              <a:t>    </a:t>
            </a:r>
            <a:r>
              <a:rPr lang="es-ES" sz="2800" dirty="0">
                <a:solidFill>
                  <a:srgbClr val="0070C0"/>
                </a:solidFill>
              </a:rPr>
              <a:t>!=</a:t>
            </a:r>
            <a:r>
              <a:rPr lang="es-ES" sz="2800" dirty="0"/>
              <a:t>: Comprueba si dos valores son diferentes.</a:t>
            </a:r>
          </a:p>
          <a:p>
            <a:r>
              <a:rPr lang="es-ES" sz="2800" dirty="0"/>
              <a:t>    </a:t>
            </a:r>
            <a:r>
              <a:rPr lang="es-ES" sz="2800" dirty="0">
                <a:solidFill>
                  <a:srgbClr val="0070C0"/>
                </a:solidFill>
              </a:rPr>
              <a:t>&gt;</a:t>
            </a:r>
            <a:r>
              <a:rPr lang="es-ES" sz="2800" dirty="0"/>
              <a:t>, </a:t>
            </a:r>
            <a:r>
              <a:rPr lang="es-ES" sz="2800" dirty="0">
                <a:solidFill>
                  <a:srgbClr val="0070C0"/>
                </a:solidFill>
              </a:rPr>
              <a:t>&lt;</a:t>
            </a:r>
            <a:r>
              <a:rPr lang="es-ES" sz="2800" dirty="0"/>
              <a:t>: Comprueba si un valor es mayor o menor que otro.</a:t>
            </a:r>
          </a:p>
          <a:p>
            <a:r>
              <a:rPr lang="es-ES" sz="2800" dirty="0"/>
              <a:t>    </a:t>
            </a:r>
            <a:r>
              <a:rPr lang="es-ES" sz="2800" dirty="0">
                <a:solidFill>
                  <a:srgbClr val="0070C0"/>
                </a:solidFill>
              </a:rPr>
              <a:t>&gt;=</a:t>
            </a:r>
            <a:r>
              <a:rPr lang="es-ES" sz="2800" dirty="0"/>
              <a:t>, </a:t>
            </a:r>
            <a:r>
              <a:rPr lang="es-ES" sz="2800" dirty="0">
                <a:solidFill>
                  <a:srgbClr val="0070C0"/>
                </a:solidFill>
              </a:rPr>
              <a:t>&lt;=</a:t>
            </a:r>
            <a:r>
              <a:rPr lang="es-ES" sz="2800" dirty="0"/>
              <a:t>: Comprueba si un valor es mayor o igual, o menor o igual, respectivamente.</a:t>
            </a:r>
          </a:p>
        </p:txBody>
      </p:sp>
    </p:spTree>
    <p:extLst>
      <p:ext uri="{BB962C8B-B14F-4D97-AF65-F5344CB8AC3E}">
        <p14:creationId xmlns:p14="http://schemas.microsoft.com/office/powerpoint/2010/main" val="3707837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BB70F7-33FE-43CB-989E-C1741D667603}"/>
              </a:ext>
            </a:extLst>
          </p:cNvPr>
          <p:cNvSpPr>
            <a:spLocks noGrp="1"/>
          </p:cNvSpPr>
          <p:nvPr>
            <p:ph type="title"/>
          </p:nvPr>
        </p:nvSpPr>
        <p:spPr/>
        <p:txBody>
          <a:bodyPr/>
          <a:lstStyle/>
          <a:p>
            <a:r>
              <a:rPr lang="es-ES" dirty="0"/>
              <a:t>Operadores Lógicos</a:t>
            </a:r>
          </a:p>
        </p:txBody>
      </p:sp>
      <p:sp>
        <p:nvSpPr>
          <p:cNvPr id="3" name="Marcador de contenido 2">
            <a:extLst>
              <a:ext uri="{FF2B5EF4-FFF2-40B4-BE49-F238E27FC236}">
                <a16:creationId xmlns:a16="http://schemas.microsoft.com/office/drawing/2014/main" id="{AADB14DF-6E15-4A42-8EEB-E33EE6B6FAF8}"/>
              </a:ext>
            </a:extLst>
          </p:cNvPr>
          <p:cNvSpPr>
            <a:spLocks noGrp="1"/>
          </p:cNvSpPr>
          <p:nvPr>
            <p:ph idx="1"/>
          </p:nvPr>
        </p:nvSpPr>
        <p:spPr/>
        <p:txBody>
          <a:bodyPr/>
          <a:lstStyle/>
          <a:p>
            <a:endParaRPr lang="es-ES" dirty="0"/>
          </a:p>
          <a:p>
            <a:r>
              <a:rPr lang="es-ES" dirty="0"/>
              <a:t>    </a:t>
            </a:r>
            <a:r>
              <a:rPr lang="es-ES" b="1" dirty="0">
                <a:solidFill>
                  <a:schemeClr val="accent6">
                    <a:lumMod val="50000"/>
                  </a:schemeClr>
                </a:solidFill>
              </a:rPr>
              <a:t>&amp;&amp;</a:t>
            </a:r>
            <a:r>
              <a:rPr lang="es-ES" dirty="0"/>
              <a:t>: Operador AND lógico. Retorna true si ambas expresiones son verdaderas.</a:t>
            </a:r>
          </a:p>
          <a:p>
            <a:r>
              <a:rPr lang="es-ES" dirty="0"/>
              <a:t>    </a:t>
            </a:r>
            <a:r>
              <a:rPr lang="es-ES" b="1" dirty="0"/>
              <a:t>||</a:t>
            </a:r>
            <a:r>
              <a:rPr lang="es-ES" dirty="0"/>
              <a:t>: Operador OR lógico. Retorna true si al menos una de las expresiones es verdadera.</a:t>
            </a:r>
          </a:p>
          <a:p>
            <a:r>
              <a:rPr lang="es-ES" dirty="0"/>
              <a:t>    </a:t>
            </a:r>
            <a:r>
              <a:rPr lang="es-ES" b="1" dirty="0">
                <a:solidFill>
                  <a:schemeClr val="accent6">
                    <a:lumMod val="50000"/>
                  </a:schemeClr>
                </a:solidFill>
              </a:rPr>
              <a:t>!</a:t>
            </a:r>
            <a:r>
              <a:rPr lang="es-ES" dirty="0"/>
              <a:t>: Operador NOT lógico. Niega el valor de una expresión.</a:t>
            </a:r>
          </a:p>
        </p:txBody>
      </p:sp>
    </p:spTree>
    <p:extLst>
      <p:ext uri="{BB962C8B-B14F-4D97-AF65-F5344CB8AC3E}">
        <p14:creationId xmlns:p14="http://schemas.microsoft.com/office/powerpoint/2010/main" val="2715875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46EA78-0CBC-4050-9B25-38B873E51ED9}"/>
              </a:ext>
            </a:extLst>
          </p:cNvPr>
          <p:cNvSpPr>
            <a:spLocks noGrp="1"/>
          </p:cNvSpPr>
          <p:nvPr>
            <p:ph type="title"/>
          </p:nvPr>
        </p:nvSpPr>
        <p:spPr/>
        <p:txBody>
          <a:bodyPr>
            <a:normAutofit/>
          </a:bodyPr>
          <a:lstStyle/>
          <a:p>
            <a:r>
              <a:rPr lang="es-ES" dirty="0"/>
              <a:t>Operadores de Incremento y Decremento:</a:t>
            </a:r>
          </a:p>
        </p:txBody>
      </p:sp>
      <p:sp>
        <p:nvSpPr>
          <p:cNvPr id="3" name="Marcador de contenido 2">
            <a:extLst>
              <a:ext uri="{FF2B5EF4-FFF2-40B4-BE49-F238E27FC236}">
                <a16:creationId xmlns:a16="http://schemas.microsoft.com/office/drawing/2014/main" id="{C2549A56-0C7E-4016-A4A5-8B972FCC04B8}"/>
              </a:ext>
            </a:extLst>
          </p:cNvPr>
          <p:cNvSpPr>
            <a:spLocks noGrp="1"/>
          </p:cNvSpPr>
          <p:nvPr>
            <p:ph idx="1"/>
          </p:nvPr>
        </p:nvSpPr>
        <p:spPr/>
        <p:txBody>
          <a:bodyPr/>
          <a:lstStyle/>
          <a:p>
            <a:endParaRPr lang="es-ES" dirty="0"/>
          </a:p>
          <a:p>
            <a:r>
              <a:rPr lang="es-ES" dirty="0"/>
              <a:t>    ++: Incrementa en 1 el valor de una variable.</a:t>
            </a:r>
          </a:p>
          <a:p>
            <a:r>
              <a:rPr lang="es-ES" dirty="0"/>
              <a:t>    --: Decrementa en 1 el valor de una variable.</a:t>
            </a:r>
          </a:p>
        </p:txBody>
      </p:sp>
    </p:spTree>
    <p:extLst>
      <p:ext uri="{BB962C8B-B14F-4D97-AF65-F5344CB8AC3E}">
        <p14:creationId xmlns:p14="http://schemas.microsoft.com/office/powerpoint/2010/main" val="3102878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AEC22E-8B3F-479D-BC9B-B2D6EA2C267F}"/>
              </a:ext>
            </a:extLst>
          </p:cNvPr>
          <p:cNvSpPr>
            <a:spLocks noGrp="1"/>
          </p:cNvSpPr>
          <p:nvPr>
            <p:ph type="title"/>
          </p:nvPr>
        </p:nvSpPr>
        <p:spPr/>
        <p:txBody>
          <a:bodyPr>
            <a:normAutofit/>
          </a:bodyPr>
          <a:lstStyle/>
          <a:p>
            <a:r>
              <a:rPr lang="es-ES" sz="3600" dirty="0"/>
              <a:t>Operadores de Concatenación</a:t>
            </a:r>
            <a:endParaRPr lang="es-ES" sz="3600" dirty="0">
              <a:solidFill>
                <a:schemeClr val="tx1">
                  <a:lumMod val="85000"/>
                  <a:lumOff val="15000"/>
                </a:schemeClr>
              </a:solidFill>
              <a:latin typeface="+mn-lt"/>
              <a:ea typeface="+mn-ea"/>
              <a:cs typeface="+mn-cs"/>
            </a:endParaRPr>
          </a:p>
        </p:txBody>
      </p:sp>
      <p:sp>
        <p:nvSpPr>
          <p:cNvPr id="3" name="Marcador de contenido 2">
            <a:extLst>
              <a:ext uri="{FF2B5EF4-FFF2-40B4-BE49-F238E27FC236}">
                <a16:creationId xmlns:a16="http://schemas.microsoft.com/office/drawing/2014/main" id="{5690B0A0-1B01-47EA-80A1-49D9D2B459B4}"/>
              </a:ext>
            </a:extLst>
          </p:cNvPr>
          <p:cNvSpPr>
            <a:spLocks noGrp="1"/>
          </p:cNvSpPr>
          <p:nvPr>
            <p:ph idx="1"/>
          </p:nvPr>
        </p:nvSpPr>
        <p:spPr/>
        <p:txBody>
          <a:bodyPr/>
          <a:lstStyle/>
          <a:p>
            <a:endParaRPr lang="es-ES" dirty="0"/>
          </a:p>
          <a:p>
            <a:r>
              <a:rPr lang="es-ES" dirty="0"/>
              <a:t>    +: Concatena dos cadenas de texto (</a:t>
            </a:r>
            <a:r>
              <a:rPr lang="es-ES" dirty="0" err="1"/>
              <a:t>String</a:t>
            </a:r>
            <a:r>
              <a:rPr lang="es-ES" dirty="0"/>
              <a:t>).</a:t>
            </a:r>
          </a:p>
        </p:txBody>
      </p:sp>
    </p:spTree>
    <p:extLst>
      <p:ext uri="{BB962C8B-B14F-4D97-AF65-F5344CB8AC3E}">
        <p14:creationId xmlns:p14="http://schemas.microsoft.com/office/powerpoint/2010/main" val="4060183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CA4C66-8EB7-42DE-9B9D-B24E7929A985}"/>
              </a:ext>
            </a:extLst>
          </p:cNvPr>
          <p:cNvSpPr>
            <a:spLocks noGrp="1"/>
          </p:cNvSpPr>
          <p:nvPr>
            <p:ph type="title"/>
          </p:nvPr>
        </p:nvSpPr>
        <p:spPr/>
        <p:txBody>
          <a:bodyPr/>
          <a:lstStyle/>
          <a:p>
            <a:r>
              <a:rPr lang="es-ES" dirty="0"/>
              <a:t>Operadores de Bit</a:t>
            </a:r>
          </a:p>
        </p:txBody>
      </p:sp>
      <p:sp>
        <p:nvSpPr>
          <p:cNvPr id="3" name="Marcador de contenido 2">
            <a:extLst>
              <a:ext uri="{FF2B5EF4-FFF2-40B4-BE49-F238E27FC236}">
                <a16:creationId xmlns:a16="http://schemas.microsoft.com/office/drawing/2014/main" id="{708F3F0E-C4A0-4137-B61C-930413E26C25}"/>
              </a:ext>
            </a:extLst>
          </p:cNvPr>
          <p:cNvSpPr>
            <a:spLocks noGrp="1"/>
          </p:cNvSpPr>
          <p:nvPr>
            <p:ph idx="1"/>
          </p:nvPr>
        </p:nvSpPr>
        <p:spPr/>
        <p:txBody>
          <a:bodyPr>
            <a:normAutofit/>
          </a:bodyPr>
          <a:lstStyle/>
          <a:p>
            <a:endParaRPr lang="es-ES" dirty="0"/>
          </a:p>
          <a:p>
            <a:r>
              <a:rPr lang="es-ES" dirty="0"/>
              <a:t>    &amp;: Operador AND a nivel de bits.</a:t>
            </a:r>
          </a:p>
          <a:p>
            <a:r>
              <a:rPr lang="es-ES" dirty="0"/>
              <a:t>    |: Operador OR a nivel de bits.</a:t>
            </a:r>
          </a:p>
          <a:p>
            <a:r>
              <a:rPr lang="es-ES" dirty="0"/>
              <a:t>    ^: Operador XOR a nivel de bits.</a:t>
            </a:r>
          </a:p>
          <a:p>
            <a:r>
              <a:rPr lang="es-ES" dirty="0"/>
              <a:t>    ~: Operador de negación a nivel de bits.</a:t>
            </a:r>
          </a:p>
          <a:p>
            <a:r>
              <a:rPr lang="es-ES" dirty="0"/>
              <a:t>    &lt;&lt;: Desplaza los bits hacia la izquierda.</a:t>
            </a:r>
          </a:p>
          <a:p>
            <a:r>
              <a:rPr lang="es-ES" dirty="0"/>
              <a:t>    &gt;&gt;: Desplaza los bits hacia la derecha (con signo).</a:t>
            </a:r>
          </a:p>
          <a:p>
            <a:r>
              <a:rPr lang="es-ES" dirty="0"/>
              <a:t>    &gt;&gt;&gt;: Desplaza los bits hacia la derecha (sin signo).</a:t>
            </a:r>
          </a:p>
        </p:txBody>
      </p:sp>
    </p:spTree>
    <p:extLst>
      <p:ext uri="{BB962C8B-B14F-4D97-AF65-F5344CB8AC3E}">
        <p14:creationId xmlns:p14="http://schemas.microsoft.com/office/powerpoint/2010/main" val="1253494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ABFABA-4087-4E2C-824E-B04E47211F01}"/>
              </a:ext>
            </a:extLst>
          </p:cNvPr>
          <p:cNvSpPr>
            <a:spLocks noGrp="1"/>
          </p:cNvSpPr>
          <p:nvPr>
            <p:ph type="title"/>
          </p:nvPr>
        </p:nvSpPr>
        <p:spPr/>
        <p:txBody>
          <a:bodyPr/>
          <a:lstStyle/>
          <a:p>
            <a:r>
              <a:rPr lang="es-ES" dirty="0"/>
              <a:t>Estructuras de control</a:t>
            </a:r>
          </a:p>
        </p:txBody>
      </p:sp>
      <p:sp>
        <p:nvSpPr>
          <p:cNvPr id="3" name="Marcador de contenido 2">
            <a:extLst>
              <a:ext uri="{FF2B5EF4-FFF2-40B4-BE49-F238E27FC236}">
                <a16:creationId xmlns:a16="http://schemas.microsoft.com/office/drawing/2014/main" id="{DBCF2CC0-6506-46A7-82AD-42BB3A79959F}"/>
              </a:ext>
            </a:extLst>
          </p:cNvPr>
          <p:cNvSpPr>
            <a:spLocks noGrp="1"/>
          </p:cNvSpPr>
          <p:nvPr>
            <p:ph idx="1"/>
          </p:nvPr>
        </p:nvSpPr>
        <p:spPr/>
        <p:txBody>
          <a:bodyPr/>
          <a:lstStyle/>
          <a:p>
            <a:r>
              <a:rPr lang="es-ES" dirty="0"/>
              <a:t>las estructuras de control son bloques de código que te permiten controlar el flujo de ejecución de un programa. Con ellas, puedes tomar decisiones, repetir bloques de código y ejecutar diferentes ramas de código según condiciones específicas. </a:t>
            </a:r>
          </a:p>
        </p:txBody>
      </p:sp>
    </p:spTree>
    <p:extLst>
      <p:ext uri="{BB962C8B-B14F-4D97-AF65-F5344CB8AC3E}">
        <p14:creationId xmlns:p14="http://schemas.microsoft.com/office/powerpoint/2010/main" val="224722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C6F64B-FB71-4610-B0CE-00C5B65B657E}"/>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36FBC89E-A8E6-47EF-AA65-39B171794B57}"/>
              </a:ext>
            </a:extLst>
          </p:cNvPr>
          <p:cNvSpPr>
            <a:spLocks noGrp="1"/>
          </p:cNvSpPr>
          <p:nvPr>
            <p:ph idx="1"/>
          </p:nvPr>
        </p:nvSpPr>
        <p:spPr/>
        <p:txBody>
          <a:bodyPr>
            <a:normAutofit fontScale="92500"/>
          </a:bodyPr>
          <a:lstStyle/>
          <a:p>
            <a:pPr algn="just"/>
            <a:r>
              <a:rPr lang="es-ES" dirty="0"/>
              <a:t>Además de su portabilidad, Java es conocido por su enfoque en la programación orientada a objetos (POO). </a:t>
            </a:r>
            <a:r>
              <a:rPr lang="es-ES" b="1" dirty="0"/>
              <a:t>La POO proporciona una forma organizada y modular de escribir código</a:t>
            </a:r>
            <a:r>
              <a:rPr lang="es-ES" dirty="0"/>
              <a:t>, lo que facilita la creación de </a:t>
            </a:r>
            <a:r>
              <a:rPr lang="es-ES" b="1" dirty="0"/>
              <a:t>aplicaciones escalables y mantenibles</a:t>
            </a:r>
            <a:r>
              <a:rPr lang="es-ES" dirty="0"/>
              <a:t>. Java ofrece soporte nativo para la POO mediante la definición </a:t>
            </a:r>
            <a:r>
              <a:rPr lang="es-ES" b="1" dirty="0"/>
              <a:t>de clases, objetos, herencia, polimorfismo y encapsulamiento</a:t>
            </a:r>
            <a:r>
              <a:rPr lang="es-ES" dirty="0"/>
              <a:t>, lo que permite a los programadores construir sistemas complejos de manera eficiente.</a:t>
            </a:r>
          </a:p>
          <a:p>
            <a:pPr algn="just"/>
            <a:r>
              <a:rPr lang="es-ES" dirty="0"/>
              <a:t>Java también es reconocido por su </a:t>
            </a:r>
            <a:r>
              <a:rPr lang="es-ES" b="1" dirty="0"/>
              <a:t>robustez y seguridad</a:t>
            </a:r>
            <a:r>
              <a:rPr lang="es-ES" dirty="0"/>
              <a:t>. La plataforma Java incluye mecanismos para la gestión automática de memoria, recolección de basura y manejo de excepciones, lo que ayuda a prevenir errores y a garantizar una ejecución confiable de las aplicaciones. Además, la seguridad es una preocupación clave en Java, y se han implementado características como la verificación de </a:t>
            </a:r>
            <a:r>
              <a:rPr lang="es-ES" dirty="0" err="1"/>
              <a:t>bytecode</a:t>
            </a:r>
            <a:r>
              <a:rPr lang="es-ES" dirty="0"/>
              <a:t> y la gestión de permisos para garantizar que las aplicaciones Java sean seguras y no comprometan el sistema en el que se ejecutan.</a:t>
            </a:r>
          </a:p>
        </p:txBody>
      </p:sp>
    </p:spTree>
    <p:extLst>
      <p:ext uri="{BB962C8B-B14F-4D97-AF65-F5344CB8AC3E}">
        <p14:creationId xmlns:p14="http://schemas.microsoft.com/office/powerpoint/2010/main" val="15472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30F61A-2136-46EE-B001-2B23DE7BA9F8}"/>
              </a:ext>
            </a:extLst>
          </p:cNvPr>
          <p:cNvSpPr>
            <a:spLocks noGrp="1"/>
          </p:cNvSpPr>
          <p:nvPr>
            <p:ph type="title"/>
          </p:nvPr>
        </p:nvSpPr>
        <p:spPr/>
        <p:txBody>
          <a:bodyPr/>
          <a:lstStyle/>
          <a:p>
            <a:r>
              <a:rPr lang="es-ES" dirty="0"/>
              <a:t>Estructura de control </a:t>
            </a:r>
            <a:r>
              <a:rPr lang="es-ES" dirty="0" err="1"/>
              <a:t>if-else</a:t>
            </a:r>
            <a:r>
              <a:rPr lang="es-ES" dirty="0"/>
              <a:t>:</a:t>
            </a:r>
          </a:p>
        </p:txBody>
      </p:sp>
      <p:sp>
        <p:nvSpPr>
          <p:cNvPr id="3" name="Marcador de contenido 2">
            <a:extLst>
              <a:ext uri="{FF2B5EF4-FFF2-40B4-BE49-F238E27FC236}">
                <a16:creationId xmlns:a16="http://schemas.microsoft.com/office/drawing/2014/main" id="{542A1727-A7F6-40BD-8123-EE18175DF208}"/>
              </a:ext>
            </a:extLst>
          </p:cNvPr>
          <p:cNvSpPr>
            <a:spLocks noGrp="1"/>
          </p:cNvSpPr>
          <p:nvPr>
            <p:ph idx="1"/>
          </p:nvPr>
        </p:nvSpPr>
        <p:spPr/>
        <p:txBody>
          <a:bodyPr>
            <a:normAutofit fontScale="85000" lnSpcReduction="20000"/>
          </a:bodyPr>
          <a:lstStyle/>
          <a:p>
            <a:r>
              <a:rPr lang="es-ES" dirty="0"/>
              <a:t>La estructura </a:t>
            </a:r>
            <a:r>
              <a:rPr lang="es-ES" dirty="0" err="1"/>
              <a:t>if-else</a:t>
            </a:r>
            <a:r>
              <a:rPr lang="es-ES" dirty="0"/>
              <a:t> te permite tomar decisiones basadas en una condición booleana. Si la condición se cumple, se ejecuta un bloque de código específico. De lo contrario, se ejecuta otro bloque de código (opcional).</a:t>
            </a:r>
          </a:p>
          <a:p>
            <a:endParaRPr lang="es-ES" dirty="0"/>
          </a:p>
          <a:p>
            <a:r>
              <a:rPr lang="es-ES" sz="3000" dirty="0" err="1">
                <a:solidFill>
                  <a:srgbClr val="0070C0"/>
                </a:solidFill>
              </a:rPr>
              <a:t>int</a:t>
            </a:r>
            <a:r>
              <a:rPr lang="es-ES" sz="3000" dirty="0">
                <a:solidFill>
                  <a:srgbClr val="0070C0"/>
                </a:solidFill>
              </a:rPr>
              <a:t> edad = 18;</a:t>
            </a:r>
          </a:p>
          <a:p>
            <a:r>
              <a:rPr lang="es-ES" sz="3000" dirty="0" err="1">
                <a:solidFill>
                  <a:srgbClr val="0070C0"/>
                </a:solidFill>
              </a:rPr>
              <a:t>if</a:t>
            </a:r>
            <a:r>
              <a:rPr lang="es-ES" sz="3000" dirty="0">
                <a:solidFill>
                  <a:srgbClr val="0070C0"/>
                </a:solidFill>
              </a:rPr>
              <a:t> (edad &gt;= 18) {</a:t>
            </a:r>
          </a:p>
          <a:p>
            <a:r>
              <a:rPr lang="es-ES" sz="3000" dirty="0">
                <a:solidFill>
                  <a:srgbClr val="0070C0"/>
                </a:solidFill>
              </a:rPr>
              <a:t>    </a:t>
            </a:r>
            <a:r>
              <a:rPr lang="es-ES" sz="3000" dirty="0" err="1">
                <a:solidFill>
                  <a:srgbClr val="0070C0"/>
                </a:solidFill>
              </a:rPr>
              <a:t>System.out.println</a:t>
            </a:r>
            <a:r>
              <a:rPr lang="es-ES" sz="3000" dirty="0">
                <a:solidFill>
                  <a:srgbClr val="0070C0"/>
                </a:solidFill>
              </a:rPr>
              <a:t>("Eres mayor de edad");</a:t>
            </a:r>
          </a:p>
          <a:p>
            <a:r>
              <a:rPr lang="es-ES" sz="3000" dirty="0">
                <a:solidFill>
                  <a:srgbClr val="0070C0"/>
                </a:solidFill>
              </a:rPr>
              <a:t>} </a:t>
            </a:r>
            <a:r>
              <a:rPr lang="es-ES" sz="3000" dirty="0" err="1">
                <a:solidFill>
                  <a:srgbClr val="0070C0"/>
                </a:solidFill>
              </a:rPr>
              <a:t>else</a:t>
            </a:r>
            <a:r>
              <a:rPr lang="es-ES" sz="3000" dirty="0">
                <a:solidFill>
                  <a:srgbClr val="0070C0"/>
                </a:solidFill>
              </a:rPr>
              <a:t> {</a:t>
            </a:r>
          </a:p>
          <a:p>
            <a:r>
              <a:rPr lang="es-ES" sz="3000" dirty="0">
                <a:solidFill>
                  <a:srgbClr val="0070C0"/>
                </a:solidFill>
              </a:rPr>
              <a:t>    </a:t>
            </a:r>
            <a:r>
              <a:rPr lang="es-ES" sz="3000" dirty="0" err="1">
                <a:solidFill>
                  <a:srgbClr val="0070C0"/>
                </a:solidFill>
              </a:rPr>
              <a:t>System.out.println</a:t>
            </a:r>
            <a:r>
              <a:rPr lang="es-ES" sz="3000" dirty="0">
                <a:solidFill>
                  <a:srgbClr val="0070C0"/>
                </a:solidFill>
              </a:rPr>
              <a:t>("Eres menor de edad");</a:t>
            </a:r>
          </a:p>
          <a:p>
            <a:r>
              <a:rPr lang="es-ES" sz="3000" dirty="0">
                <a:solidFill>
                  <a:srgbClr val="0070C0"/>
                </a:solidFill>
              </a:rPr>
              <a:t>}</a:t>
            </a:r>
          </a:p>
        </p:txBody>
      </p:sp>
    </p:spTree>
    <p:extLst>
      <p:ext uri="{BB962C8B-B14F-4D97-AF65-F5344CB8AC3E}">
        <p14:creationId xmlns:p14="http://schemas.microsoft.com/office/powerpoint/2010/main" val="2136883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90348-6BE4-4557-B495-1B3C818E86CC}"/>
              </a:ext>
            </a:extLst>
          </p:cNvPr>
          <p:cNvSpPr>
            <a:spLocks noGrp="1"/>
          </p:cNvSpPr>
          <p:nvPr>
            <p:ph type="title"/>
          </p:nvPr>
        </p:nvSpPr>
        <p:spPr/>
        <p:txBody>
          <a:bodyPr/>
          <a:lstStyle/>
          <a:p>
            <a:r>
              <a:rPr lang="es-ES" dirty="0"/>
              <a:t>Estructura de control switch-case:</a:t>
            </a:r>
          </a:p>
        </p:txBody>
      </p:sp>
      <p:sp>
        <p:nvSpPr>
          <p:cNvPr id="3" name="Marcador de contenido 2">
            <a:extLst>
              <a:ext uri="{FF2B5EF4-FFF2-40B4-BE49-F238E27FC236}">
                <a16:creationId xmlns:a16="http://schemas.microsoft.com/office/drawing/2014/main" id="{49FDE218-F04E-4B95-841C-AD78E93FC8AF}"/>
              </a:ext>
            </a:extLst>
          </p:cNvPr>
          <p:cNvSpPr>
            <a:spLocks noGrp="1"/>
          </p:cNvSpPr>
          <p:nvPr>
            <p:ph idx="1"/>
          </p:nvPr>
        </p:nvSpPr>
        <p:spPr/>
        <p:txBody>
          <a:bodyPr>
            <a:normAutofit fontScale="47500" lnSpcReduction="20000"/>
          </a:bodyPr>
          <a:lstStyle/>
          <a:p>
            <a:r>
              <a:rPr lang="es-ES" sz="3400" dirty="0" err="1">
                <a:solidFill>
                  <a:srgbClr val="0070C0"/>
                </a:solidFill>
              </a:rPr>
              <a:t>int</a:t>
            </a:r>
            <a:r>
              <a:rPr lang="es-ES" sz="3400" dirty="0">
                <a:solidFill>
                  <a:srgbClr val="0070C0"/>
                </a:solidFill>
              </a:rPr>
              <a:t> </a:t>
            </a:r>
            <a:r>
              <a:rPr lang="es-ES" sz="3400" dirty="0" err="1">
                <a:solidFill>
                  <a:srgbClr val="0070C0"/>
                </a:solidFill>
              </a:rPr>
              <a:t>dia</a:t>
            </a:r>
            <a:r>
              <a:rPr lang="es-ES" sz="3400" dirty="0">
                <a:solidFill>
                  <a:srgbClr val="0070C0"/>
                </a:solidFill>
              </a:rPr>
              <a:t> = 3;</a:t>
            </a:r>
          </a:p>
          <a:p>
            <a:r>
              <a:rPr lang="es-ES" sz="3400" dirty="0">
                <a:solidFill>
                  <a:srgbClr val="0070C0"/>
                </a:solidFill>
              </a:rPr>
              <a:t>switch (</a:t>
            </a:r>
            <a:r>
              <a:rPr lang="es-ES" sz="3400" dirty="0" err="1">
                <a:solidFill>
                  <a:srgbClr val="0070C0"/>
                </a:solidFill>
              </a:rPr>
              <a:t>dia</a:t>
            </a:r>
            <a:r>
              <a:rPr lang="es-ES" sz="3400" dirty="0">
                <a:solidFill>
                  <a:srgbClr val="0070C0"/>
                </a:solidFill>
              </a:rPr>
              <a:t>) {</a:t>
            </a:r>
          </a:p>
          <a:p>
            <a:r>
              <a:rPr lang="es-ES" sz="3400" dirty="0">
                <a:solidFill>
                  <a:srgbClr val="0070C0"/>
                </a:solidFill>
              </a:rPr>
              <a:t>    case 1:</a:t>
            </a:r>
          </a:p>
          <a:p>
            <a:r>
              <a:rPr lang="es-ES" sz="3400" dirty="0">
                <a:solidFill>
                  <a:srgbClr val="0070C0"/>
                </a:solidFill>
              </a:rPr>
              <a:t>        </a:t>
            </a:r>
            <a:r>
              <a:rPr lang="es-ES" sz="3400" dirty="0" err="1">
                <a:solidFill>
                  <a:srgbClr val="0070C0"/>
                </a:solidFill>
              </a:rPr>
              <a:t>System.out.println</a:t>
            </a:r>
            <a:r>
              <a:rPr lang="es-ES" sz="3400" dirty="0">
                <a:solidFill>
                  <a:srgbClr val="0070C0"/>
                </a:solidFill>
              </a:rPr>
              <a:t>("Lunes");</a:t>
            </a:r>
          </a:p>
          <a:p>
            <a:r>
              <a:rPr lang="es-ES" sz="3400" dirty="0">
                <a:solidFill>
                  <a:srgbClr val="0070C0"/>
                </a:solidFill>
              </a:rPr>
              <a:t>        break;</a:t>
            </a:r>
          </a:p>
          <a:p>
            <a:r>
              <a:rPr lang="es-ES" sz="3400" dirty="0">
                <a:solidFill>
                  <a:srgbClr val="0070C0"/>
                </a:solidFill>
              </a:rPr>
              <a:t>    case 2:</a:t>
            </a:r>
          </a:p>
          <a:p>
            <a:r>
              <a:rPr lang="es-ES" sz="3400" dirty="0">
                <a:solidFill>
                  <a:srgbClr val="0070C0"/>
                </a:solidFill>
              </a:rPr>
              <a:t>        </a:t>
            </a:r>
            <a:r>
              <a:rPr lang="es-ES" sz="3400" dirty="0" err="1">
                <a:solidFill>
                  <a:srgbClr val="0070C0"/>
                </a:solidFill>
              </a:rPr>
              <a:t>System.out.println</a:t>
            </a:r>
            <a:r>
              <a:rPr lang="es-ES" sz="3400" dirty="0">
                <a:solidFill>
                  <a:srgbClr val="0070C0"/>
                </a:solidFill>
              </a:rPr>
              <a:t>("Martes");</a:t>
            </a:r>
          </a:p>
          <a:p>
            <a:r>
              <a:rPr lang="es-ES" sz="3400" dirty="0">
                <a:solidFill>
                  <a:srgbClr val="0070C0"/>
                </a:solidFill>
              </a:rPr>
              <a:t>        break;</a:t>
            </a:r>
          </a:p>
          <a:p>
            <a:r>
              <a:rPr lang="es-ES" sz="3400" dirty="0">
                <a:solidFill>
                  <a:srgbClr val="0070C0"/>
                </a:solidFill>
              </a:rPr>
              <a:t>default:</a:t>
            </a:r>
          </a:p>
          <a:p>
            <a:r>
              <a:rPr lang="es-ES" sz="3400" dirty="0">
                <a:solidFill>
                  <a:srgbClr val="0070C0"/>
                </a:solidFill>
              </a:rPr>
              <a:t>        </a:t>
            </a:r>
            <a:r>
              <a:rPr lang="es-ES" sz="3400" dirty="0" err="1">
                <a:solidFill>
                  <a:srgbClr val="0070C0"/>
                </a:solidFill>
              </a:rPr>
              <a:t>System.out.println</a:t>
            </a:r>
            <a:r>
              <a:rPr lang="es-ES" sz="3400" dirty="0">
                <a:solidFill>
                  <a:srgbClr val="0070C0"/>
                </a:solidFill>
              </a:rPr>
              <a:t>("Otro día");</a:t>
            </a:r>
          </a:p>
          <a:p>
            <a:r>
              <a:rPr lang="es-ES" sz="3400" dirty="0">
                <a:solidFill>
                  <a:srgbClr val="0070C0"/>
                </a:solidFill>
              </a:rPr>
              <a:t>}</a:t>
            </a:r>
          </a:p>
        </p:txBody>
      </p:sp>
    </p:spTree>
    <p:extLst>
      <p:ext uri="{BB962C8B-B14F-4D97-AF65-F5344CB8AC3E}">
        <p14:creationId xmlns:p14="http://schemas.microsoft.com/office/powerpoint/2010/main" val="3232747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7EA970-78E6-4DF5-98FA-3D5C86F6D53E}"/>
              </a:ext>
            </a:extLst>
          </p:cNvPr>
          <p:cNvSpPr>
            <a:spLocks noGrp="1"/>
          </p:cNvSpPr>
          <p:nvPr>
            <p:ph type="title"/>
          </p:nvPr>
        </p:nvSpPr>
        <p:spPr/>
        <p:txBody>
          <a:bodyPr/>
          <a:lstStyle/>
          <a:p>
            <a:r>
              <a:rPr lang="es-ES" dirty="0"/>
              <a:t>Estructura de control bucles:</a:t>
            </a:r>
          </a:p>
        </p:txBody>
      </p:sp>
      <p:sp>
        <p:nvSpPr>
          <p:cNvPr id="3" name="Marcador de contenido 2">
            <a:extLst>
              <a:ext uri="{FF2B5EF4-FFF2-40B4-BE49-F238E27FC236}">
                <a16:creationId xmlns:a16="http://schemas.microsoft.com/office/drawing/2014/main" id="{74F2CA5A-9EC4-42B1-8C0B-E0F684CA22CC}"/>
              </a:ext>
            </a:extLst>
          </p:cNvPr>
          <p:cNvSpPr>
            <a:spLocks noGrp="1"/>
          </p:cNvSpPr>
          <p:nvPr>
            <p:ph idx="1"/>
          </p:nvPr>
        </p:nvSpPr>
        <p:spPr/>
        <p:txBody>
          <a:bodyPr/>
          <a:lstStyle/>
          <a:p>
            <a:r>
              <a:rPr lang="es-ES" dirty="0"/>
              <a:t>Los bucles te permiten repetir bloques de código hasta que se cumpla una condición específica. Java proporciona tres tipos de bucles: </a:t>
            </a:r>
            <a:r>
              <a:rPr lang="es-ES" dirty="0" err="1"/>
              <a:t>for</a:t>
            </a:r>
            <a:r>
              <a:rPr lang="es-ES" dirty="0"/>
              <a:t>, </a:t>
            </a:r>
            <a:r>
              <a:rPr lang="es-ES" dirty="0" err="1"/>
              <a:t>while</a:t>
            </a:r>
            <a:r>
              <a:rPr lang="es-ES" dirty="0"/>
              <a:t> y do-</a:t>
            </a:r>
            <a:r>
              <a:rPr lang="es-ES" dirty="0" err="1"/>
              <a:t>while</a:t>
            </a:r>
            <a:r>
              <a:rPr lang="es-ES" dirty="0"/>
              <a:t>.</a:t>
            </a:r>
          </a:p>
        </p:txBody>
      </p:sp>
    </p:spTree>
    <p:extLst>
      <p:ext uri="{BB962C8B-B14F-4D97-AF65-F5344CB8AC3E}">
        <p14:creationId xmlns:p14="http://schemas.microsoft.com/office/powerpoint/2010/main" val="533966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E018BA-A23C-4D26-BFC7-385E1319E127}"/>
              </a:ext>
            </a:extLst>
          </p:cNvPr>
          <p:cNvSpPr>
            <a:spLocks noGrp="1"/>
          </p:cNvSpPr>
          <p:nvPr>
            <p:ph type="title"/>
          </p:nvPr>
        </p:nvSpPr>
        <p:spPr/>
        <p:txBody>
          <a:bodyPr/>
          <a:lstStyle/>
          <a:p>
            <a:r>
              <a:rPr lang="es-ES" dirty="0"/>
              <a:t>Bucle </a:t>
            </a:r>
            <a:r>
              <a:rPr lang="es-ES" dirty="0" err="1"/>
              <a:t>for</a:t>
            </a:r>
            <a:r>
              <a:rPr lang="es-ES" dirty="0"/>
              <a:t>:</a:t>
            </a:r>
          </a:p>
        </p:txBody>
      </p:sp>
      <p:sp>
        <p:nvSpPr>
          <p:cNvPr id="3" name="Marcador de contenido 2">
            <a:extLst>
              <a:ext uri="{FF2B5EF4-FFF2-40B4-BE49-F238E27FC236}">
                <a16:creationId xmlns:a16="http://schemas.microsoft.com/office/drawing/2014/main" id="{E0598A70-3F6C-4BC3-9292-09793EF8AED9}"/>
              </a:ext>
            </a:extLst>
          </p:cNvPr>
          <p:cNvSpPr>
            <a:spLocks noGrp="1"/>
          </p:cNvSpPr>
          <p:nvPr>
            <p:ph idx="1"/>
          </p:nvPr>
        </p:nvSpPr>
        <p:spPr/>
        <p:txBody>
          <a:bodyPr/>
          <a:lstStyle/>
          <a:p>
            <a:r>
              <a:rPr lang="nn-NO" dirty="0"/>
              <a:t>for (int i = 0; i &lt; 5; i++) {</a:t>
            </a:r>
          </a:p>
          <a:p>
            <a:r>
              <a:rPr lang="nn-NO" dirty="0"/>
              <a:t>    System.out.println(i);</a:t>
            </a:r>
          </a:p>
          <a:p>
            <a:r>
              <a:rPr lang="nn-NO" dirty="0"/>
              <a:t>}</a:t>
            </a:r>
            <a:endParaRPr lang="es-ES" dirty="0"/>
          </a:p>
        </p:txBody>
      </p:sp>
    </p:spTree>
    <p:extLst>
      <p:ext uri="{BB962C8B-B14F-4D97-AF65-F5344CB8AC3E}">
        <p14:creationId xmlns:p14="http://schemas.microsoft.com/office/powerpoint/2010/main" val="4037665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420A23-0DB6-4139-8B3B-A5DEDF05BDA8}"/>
              </a:ext>
            </a:extLst>
          </p:cNvPr>
          <p:cNvSpPr>
            <a:spLocks noGrp="1"/>
          </p:cNvSpPr>
          <p:nvPr>
            <p:ph type="title"/>
          </p:nvPr>
        </p:nvSpPr>
        <p:spPr/>
        <p:txBody>
          <a:bodyPr/>
          <a:lstStyle/>
          <a:p>
            <a:r>
              <a:rPr lang="es-ES" dirty="0"/>
              <a:t>Bucle </a:t>
            </a:r>
            <a:r>
              <a:rPr lang="es-ES" dirty="0" err="1"/>
              <a:t>while</a:t>
            </a:r>
            <a:r>
              <a:rPr lang="es-ES" dirty="0"/>
              <a:t>:</a:t>
            </a:r>
          </a:p>
        </p:txBody>
      </p:sp>
      <p:sp>
        <p:nvSpPr>
          <p:cNvPr id="3" name="Marcador de contenido 2">
            <a:extLst>
              <a:ext uri="{FF2B5EF4-FFF2-40B4-BE49-F238E27FC236}">
                <a16:creationId xmlns:a16="http://schemas.microsoft.com/office/drawing/2014/main" id="{A9687614-489D-428A-B4D1-1DC62FB25974}"/>
              </a:ext>
            </a:extLst>
          </p:cNvPr>
          <p:cNvSpPr>
            <a:spLocks noGrp="1"/>
          </p:cNvSpPr>
          <p:nvPr>
            <p:ph idx="1"/>
          </p:nvPr>
        </p:nvSpPr>
        <p:spPr/>
        <p:txBody>
          <a:bodyPr/>
          <a:lstStyle/>
          <a:p>
            <a:r>
              <a:rPr lang="nn-NO" dirty="0"/>
              <a:t>int i = 0;</a:t>
            </a:r>
          </a:p>
          <a:p>
            <a:r>
              <a:rPr lang="nn-NO" dirty="0"/>
              <a:t>while (i &lt; 5) {</a:t>
            </a:r>
          </a:p>
          <a:p>
            <a:r>
              <a:rPr lang="nn-NO" dirty="0"/>
              <a:t>    System.out.println(i);</a:t>
            </a:r>
          </a:p>
          <a:p>
            <a:r>
              <a:rPr lang="nn-NO" dirty="0"/>
              <a:t>    i++;</a:t>
            </a:r>
          </a:p>
          <a:p>
            <a:r>
              <a:rPr lang="nn-NO" dirty="0"/>
              <a:t>}</a:t>
            </a:r>
            <a:endParaRPr lang="es-ES" dirty="0"/>
          </a:p>
        </p:txBody>
      </p:sp>
    </p:spTree>
    <p:extLst>
      <p:ext uri="{BB962C8B-B14F-4D97-AF65-F5344CB8AC3E}">
        <p14:creationId xmlns:p14="http://schemas.microsoft.com/office/powerpoint/2010/main" val="2658062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2C2E0B-5AF7-427B-8972-48D5301ACAFA}"/>
              </a:ext>
            </a:extLst>
          </p:cNvPr>
          <p:cNvSpPr>
            <a:spLocks noGrp="1"/>
          </p:cNvSpPr>
          <p:nvPr>
            <p:ph type="title"/>
          </p:nvPr>
        </p:nvSpPr>
        <p:spPr/>
        <p:txBody>
          <a:bodyPr/>
          <a:lstStyle/>
          <a:p>
            <a:r>
              <a:rPr lang="es-ES" dirty="0"/>
              <a:t>Bucle do-</a:t>
            </a:r>
            <a:r>
              <a:rPr lang="es-ES" dirty="0" err="1"/>
              <a:t>while</a:t>
            </a:r>
            <a:r>
              <a:rPr lang="es-ES" dirty="0"/>
              <a:t>:</a:t>
            </a:r>
          </a:p>
        </p:txBody>
      </p:sp>
      <p:sp>
        <p:nvSpPr>
          <p:cNvPr id="3" name="Marcador de contenido 2">
            <a:extLst>
              <a:ext uri="{FF2B5EF4-FFF2-40B4-BE49-F238E27FC236}">
                <a16:creationId xmlns:a16="http://schemas.microsoft.com/office/drawing/2014/main" id="{4D73D03A-E6F4-4993-8419-8AFD1512EBB8}"/>
              </a:ext>
            </a:extLst>
          </p:cNvPr>
          <p:cNvSpPr>
            <a:spLocks noGrp="1"/>
          </p:cNvSpPr>
          <p:nvPr>
            <p:ph idx="1"/>
          </p:nvPr>
        </p:nvSpPr>
        <p:spPr/>
        <p:txBody>
          <a:bodyPr/>
          <a:lstStyle/>
          <a:p>
            <a:r>
              <a:rPr lang="es-ES" dirty="0" err="1"/>
              <a:t>int</a:t>
            </a:r>
            <a:r>
              <a:rPr lang="es-ES" dirty="0"/>
              <a:t> i = 0;</a:t>
            </a:r>
          </a:p>
          <a:p>
            <a:r>
              <a:rPr lang="es-ES" dirty="0"/>
              <a:t>do {</a:t>
            </a:r>
          </a:p>
          <a:p>
            <a:r>
              <a:rPr lang="es-ES" dirty="0"/>
              <a:t>    </a:t>
            </a:r>
            <a:r>
              <a:rPr lang="es-ES" dirty="0" err="1"/>
              <a:t>System.out.println</a:t>
            </a:r>
            <a:r>
              <a:rPr lang="es-ES" dirty="0"/>
              <a:t>(i);</a:t>
            </a:r>
          </a:p>
          <a:p>
            <a:r>
              <a:rPr lang="es-ES" dirty="0"/>
              <a:t>    i++;</a:t>
            </a:r>
          </a:p>
          <a:p>
            <a:r>
              <a:rPr lang="es-ES" dirty="0"/>
              <a:t>} </a:t>
            </a:r>
            <a:r>
              <a:rPr lang="es-ES" dirty="0" err="1"/>
              <a:t>while</a:t>
            </a:r>
            <a:r>
              <a:rPr lang="es-ES" dirty="0"/>
              <a:t> (i &lt; 5);</a:t>
            </a:r>
          </a:p>
        </p:txBody>
      </p:sp>
    </p:spTree>
    <p:extLst>
      <p:ext uri="{BB962C8B-B14F-4D97-AF65-F5344CB8AC3E}">
        <p14:creationId xmlns:p14="http://schemas.microsoft.com/office/powerpoint/2010/main" val="1870588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0B2C93-FC63-43D3-B1EF-03F685413A41}"/>
              </a:ext>
            </a:extLst>
          </p:cNvPr>
          <p:cNvSpPr>
            <a:spLocks noGrp="1"/>
          </p:cNvSpPr>
          <p:nvPr>
            <p:ph type="title"/>
          </p:nvPr>
        </p:nvSpPr>
        <p:spPr/>
        <p:txBody>
          <a:bodyPr/>
          <a:lstStyle/>
          <a:p>
            <a:r>
              <a:rPr lang="es-ES" dirty="0" err="1"/>
              <a:t>Arrays</a:t>
            </a:r>
            <a:r>
              <a:rPr lang="es-ES" dirty="0"/>
              <a:t> en Java</a:t>
            </a:r>
          </a:p>
        </p:txBody>
      </p:sp>
      <p:sp>
        <p:nvSpPr>
          <p:cNvPr id="3" name="Marcador de contenido 2">
            <a:extLst>
              <a:ext uri="{FF2B5EF4-FFF2-40B4-BE49-F238E27FC236}">
                <a16:creationId xmlns:a16="http://schemas.microsoft.com/office/drawing/2014/main" id="{8A383FD3-D627-4DD8-BEEA-AA9CFBE1A1A2}"/>
              </a:ext>
            </a:extLst>
          </p:cNvPr>
          <p:cNvSpPr>
            <a:spLocks noGrp="1"/>
          </p:cNvSpPr>
          <p:nvPr>
            <p:ph idx="1"/>
          </p:nvPr>
        </p:nvSpPr>
        <p:spPr/>
        <p:txBody>
          <a:bodyPr>
            <a:normAutofit fontScale="92500" lnSpcReduction="10000"/>
          </a:bodyPr>
          <a:lstStyle/>
          <a:p>
            <a:r>
              <a:rPr lang="es-ES" dirty="0"/>
              <a:t>Un array es una estructura de datos que te permite almacenar y acceder a múltiples elementos del mismo tipo en una sola variable. Los </a:t>
            </a:r>
            <a:r>
              <a:rPr lang="es-ES" dirty="0" err="1"/>
              <a:t>arrays</a:t>
            </a:r>
            <a:r>
              <a:rPr lang="es-ES" dirty="0"/>
              <a:t> son objetos en Java y tienen algunas características importantes:</a:t>
            </a:r>
          </a:p>
          <a:p>
            <a:pPr>
              <a:buFont typeface="Arial" panose="020B0604020202020204" pitchFamily="34" charset="0"/>
              <a:buChar char="•"/>
            </a:pPr>
            <a:r>
              <a:rPr lang="es-ES" dirty="0"/>
              <a:t>Un array tiene una longitud fija que se establece en el momento de su creación y no puede cambiar.</a:t>
            </a:r>
          </a:p>
          <a:p>
            <a:pPr>
              <a:buFont typeface="Arial" panose="020B0604020202020204" pitchFamily="34" charset="0"/>
              <a:buChar char="•"/>
            </a:pPr>
            <a:r>
              <a:rPr lang="es-ES" dirty="0"/>
              <a:t>Los elementos de un array se almacenan en posiciones contiguas de memoria y se acceden mediante un índice numérico.</a:t>
            </a:r>
          </a:p>
          <a:p>
            <a:pPr>
              <a:buFont typeface="Arial" panose="020B0604020202020204" pitchFamily="34" charset="0"/>
              <a:buChar char="•"/>
            </a:pPr>
            <a:r>
              <a:rPr lang="es-ES" dirty="0"/>
              <a:t>El primer elemento de un array tiene un índice de 0, el segundo tiene un índice de 1 y así sucesivamente.</a:t>
            </a:r>
          </a:p>
          <a:p>
            <a:pPr>
              <a:buFont typeface="Arial" panose="020B0604020202020204" pitchFamily="34" charset="0"/>
              <a:buChar char="•"/>
            </a:pPr>
            <a:r>
              <a:rPr lang="es-ES" dirty="0"/>
              <a:t>Los </a:t>
            </a:r>
            <a:r>
              <a:rPr lang="es-ES" dirty="0" err="1"/>
              <a:t>arrays</a:t>
            </a:r>
            <a:r>
              <a:rPr lang="es-ES" dirty="0"/>
              <a:t> en Java pueden contener elementos de cualquier tipo de dato, incluyendo tipos primitivos y tipos de referencia.</a:t>
            </a:r>
          </a:p>
          <a:p>
            <a:endParaRPr lang="es-ES" dirty="0"/>
          </a:p>
        </p:txBody>
      </p:sp>
    </p:spTree>
    <p:extLst>
      <p:ext uri="{BB962C8B-B14F-4D97-AF65-F5344CB8AC3E}">
        <p14:creationId xmlns:p14="http://schemas.microsoft.com/office/powerpoint/2010/main" val="6431167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FC1DC-17DE-4C52-8305-EC662A939C9E}"/>
              </a:ext>
            </a:extLst>
          </p:cNvPr>
          <p:cNvSpPr>
            <a:spLocks noGrp="1"/>
          </p:cNvSpPr>
          <p:nvPr>
            <p:ph type="title"/>
          </p:nvPr>
        </p:nvSpPr>
        <p:spPr/>
        <p:txBody>
          <a:bodyPr/>
          <a:lstStyle/>
          <a:p>
            <a:r>
              <a:rPr lang="es-ES" dirty="0"/>
              <a:t>Declaración y creación de un array:</a:t>
            </a:r>
          </a:p>
        </p:txBody>
      </p:sp>
      <p:sp>
        <p:nvSpPr>
          <p:cNvPr id="3" name="Marcador de contenido 2">
            <a:extLst>
              <a:ext uri="{FF2B5EF4-FFF2-40B4-BE49-F238E27FC236}">
                <a16:creationId xmlns:a16="http://schemas.microsoft.com/office/drawing/2014/main" id="{3DD0CBA9-022B-47B6-AFAC-DA5DFC23296E}"/>
              </a:ext>
            </a:extLst>
          </p:cNvPr>
          <p:cNvSpPr>
            <a:spLocks noGrp="1"/>
          </p:cNvSpPr>
          <p:nvPr>
            <p:ph idx="1"/>
          </p:nvPr>
        </p:nvSpPr>
        <p:spPr/>
        <p:txBody>
          <a:bodyPr/>
          <a:lstStyle/>
          <a:p>
            <a:r>
              <a:rPr lang="es-ES" dirty="0" err="1"/>
              <a:t>tipoDato</a:t>
            </a:r>
            <a:r>
              <a:rPr lang="es-ES" dirty="0"/>
              <a:t>[] </a:t>
            </a:r>
            <a:r>
              <a:rPr lang="es-ES" dirty="0" err="1"/>
              <a:t>nombreArray</a:t>
            </a:r>
            <a:r>
              <a:rPr lang="es-ES" dirty="0"/>
              <a:t>; // Declaración</a:t>
            </a:r>
          </a:p>
          <a:p>
            <a:r>
              <a:rPr lang="es-ES" dirty="0" err="1"/>
              <a:t>nombreArray</a:t>
            </a:r>
            <a:r>
              <a:rPr lang="es-ES" dirty="0"/>
              <a:t> = new </a:t>
            </a:r>
            <a:r>
              <a:rPr lang="es-ES" dirty="0" err="1"/>
              <a:t>tipoDato</a:t>
            </a:r>
            <a:r>
              <a:rPr lang="es-ES" dirty="0"/>
              <a:t>[longitud]; // Creación</a:t>
            </a:r>
          </a:p>
          <a:p>
            <a:endParaRPr lang="es-ES" dirty="0"/>
          </a:p>
          <a:p>
            <a:r>
              <a:rPr lang="es-ES" dirty="0"/>
              <a:t>// Ejemplo:</a:t>
            </a:r>
          </a:p>
          <a:p>
            <a:r>
              <a:rPr lang="es-ES" dirty="0" err="1"/>
              <a:t>int</a:t>
            </a:r>
            <a:r>
              <a:rPr lang="es-ES" dirty="0"/>
              <a:t>[] </a:t>
            </a:r>
            <a:r>
              <a:rPr lang="es-ES" dirty="0" err="1"/>
              <a:t>numeros</a:t>
            </a:r>
            <a:r>
              <a:rPr lang="es-ES" dirty="0"/>
              <a:t>;</a:t>
            </a:r>
          </a:p>
          <a:p>
            <a:r>
              <a:rPr lang="es-ES" dirty="0" err="1"/>
              <a:t>numeros</a:t>
            </a:r>
            <a:r>
              <a:rPr lang="es-ES" dirty="0"/>
              <a:t> = new </a:t>
            </a:r>
            <a:r>
              <a:rPr lang="es-ES" dirty="0" err="1"/>
              <a:t>int</a:t>
            </a:r>
            <a:r>
              <a:rPr lang="es-ES" dirty="0"/>
              <a:t>[5];</a:t>
            </a:r>
          </a:p>
        </p:txBody>
      </p:sp>
    </p:spTree>
    <p:extLst>
      <p:ext uri="{BB962C8B-B14F-4D97-AF65-F5344CB8AC3E}">
        <p14:creationId xmlns:p14="http://schemas.microsoft.com/office/powerpoint/2010/main" val="2130872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358626-14E7-4F33-8B28-8EB09DEA4848}"/>
              </a:ext>
            </a:extLst>
          </p:cNvPr>
          <p:cNvSpPr>
            <a:spLocks noGrp="1"/>
          </p:cNvSpPr>
          <p:nvPr>
            <p:ph type="title"/>
          </p:nvPr>
        </p:nvSpPr>
        <p:spPr/>
        <p:txBody>
          <a:bodyPr/>
          <a:lstStyle/>
          <a:p>
            <a:r>
              <a:rPr lang="es-ES" dirty="0"/>
              <a:t>Inicialización de un array:</a:t>
            </a:r>
          </a:p>
        </p:txBody>
      </p:sp>
      <p:sp>
        <p:nvSpPr>
          <p:cNvPr id="3" name="Marcador de contenido 2">
            <a:extLst>
              <a:ext uri="{FF2B5EF4-FFF2-40B4-BE49-F238E27FC236}">
                <a16:creationId xmlns:a16="http://schemas.microsoft.com/office/drawing/2014/main" id="{94A6CEEC-3F8F-4221-B316-2ADFCA4F3FCD}"/>
              </a:ext>
            </a:extLst>
          </p:cNvPr>
          <p:cNvSpPr>
            <a:spLocks noGrp="1"/>
          </p:cNvSpPr>
          <p:nvPr>
            <p:ph idx="1"/>
          </p:nvPr>
        </p:nvSpPr>
        <p:spPr/>
        <p:txBody>
          <a:bodyPr/>
          <a:lstStyle/>
          <a:p>
            <a:r>
              <a:rPr lang="es-ES" dirty="0" err="1"/>
              <a:t>tipoDato</a:t>
            </a:r>
            <a:r>
              <a:rPr lang="es-ES" dirty="0"/>
              <a:t>[] </a:t>
            </a:r>
            <a:r>
              <a:rPr lang="es-ES" dirty="0" err="1"/>
              <a:t>nombreArray</a:t>
            </a:r>
            <a:r>
              <a:rPr lang="es-ES" dirty="0"/>
              <a:t> = {valor1, valor2, valor3, ...};</a:t>
            </a:r>
          </a:p>
          <a:p>
            <a:endParaRPr lang="es-ES" dirty="0"/>
          </a:p>
          <a:p>
            <a:r>
              <a:rPr lang="es-ES" dirty="0"/>
              <a:t>// Ejemplo:</a:t>
            </a:r>
          </a:p>
          <a:p>
            <a:r>
              <a:rPr lang="es-ES" dirty="0" err="1"/>
              <a:t>int</a:t>
            </a:r>
            <a:r>
              <a:rPr lang="es-ES" dirty="0"/>
              <a:t>[] </a:t>
            </a:r>
            <a:r>
              <a:rPr lang="es-ES" dirty="0" err="1"/>
              <a:t>numeros</a:t>
            </a:r>
            <a:r>
              <a:rPr lang="es-ES" dirty="0"/>
              <a:t> = {1, 2, 3, 4, 5};</a:t>
            </a:r>
          </a:p>
        </p:txBody>
      </p:sp>
    </p:spTree>
    <p:extLst>
      <p:ext uri="{BB962C8B-B14F-4D97-AF65-F5344CB8AC3E}">
        <p14:creationId xmlns:p14="http://schemas.microsoft.com/office/powerpoint/2010/main" val="3157197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95EE47-DC43-417C-A999-E70296248A12}"/>
              </a:ext>
            </a:extLst>
          </p:cNvPr>
          <p:cNvSpPr>
            <a:spLocks noGrp="1"/>
          </p:cNvSpPr>
          <p:nvPr>
            <p:ph type="title"/>
          </p:nvPr>
        </p:nvSpPr>
        <p:spPr/>
        <p:txBody>
          <a:bodyPr/>
          <a:lstStyle/>
          <a:p>
            <a:r>
              <a:rPr lang="es-ES" dirty="0"/>
              <a:t>Acceso a los elementos de un array:</a:t>
            </a:r>
          </a:p>
        </p:txBody>
      </p:sp>
      <p:sp>
        <p:nvSpPr>
          <p:cNvPr id="3" name="Marcador de contenido 2">
            <a:extLst>
              <a:ext uri="{FF2B5EF4-FFF2-40B4-BE49-F238E27FC236}">
                <a16:creationId xmlns:a16="http://schemas.microsoft.com/office/drawing/2014/main" id="{8447E3C8-AF31-4EBF-862C-897624B23769}"/>
              </a:ext>
            </a:extLst>
          </p:cNvPr>
          <p:cNvSpPr>
            <a:spLocks noGrp="1"/>
          </p:cNvSpPr>
          <p:nvPr>
            <p:ph idx="1"/>
          </p:nvPr>
        </p:nvSpPr>
        <p:spPr/>
        <p:txBody>
          <a:bodyPr/>
          <a:lstStyle/>
          <a:p>
            <a:r>
              <a:rPr lang="es-ES" dirty="0" err="1"/>
              <a:t>nombreArray</a:t>
            </a:r>
            <a:r>
              <a:rPr lang="es-ES" dirty="0"/>
              <a:t>[</a:t>
            </a:r>
            <a:r>
              <a:rPr lang="es-ES" dirty="0" err="1"/>
              <a:t>indice</a:t>
            </a:r>
            <a:r>
              <a:rPr lang="es-ES" dirty="0"/>
              <a:t>];</a:t>
            </a:r>
          </a:p>
          <a:p>
            <a:endParaRPr lang="es-ES" dirty="0"/>
          </a:p>
          <a:p>
            <a:r>
              <a:rPr lang="es-ES" dirty="0"/>
              <a:t>// Ejemplo:</a:t>
            </a:r>
          </a:p>
          <a:p>
            <a:r>
              <a:rPr lang="es-ES" dirty="0" err="1"/>
              <a:t>int</a:t>
            </a:r>
            <a:r>
              <a:rPr lang="es-ES" dirty="0"/>
              <a:t>[] </a:t>
            </a:r>
            <a:r>
              <a:rPr lang="es-ES" dirty="0" err="1"/>
              <a:t>numeros</a:t>
            </a:r>
            <a:r>
              <a:rPr lang="es-ES" dirty="0"/>
              <a:t> = {1, 2, 3, 4, 5};</a:t>
            </a:r>
          </a:p>
          <a:p>
            <a:r>
              <a:rPr lang="es-ES" dirty="0" err="1"/>
              <a:t>int</a:t>
            </a:r>
            <a:r>
              <a:rPr lang="es-ES" dirty="0"/>
              <a:t> </a:t>
            </a:r>
            <a:r>
              <a:rPr lang="es-ES" dirty="0" err="1"/>
              <a:t>primerNumero</a:t>
            </a:r>
            <a:r>
              <a:rPr lang="es-ES" dirty="0"/>
              <a:t> = </a:t>
            </a:r>
            <a:r>
              <a:rPr lang="es-ES" dirty="0" err="1"/>
              <a:t>numeros</a:t>
            </a:r>
            <a:r>
              <a:rPr lang="es-ES" dirty="0"/>
              <a:t>[0]; // Accede al primer elemento (índice 0)</a:t>
            </a:r>
          </a:p>
          <a:p>
            <a:r>
              <a:rPr lang="es-ES" dirty="0" err="1"/>
              <a:t>int</a:t>
            </a:r>
            <a:r>
              <a:rPr lang="es-ES" dirty="0"/>
              <a:t> </a:t>
            </a:r>
            <a:r>
              <a:rPr lang="es-ES" dirty="0" err="1"/>
              <a:t>tercerNumero</a:t>
            </a:r>
            <a:r>
              <a:rPr lang="es-ES" dirty="0"/>
              <a:t> = </a:t>
            </a:r>
            <a:r>
              <a:rPr lang="es-ES" dirty="0" err="1"/>
              <a:t>numeros</a:t>
            </a:r>
            <a:r>
              <a:rPr lang="es-ES" dirty="0"/>
              <a:t>[2]; // Accede al tercer elemento (índice 2)</a:t>
            </a:r>
          </a:p>
        </p:txBody>
      </p:sp>
    </p:spTree>
    <p:extLst>
      <p:ext uri="{BB962C8B-B14F-4D97-AF65-F5344CB8AC3E}">
        <p14:creationId xmlns:p14="http://schemas.microsoft.com/office/powerpoint/2010/main" val="1089859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8E4F8-52DB-4710-8A2A-6C6A4EB8104B}"/>
              </a:ext>
            </a:extLst>
          </p:cNvPr>
          <p:cNvSpPr>
            <a:spLocks noGrp="1"/>
          </p:cNvSpPr>
          <p:nvPr>
            <p:ph type="title"/>
          </p:nvPr>
        </p:nvSpPr>
        <p:spPr/>
        <p:txBody>
          <a:bodyPr/>
          <a:lstStyle/>
          <a:p>
            <a:r>
              <a:rPr lang="es-ES" dirty="0"/>
              <a:t>Historia</a:t>
            </a:r>
          </a:p>
        </p:txBody>
      </p:sp>
      <p:sp>
        <p:nvSpPr>
          <p:cNvPr id="3" name="Marcador de contenido 2">
            <a:extLst>
              <a:ext uri="{FF2B5EF4-FFF2-40B4-BE49-F238E27FC236}">
                <a16:creationId xmlns:a16="http://schemas.microsoft.com/office/drawing/2014/main" id="{E1AB31B6-3CEB-46F4-BB53-C48A882C5CA9}"/>
              </a:ext>
            </a:extLst>
          </p:cNvPr>
          <p:cNvSpPr>
            <a:spLocks noGrp="1"/>
          </p:cNvSpPr>
          <p:nvPr>
            <p:ph idx="1"/>
          </p:nvPr>
        </p:nvSpPr>
        <p:spPr/>
        <p:txBody>
          <a:bodyPr>
            <a:normAutofit fontScale="92500" lnSpcReduction="10000"/>
          </a:bodyPr>
          <a:lstStyle/>
          <a:p>
            <a:pPr algn="just"/>
            <a:r>
              <a:rPr lang="es-ES" dirty="0"/>
              <a:t>Java fue desarrollado por James Gosling y su equipo en </a:t>
            </a:r>
            <a:r>
              <a:rPr lang="es-ES" dirty="0" err="1"/>
              <a:t>Sun</a:t>
            </a:r>
            <a:r>
              <a:rPr lang="es-ES" dirty="0"/>
              <a:t> Microsystems a principios de la década de 1990. El proyecto originalmente se conocía como "Proyecto Green" y tenía como objetivo principal desarrollar un nuevo lenguaje de programación para dispositivos electrónicos.</a:t>
            </a:r>
          </a:p>
          <a:p>
            <a:pPr algn="just"/>
            <a:r>
              <a:rPr lang="es-ES" dirty="0"/>
              <a:t>En ese momento, </a:t>
            </a:r>
            <a:r>
              <a:rPr lang="es-ES" dirty="0" err="1"/>
              <a:t>Sun</a:t>
            </a:r>
            <a:r>
              <a:rPr lang="es-ES" dirty="0"/>
              <a:t> Microsystems estaba buscando oportunidades para expandirse más allá del mundo de las estaciones de trabajo y los servidores, y Gosling y su equipo vieron el potencial de crear un lenguaje de programación que pudiera ejecutarse en una amplia gama de dispositivos y plataformas heterogéneas.</a:t>
            </a:r>
          </a:p>
          <a:p>
            <a:pPr algn="just"/>
            <a:r>
              <a:rPr lang="es-ES" dirty="0"/>
              <a:t>El desarrollo de Java comenzó en 1991 y se basó en gran medida en otro lenguaje de programación llamado </a:t>
            </a:r>
            <a:r>
              <a:rPr lang="es-ES" dirty="0" err="1"/>
              <a:t>Oak</a:t>
            </a:r>
            <a:r>
              <a:rPr lang="es-ES" dirty="0"/>
              <a:t>, que fue creado por Gosling y su equipo para aplicaciones integradas en dispositivos como televisores y decodificadores. Sin embargo, Java se diseñó para ser más general y versátil, y se le dieron características adicionales para adaptarse a un conjunto más amplio de aplicaciones.</a:t>
            </a:r>
          </a:p>
          <a:p>
            <a:endParaRPr lang="es-ES" dirty="0"/>
          </a:p>
        </p:txBody>
      </p:sp>
    </p:spTree>
    <p:extLst>
      <p:ext uri="{BB962C8B-B14F-4D97-AF65-F5344CB8AC3E}">
        <p14:creationId xmlns:p14="http://schemas.microsoft.com/office/powerpoint/2010/main" val="4239789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29C85F-691B-4338-AC92-AB375507DC0F}"/>
              </a:ext>
            </a:extLst>
          </p:cNvPr>
          <p:cNvSpPr>
            <a:spLocks noGrp="1"/>
          </p:cNvSpPr>
          <p:nvPr>
            <p:ph type="title"/>
          </p:nvPr>
        </p:nvSpPr>
        <p:spPr/>
        <p:txBody>
          <a:bodyPr/>
          <a:lstStyle/>
          <a:p>
            <a:r>
              <a:rPr lang="es-ES" dirty="0"/>
              <a:t>Iteración a través de los elementos de un array:</a:t>
            </a:r>
          </a:p>
        </p:txBody>
      </p:sp>
      <p:sp>
        <p:nvSpPr>
          <p:cNvPr id="3" name="Marcador de contenido 2">
            <a:extLst>
              <a:ext uri="{FF2B5EF4-FFF2-40B4-BE49-F238E27FC236}">
                <a16:creationId xmlns:a16="http://schemas.microsoft.com/office/drawing/2014/main" id="{F0090FE4-CF3A-415D-BCCC-DA28EEC30431}"/>
              </a:ext>
            </a:extLst>
          </p:cNvPr>
          <p:cNvSpPr>
            <a:spLocks noGrp="1"/>
          </p:cNvSpPr>
          <p:nvPr>
            <p:ph idx="1"/>
          </p:nvPr>
        </p:nvSpPr>
        <p:spPr/>
        <p:txBody>
          <a:bodyPr>
            <a:normAutofit/>
          </a:bodyPr>
          <a:lstStyle/>
          <a:p>
            <a:r>
              <a:rPr lang="es-ES" dirty="0" err="1"/>
              <a:t>for</a:t>
            </a:r>
            <a:r>
              <a:rPr lang="es-ES" dirty="0"/>
              <a:t> (</a:t>
            </a:r>
            <a:r>
              <a:rPr lang="es-ES" dirty="0" err="1"/>
              <a:t>int</a:t>
            </a:r>
            <a:r>
              <a:rPr lang="es-ES" dirty="0"/>
              <a:t> i = 0; i &lt; </a:t>
            </a:r>
            <a:r>
              <a:rPr lang="es-ES" dirty="0" err="1"/>
              <a:t>nombreArray.length</a:t>
            </a:r>
            <a:r>
              <a:rPr lang="es-ES" dirty="0"/>
              <a:t>; i++) {</a:t>
            </a:r>
          </a:p>
          <a:p>
            <a:r>
              <a:rPr lang="es-ES" dirty="0"/>
              <a:t>    // Acción con </a:t>
            </a:r>
            <a:r>
              <a:rPr lang="es-ES" dirty="0" err="1"/>
              <a:t>nombreArray</a:t>
            </a:r>
            <a:r>
              <a:rPr lang="es-ES" dirty="0"/>
              <a:t>[i]</a:t>
            </a:r>
          </a:p>
          <a:p>
            <a:r>
              <a:rPr lang="es-ES" dirty="0"/>
              <a:t>}</a:t>
            </a:r>
          </a:p>
          <a:p>
            <a:pPr marL="0" indent="0">
              <a:buNone/>
            </a:pPr>
            <a:r>
              <a:rPr lang="es-ES" dirty="0" err="1"/>
              <a:t>int</a:t>
            </a:r>
            <a:r>
              <a:rPr lang="es-ES" dirty="0"/>
              <a:t>[] </a:t>
            </a:r>
            <a:r>
              <a:rPr lang="es-ES" dirty="0" err="1"/>
              <a:t>numeros</a:t>
            </a:r>
            <a:r>
              <a:rPr lang="es-ES" dirty="0"/>
              <a:t> = {1, 2, 3, 4, 5};</a:t>
            </a:r>
          </a:p>
          <a:p>
            <a:r>
              <a:rPr lang="es-ES" dirty="0" err="1"/>
              <a:t>for</a:t>
            </a:r>
            <a:r>
              <a:rPr lang="es-ES" dirty="0"/>
              <a:t> (</a:t>
            </a:r>
            <a:r>
              <a:rPr lang="es-ES" dirty="0" err="1"/>
              <a:t>int</a:t>
            </a:r>
            <a:r>
              <a:rPr lang="es-ES" dirty="0"/>
              <a:t> i = 0; i &lt; </a:t>
            </a:r>
            <a:r>
              <a:rPr lang="es-ES" dirty="0" err="1"/>
              <a:t>numeros.length</a:t>
            </a:r>
            <a:r>
              <a:rPr lang="es-ES" dirty="0"/>
              <a:t>; i++) {</a:t>
            </a:r>
          </a:p>
          <a:p>
            <a:r>
              <a:rPr lang="es-ES" dirty="0"/>
              <a:t>    </a:t>
            </a:r>
            <a:r>
              <a:rPr lang="es-ES" dirty="0" err="1"/>
              <a:t>System.out.println</a:t>
            </a:r>
            <a:r>
              <a:rPr lang="es-ES" dirty="0"/>
              <a:t>(</a:t>
            </a:r>
            <a:r>
              <a:rPr lang="es-ES" dirty="0" err="1"/>
              <a:t>numeros</a:t>
            </a:r>
            <a:r>
              <a:rPr lang="es-ES" dirty="0"/>
              <a:t>[i]);</a:t>
            </a:r>
          </a:p>
          <a:p>
            <a:r>
              <a:rPr lang="es-ES" dirty="0"/>
              <a:t>}</a:t>
            </a:r>
          </a:p>
        </p:txBody>
      </p:sp>
    </p:spTree>
    <p:extLst>
      <p:ext uri="{BB962C8B-B14F-4D97-AF65-F5344CB8AC3E}">
        <p14:creationId xmlns:p14="http://schemas.microsoft.com/office/powerpoint/2010/main" val="2271257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A9E39-454D-4FE7-A38D-A67E8DC2834B}"/>
              </a:ext>
            </a:extLst>
          </p:cNvPr>
          <p:cNvSpPr>
            <a:spLocks noGrp="1"/>
          </p:cNvSpPr>
          <p:nvPr>
            <p:ph type="title"/>
          </p:nvPr>
        </p:nvSpPr>
        <p:spPr/>
        <p:txBody>
          <a:bodyPr/>
          <a:lstStyle/>
          <a:p>
            <a:r>
              <a:rPr lang="es-ES" dirty="0"/>
              <a:t>Métodos </a:t>
            </a:r>
            <a:r>
              <a:rPr lang="es-ES" dirty="0" err="1"/>
              <a:t>Arrays</a:t>
            </a:r>
            <a:endParaRPr lang="es-ES" dirty="0"/>
          </a:p>
        </p:txBody>
      </p:sp>
      <p:graphicFrame>
        <p:nvGraphicFramePr>
          <p:cNvPr id="4" name="Tabla 4">
            <a:extLst>
              <a:ext uri="{FF2B5EF4-FFF2-40B4-BE49-F238E27FC236}">
                <a16:creationId xmlns:a16="http://schemas.microsoft.com/office/drawing/2014/main" id="{035543F8-3488-4CCE-839C-6C8A0E82A3B7}"/>
              </a:ext>
            </a:extLst>
          </p:cNvPr>
          <p:cNvGraphicFramePr>
            <a:graphicFrameLocks noGrp="1"/>
          </p:cNvGraphicFramePr>
          <p:nvPr>
            <p:ph idx="1"/>
            <p:extLst>
              <p:ext uri="{D42A27DB-BD31-4B8C-83A1-F6EECF244321}">
                <p14:modId xmlns:p14="http://schemas.microsoft.com/office/powerpoint/2010/main" val="3141946307"/>
              </p:ext>
            </p:extLst>
          </p:nvPr>
        </p:nvGraphicFramePr>
        <p:xfrm>
          <a:off x="676275" y="2011363"/>
          <a:ext cx="10753725" cy="4572000"/>
        </p:xfrm>
        <a:graphic>
          <a:graphicData uri="http://schemas.openxmlformats.org/drawingml/2006/table">
            <a:tbl>
              <a:tblPr firstRow="1" bandRow="1">
                <a:tableStyleId>{5C22544A-7EE6-4342-B048-85BDC9FD1C3A}</a:tableStyleId>
              </a:tblPr>
              <a:tblGrid>
                <a:gridCol w="3117022">
                  <a:extLst>
                    <a:ext uri="{9D8B030D-6E8A-4147-A177-3AD203B41FA5}">
                      <a16:colId xmlns:a16="http://schemas.microsoft.com/office/drawing/2014/main" val="712252743"/>
                    </a:ext>
                  </a:extLst>
                </a:gridCol>
                <a:gridCol w="7636703">
                  <a:extLst>
                    <a:ext uri="{9D8B030D-6E8A-4147-A177-3AD203B41FA5}">
                      <a16:colId xmlns:a16="http://schemas.microsoft.com/office/drawing/2014/main" val="1114847758"/>
                    </a:ext>
                  </a:extLst>
                </a:gridCol>
              </a:tblGrid>
              <a:tr h="370840">
                <a:tc>
                  <a:txBody>
                    <a:bodyPr/>
                    <a:lstStyle/>
                    <a:p>
                      <a:r>
                        <a:rPr lang="es-ES" sz="2000" dirty="0"/>
                        <a:t>Método/Función</a:t>
                      </a:r>
                    </a:p>
                  </a:txBody>
                  <a:tcPr marL="93511" marR="93511" anchor="ctr"/>
                </a:tc>
                <a:tc>
                  <a:txBody>
                    <a:bodyPr/>
                    <a:lstStyle/>
                    <a:p>
                      <a:r>
                        <a:rPr lang="es-ES" sz="2000"/>
                        <a:t>Descripción</a:t>
                      </a:r>
                    </a:p>
                  </a:txBody>
                  <a:tcPr marL="93511" marR="93511" anchor="ctr"/>
                </a:tc>
                <a:extLst>
                  <a:ext uri="{0D108BD9-81ED-4DB2-BD59-A6C34878D82A}">
                    <a16:rowId xmlns:a16="http://schemas.microsoft.com/office/drawing/2014/main" val="405306119"/>
                  </a:ext>
                </a:extLst>
              </a:tr>
              <a:tr h="370840">
                <a:tc>
                  <a:txBody>
                    <a:bodyPr/>
                    <a:lstStyle/>
                    <a:p>
                      <a:r>
                        <a:rPr lang="es-ES" sz="2000"/>
                        <a:t>length</a:t>
                      </a:r>
                    </a:p>
                  </a:txBody>
                  <a:tcPr marL="93511" marR="93511" anchor="ctr"/>
                </a:tc>
                <a:tc>
                  <a:txBody>
                    <a:bodyPr/>
                    <a:lstStyle/>
                    <a:p>
                      <a:r>
                        <a:rPr lang="es-ES" sz="2000" dirty="0"/>
                        <a:t>Propiedad que devuelve la longitud del array.</a:t>
                      </a:r>
                    </a:p>
                  </a:txBody>
                  <a:tcPr marL="93511" marR="93511" anchor="ctr"/>
                </a:tc>
                <a:extLst>
                  <a:ext uri="{0D108BD9-81ED-4DB2-BD59-A6C34878D82A}">
                    <a16:rowId xmlns:a16="http://schemas.microsoft.com/office/drawing/2014/main" val="991486517"/>
                  </a:ext>
                </a:extLst>
              </a:tr>
              <a:tr h="370840">
                <a:tc>
                  <a:txBody>
                    <a:bodyPr/>
                    <a:lstStyle/>
                    <a:p>
                      <a:r>
                        <a:rPr lang="es-ES" sz="2000"/>
                        <a:t>get(indice)</a:t>
                      </a:r>
                    </a:p>
                  </a:txBody>
                  <a:tcPr marL="93511" marR="93511" anchor="ctr"/>
                </a:tc>
                <a:tc>
                  <a:txBody>
                    <a:bodyPr/>
                    <a:lstStyle/>
                    <a:p>
                      <a:r>
                        <a:rPr lang="es-ES" sz="2000"/>
                        <a:t>Obtiene el elemento del array en el índice especificado.</a:t>
                      </a:r>
                    </a:p>
                  </a:txBody>
                  <a:tcPr marL="93511" marR="93511" anchor="ctr"/>
                </a:tc>
                <a:extLst>
                  <a:ext uri="{0D108BD9-81ED-4DB2-BD59-A6C34878D82A}">
                    <a16:rowId xmlns:a16="http://schemas.microsoft.com/office/drawing/2014/main" val="1783303851"/>
                  </a:ext>
                </a:extLst>
              </a:tr>
              <a:tr h="370840">
                <a:tc>
                  <a:txBody>
                    <a:bodyPr/>
                    <a:lstStyle/>
                    <a:p>
                      <a:r>
                        <a:rPr lang="es-ES" sz="2000"/>
                        <a:t>set(indice, valor)</a:t>
                      </a:r>
                    </a:p>
                  </a:txBody>
                  <a:tcPr marL="93511" marR="93511" anchor="ctr"/>
                </a:tc>
                <a:tc>
                  <a:txBody>
                    <a:bodyPr/>
                    <a:lstStyle/>
                    <a:p>
                      <a:r>
                        <a:rPr lang="es-ES" sz="2000"/>
                        <a:t>Establece el valor del elemento en el array en el índice especificado.</a:t>
                      </a:r>
                    </a:p>
                  </a:txBody>
                  <a:tcPr marL="93511" marR="93511" anchor="ctr"/>
                </a:tc>
                <a:extLst>
                  <a:ext uri="{0D108BD9-81ED-4DB2-BD59-A6C34878D82A}">
                    <a16:rowId xmlns:a16="http://schemas.microsoft.com/office/drawing/2014/main" val="3946406905"/>
                  </a:ext>
                </a:extLst>
              </a:tr>
              <a:tr h="370840">
                <a:tc>
                  <a:txBody>
                    <a:bodyPr/>
                    <a:lstStyle/>
                    <a:p>
                      <a:r>
                        <a:rPr lang="es-ES" sz="2000"/>
                        <a:t>indexOf(valor)</a:t>
                      </a:r>
                    </a:p>
                  </a:txBody>
                  <a:tcPr marL="93511" marR="93511" anchor="ctr"/>
                </a:tc>
                <a:tc>
                  <a:txBody>
                    <a:bodyPr/>
                    <a:lstStyle/>
                    <a:p>
                      <a:r>
                        <a:rPr lang="es-ES" sz="2000"/>
                        <a:t>Devuelve el índice de la primera aparición del valor especificado en el array.</a:t>
                      </a:r>
                    </a:p>
                  </a:txBody>
                  <a:tcPr marL="93511" marR="93511" anchor="ctr"/>
                </a:tc>
                <a:extLst>
                  <a:ext uri="{0D108BD9-81ED-4DB2-BD59-A6C34878D82A}">
                    <a16:rowId xmlns:a16="http://schemas.microsoft.com/office/drawing/2014/main" val="2089882266"/>
                  </a:ext>
                </a:extLst>
              </a:tr>
              <a:tr h="370840">
                <a:tc>
                  <a:txBody>
                    <a:bodyPr/>
                    <a:lstStyle/>
                    <a:p>
                      <a:r>
                        <a:rPr lang="es-ES" sz="2000"/>
                        <a:t>lastIndexOf(valor)</a:t>
                      </a:r>
                    </a:p>
                  </a:txBody>
                  <a:tcPr marL="93511" marR="93511" anchor="ctr"/>
                </a:tc>
                <a:tc>
                  <a:txBody>
                    <a:bodyPr/>
                    <a:lstStyle/>
                    <a:p>
                      <a:r>
                        <a:rPr lang="es-ES" sz="2000"/>
                        <a:t>Devuelve el índice de la última aparición del valor especificado en el array.</a:t>
                      </a:r>
                    </a:p>
                  </a:txBody>
                  <a:tcPr marL="93511" marR="93511" anchor="ctr"/>
                </a:tc>
                <a:extLst>
                  <a:ext uri="{0D108BD9-81ED-4DB2-BD59-A6C34878D82A}">
                    <a16:rowId xmlns:a16="http://schemas.microsoft.com/office/drawing/2014/main" val="1129477479"/>
                  </a:ext>
                </a:extLst>
              </a:tr>
              <a:tr h="370840">
                <a:tc>
                  <a:txBody>
                    <a:bodyPr/>
                    <a:lstStyle/>
                    <a:p>
                      <a:r>
                        <a:rPr lang="es-ES" sz="2000"/>
                        <a:t>contains(valor)</a:t>
                      </a:r>
                    </a:p>
                  </a:txBody>
                  <a:tcPr marL="93511" marR="93511" anchor="ctr"/>
                </a:tc>
                <a:tc>
                  <a:txBody>
                    <a:bodyPr/>
                    <a:lstStyle/>
                    <a:p>
                      <a:r>
                        <a:rPr lang="es-ES" sz="2000"/>
                        <a:t>Verifica si el array contiene el valor especificado.</a:t>
                      </a:r>
                    </a:p>
                  </a:txBody>
                  <a:tcPr marL="93511" marR="93511" anchor="ctr"/>
                </a:tc>
                <a:extLst>
                  <a:ext uri="{0D108BD9-81ED-4DB2-BD59-A6C34878D82A}">
                    <a16:rowId xmlns:a16="http://schemas.microsoft.com/office/drawing/2014/main" val="534835196"/>
                  </a:ext>
                </a:extLst>
              </a:tr>
              <a:tr h="370840">
                <a:tc>
                  <a:txBody>
                    <a:bodyPr/>
                    <a:lstStyle/>
                    <a:p>
                      <a:r>
                        <a:rPr lang="es-ES" sz="2000"/>
                        <a:t>isEmpty()</a:t>
                      </a:r>
                    </a:p>
                  </a:txBody>
                  <a:tcPr marL="93511" marR="93511" anchor="ctr"/>
                </a:tc>
                <a:tc>
                  <a:txBody>
                    <a:bodyPr/>
                    <a:lstStyle/>
                    <a:p>
                      <a:r>
                        <a:rPr lang="es-ES" sz="2000"/>
                        <a:t>Verifica si el array está vacío.</a:t>
                      </a:r>
                    </a:p>
                  </a:txBody>
                  <a:tcPr marL="93511" marR="93511" anchor="ctr"/>
                </a:tc>
                <a:extLst>
                  <a:ext uri="{0D108BD9-81ED-4DB2-BD59-A6C34878D82A}">
                    <a16:rowId xmlns:a16="http://schemas.microsoft.com/office/drawing/2014/main" val="2593984333"/>
                  </a:ext>
                </a:extLst>
              </a:tr>
              <a:tr h="370840">
                <a:tc>
                  <a:txBody>
                    <a:bodyPr/>
                    <a:lstStyle/>
                    <a:p>
                      <a:r>
                        <a:rPr lang="es-ES" sz="2000" dirty="0"/>
                        <a:t>clone()</a:t>
                      </a:r>
                    </a:p>
                  </a:txBody>
                  <a:tcPr marL="93511" marR="93511" anchor="ctr"/>
                </a:tc>
                <a:tc>
                  <a:txBody>
                    <a:bodyPr/>
                    <a:lstStyle/>
                    <a:p>
                      <a:r>
                        <a:rPr lang="es-ES" sz="2000"/>
                        <a:t>Crea y devuelve una copia superficial del array.</a:t>
                      </a:r>
                    </a:p>
                  </a:txBody>
                  <a:tcPr marL="93511" marR="93511" anchor="ctr"/>
                </a:tc>
                <a:extLst>
                  <a:ext uri="{0D108BD9-81ED-4DB2-BD59-A6C34878D82A}">
                    <a16:rowId xmlns:a16="http://schemas.microsoft.com/office/drawing/2014/main" val="3609568614"/>
                  </a:ext>
                </a:extLst>
              </a:tr>
              <a:tr h="370840">
                <a:tc>
                  <a:txBody>
                    <a:bodyPr/>
                    <a:lstStyle/>
                    <a:p>
                      <a:r>
                        <a:rPr lang="es-ES" sz="2000"/>
                        <a:t>System.arraycopy()</a:t>
                      </a:r>
                    </a:p>
                  </a:txBody>
                  <a:tcPr marL="93511" marR="93511" anchor="ctr"/>
                </a:tc>
                <a:tc>
                  <a:txBody>
                    <a:bodyPr/>
                    <a:lstStyle/>
                    <a:p>
                      <a:r>
                        <a:rPr lang="es-ES" sz="2000" dirty="0"/>
                        <a:t>Copia un rango de elementos de un array a otro array.</a:t>
                      </a:r>
                    </a:p>
                  </a:txBody>
                  <a:tcPr marL="93511" marR="93511" anchor="ctr"/>
                </a:tc>
                <a:extLst>
                  <a:ext uri="{0D108BD9-81ED-4DB2-BD59-A6C34878D82A}">
                    <a16:rowId xmlns:a16="http://schemas.microsoft.com/office/drawing/2014/main" val="910483855"/>
                  </a:ext>
                </a:extLst>
              </a:tr>
            </a:tbl>
          </a:graphicData>
        </a:graphic>
      </p:graphicFrame>
    </p:spTree>
    <p:extLst>
      <p:ext uri="{BB962C8B-B14F-4D97-AF65-F5344CB8AC3E}">
        <p14:creationId xmlns:p14="http://schemas.microsoft.com/office/powerpoint/2010/main" val="3107241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A9E39-454D-4FE7-A38D-A67E8DC2834B}"/>
              </a:ext>
            </a:extLst>
          </p:cNvPr>
          <p:cNvSpPr>
            <a:spLocks noGrp="1"/>
          </p:cNvSpPr>
          <p:nvPr>
            <p:ph type="title"/>
          </p:nvPr>
        </p:nvSpPr>
        <p:spPr/>
        <p:txBody>
          <a:bodyPr/>
          <a:lstStyle/>
          <a:p>
            <a:r>
              <a:rPr lang="es-ES" dirty="0"/>
              <a:t>Métodos </a:t>
            </a:r>
            <a:r>
              <a:rPr lang="es-ES" dirty="0" err="1"/>
              <a:t>Arrays</a:t>
            </a:r>
            <a:endParaRPr lang="es-ES" dirty="0"/>
          </a:p>
        </p:txBody>
      </p:sp>
      <p:graphicFrame>
        <p:nvGraphicFramePr>
          <p:cNvPr id="4" name="Tabla 4">
            <a:extLst>
              <a:ext uri="{FF2B5EF4-FFF2-40B4-BE49-F238E27FC236}">
                <a16:creationId xmlns:a16="http://schemas.microsoft.com/office/drawing/2014/main" id="{035543F8-3488-4CCE-839C-6C8A0E82A3B7}"/>
              </a:ext>
            </a:extLst>
          </p:cNvPr>
          <p:cNvGraphicFramePr>
            <a:graphicFrameLocks noGrp="1"/>
          </p:cNvGraphicFramePr>
          <p:nvPr>
            <p:ph idx="1"/>
            <p:extLst>
              <p:ext uri="{D42A27DB-BD31-4B8C-83A1-F6EECF244321}">
                <p14:modId xmlns:p14="http://schemas.microsoft.com/office/powerpoint/2010/main" val="548515508"/>
              </p:ext>
            </p:extLst>
          </p:nvPr>
        </p:nvGraphicFramePr>
        <p:xfrm>
          <a:off x="676275" y="2011363"/>
          <a:ext cx="10753725" cy="4572000"/>
        </p:xfrm>
        <a:graphic>
          <a:graphicData uri="http://schemas.openxmlformats.org/drawingml/2006/table">
            <a:tbl>
              <a:tblPr firstRow="1" bandRow="1">
                <a:tableStyleId>{5C22544A-7EE6-4342-B048-85BDC9FD1C3A}</a:tableStyleId>
              </a:tblPr>
              <a:tblGrid>
                <a:gridCol w="3117022">
                  <a:extLst>
                    <a:ext uri="{9D8B030D-6E8A-4147-A177-3AD203B41FA5}">
                      <a16:colId xmlns:a16="http://schemas.microsoft.com/office/drawing/2014/main" val="712252743"/>
                    </a:ext>
                  </a:extLst>
                </a:gridCol>
                <a:gridCol w="7636703">
                  <a:extLst>
                    <a:ext uri="{9D8B030D-6E8A-4147-A177-3AD203B41FA5}">
                      <a16:colId xmlns:a16="http://schemas.microsoft.com/office/drawing/2014/main" val="1114847758"/>
                    </a:ext>
                  </a:extLst>
                </a:gridCol>
              </a:tblGrid>
              <a:tr h="370840">
                <a:tc>
                  <a:txBody>
                    <a:bodyPr/>
                    <a:lstStyle/>
                    <a:p>
                      <a:r>
                        <a:rPr lang="es-ES" sz="2000" dirty="0"/>
                        <a:t>Método/Función</a:t>
                      </a:r>
                    </a:p>
                  </a:txBody>
                  <a:tcPr marL="93511" marR="93511" anchor="ctr"/>
                </a:tc>
                <a:tc>
                  <a:txBody>
                    <a:bodyPr/>
                    <a:lstStyle/>
                    <a:p>
                      <a:r>
                        <a:rPr lang="es-ES" sz="2000"/>
                        <a:t>Descripción</a:t>
                      </a:r>
                    </a:p>
                  </a:txBody>
                  <a:tcPr marL="93511" marR="93511" anchor="ctr"/>
                </a:tc>
                <a:extLst>
                  <a:ext uri="{0D108BD9-81ED-4DB2-BD59-A6C34878D82A}">
                    <a16:rowId xmlns:a16="http://schemas.microsoft.com/office/drawing/2014/main" val="405306119"/>
                  </a:ext>
                </a:extLst>
              </a:tr>
              <a:tr h="370840">
                <a:tc>
                  <a:txBody>
                    <a:bodyPr/>
                    <a:lstStyle/>
                    <a:p>
                      <a:r>
                        <a:rPr lang="es-ES" sz="2000"/>
                        <a:t>toString(array)</a:t>
                      </a:r>
                    </a:p>
                  </a:txBody>
                  <a:tcPr marL="93511" marR="93511" anchor="ctr"/>
                </a:tc>
                <a:tc>
                  <a:txBody>
                    <a:bodyPr/>
                    <a:lstStyle/>
                    <a:p>
                      <a:r>
                        <a:rPr lang="es-ES" sz="2000"/>
                        <a:t>Convierte el array en una cadena de texto legible.</a:t>
                      </a:r>
                    </a:p>
                  </a:txBody>
                  <a:tcPr marL="93511" marR="93511" anchor="ctr"/>
                </a:tc>
                <a:extLst>
                  <a:ext uri="{0D108BD9-81ED-4DB2-BD59-A6C34878D82A}">
                    <a16:rowId xmlns:a16="http://schemas.microsoft.com/office/drawing/2014/main" val="3589626444"/>
                  </a:ext>
                </a:extLst>
              </a:tr>
              <a:tr h="370840">
                <a:tc>
                  <a:txBody>
                    <a:bodyPr/>
                    <a:lstStyle/>
                    <a:p>
                      <a:r>
                        <a:rPr lang="es-ES" sz="2000"/>
                        <a:t>equals(array1, array2)</a:t>
                      </a:r>
                    </a:p>
                  </a:txBody>
                  <a:tcPr marL="93511" marR="93511" anchor="ctr"/>
                </a:tc>
                <a:tc>
                  <a:txBody>
                    <a:bodyPr/>
                    <a:lstStyle/>
                    <a:p>
                      <a:r>
                        <a:rPr lang="es-ES" sz="2000"/>
                        <a:t>Compara si dos arrays son iguales.</a:t>
                      </a:r>
                    </a:p>
                  </a:txBody>
                  <a:tcPr marL="93511" marR="93511" anchor="ctr"/>
                </a:tc>
                <a:extLst>
                  <a:ext uri="{0D108BD9-81ED-4DB2-BD59-A6C34878D82A}">
                    <a16:rowId xmlns:a16="http://schemas.microsoft.com/office/drawing/2014/main" val="3903469900"/>
                  </a:ext>
                </a:extLst>
              </a:tr>
              <a:tr h="370840">
                <a:tc>
                  <a:txBody>
                    <a:bodyPr/>
                    <a:lstStyle/>
                    <a:p>
                      <a:r>
                        <a:rPr lang="es-ES" sz="2000"/>
                        <a:t>sort(array)</a:t>
                      </a:r>
                    </a:p>
                  </a:txBody>
                  <a:tcPr marL="93511" marR="93511" anchor="ctr"/>
                </a:tc>
                <a:tc>
                  <a:txBody>
                    <a:bodyPr/>
                    <a:lstStyle/>
                    <a:p>
                      <a:r>
                        <a:rPr lang="es-ES" sz="2000"/>
                        <a:t>Ordena los elementos del array en orden ascendente.</a:t>
                      </a:r>
                    </a:p>
                  </a:txBody>
                  <a:tcPr marL="93511" marR="93511" anchor="ctr"/>
                </a:tc>
                <a:extLst>
                  <a:ext uri="{0D108BD9-81ED-4DB2-BD59-A6C34878D82A}">
                    <a16:rowId xmlns:a16="http://schemas.microsoft.com/office/drawing/2014/main" val="4173203326"/>
                  </a:ext>
                </a:extLst>
              </a:tr>
              <a:tr h="370840">
                <a:tc>
                  <a:txBody>
                    <a:bodyPr/>
                    <a:lstStyle/>
                    <a:p>
                      <a:r>
                        <a:rPr lang="es-ES" sz="2000"/>
                        <a:t>binarySearch(array, valor)</a:t>
                      </a:r>
                    </a:p>
                  </a:txBody>
                  <a:tcPr marL="93511" marR="93511" anchor="ctr"/>
                </a:tc>
                <a:tc>
                  <a:txBody>
                    <a:bodyPr/>
                    <a:lstStyle/>
                    <a:p>
                      <a:r>
                        <a:rPr lang="es-ES" sz="2000"/>
                        <a:t>Realiza una búsqueda binaria del valor especificado en el array ordenado.</a:t>
                      </a:r>
                    </a:p>
                  </a:txBody>
                  <a:tcPr marL="93511" marR="93511" anchor="ctr"/>
                </a:tc>
                <a:extLst>
                  <a:ext uri="{0D108BD9-81ED-4DB2-BD59-A6C34878D82A}">
                    <a16:rowId xmlns:a16="http://schemas.microsoft.com/office/drawing/2014/main" val="1769496661"/>
                  </a:ext>
                </a:extLst>
              </a:tr>
              <a:tr h="370840">
                <a:tc>
                  <a:txBody>
                    <a:bodyPr/>
                    <a:lstStyle/>
                    <a:p>
                      <a:r>
                        <a:rPr lang="es-ES" sz="2000"/>
                        <a:t>fill(array, valor)</a:t>
                      </a:r>
                    </a:p>
                  </a:txBody>
                  <a:tcPr marL="93511" marR="93511" anchor="ctr"/>
                </a:tc>
                <a:tc>
                  <a:txBody>
                    <a:bodyPr/>
                    <a:lstStyle/>
                    <a:p>
                      <a:r>
                        <a:rPr lang="es-ES" sz="2000"/>
                        <a:t>Rellena todos los elementos del array con el valor especificado.</a:t>
                      </a:r>
                    </a:p>
                  </a:txBody>
                  <a:tcPr marL="93511" marR="93511" anchor="ctr"/>
                </a:tc>
                <a:extLst>
                  <a:ext uri="{0D108BD9-81ED-4DB2-BD59-A6C34878D82A}">
                    <a16:rowId xmlns:a16="http://schemas.microsoft.com/office/drawing/2014/main" val="3198975976"/>
                  </a:ext>
                </a:extLst>
              </a:tr>
              <a:tr h="370840">
                <a:tc>
                  <a:txBody>
                    <a:bodyPr/>
                    <a:lstStyle/>
                    <a:p>
                      <a:r>
                        <a:rPr lang="es-ES" sz="2000"/>
                        <a:t>copyOf(array, longitud)</a:t>
                      </a:r>
                    </a:p>
                  </a:txBody>
                  <a:tcPr marL="93511" marR="93511" anchor="ctr"/>
                </a:tc>
                <a:tc>
                  <a:txBody>
                    <a:bodyPr/>
                    <a:lstStyle/>
                    <a:p>
                      <a:r>
                        <a:rPr lang="es-ES" sz="2000"/>
                        <a:t>Crea una copia del array con la longitud especificada.</a:t>
                      </a:r>
                    </a:p>
                  </a:txBody>
                  <a:tcPr marL="93511" marR="93511" anchor="ctr"/>
                </a:tc>
                <a:extLst>
                  <a:ext uri="{0D108BD9-81ED-4DB2-BD59-A6C34878D82A}">
                    <a16:rowId xmlns:a16="http://schemas.microsoft.com/office/drawing/2014/main" val="1027769377"/>
                  </a:ext>
                </a:extLst>
              </a:tr>
              <a:tr h="370840">
                <a:tc>
                  <a:txBody>
                    <a:bodyPr/>
                    <a:lstStyle/>
                    <a:p>
                      <a:r>
                        <a:rPr lang="es-ES" sz="2000"/>
                        <a:t>copyOfRange(array, inicio, fin)</a:t>
                      </a:r>
                    </a:p>
                  </a:txBody>
                  <a:tcPr marL="93511" marR="93511" anchor="ctr"/>
                </a:tc>
                <a:tc>
                  <a:txBody>
                    <a:bodyPr/>
                    <a:lstStyle/>
                    <a:p>
                      <a:r>
                        <a:rPr lang="es-ES" sz="2000"/>
                        <a:t>Crea una copia del rango de elementos del array especificado.</a:t>
                      </a:r>
                    </a:p>
                  </a:txBody>
                  <a:tcPr marL="93511" marR="93511" anchor="ctr"/>
                </a:tc>
                <a:extLst>
                  <a:ext uri="{0D108BD9-81ED-4DB2-BD59-A6C34878D82A}">
                    <a16:rowId xmlns:a16="http://schemas.microsoft.com/office/drawing/2014/main" val="2954153402"/>
                  </a:ext>
                </a:extLst>
              </a:tr>
              <a:tr h="370840">
                <a:tc>
                  <a:txBody>
                    <a:bodyPr/>
                    <a:lstStyle/>
                    <a:p>
                      <a:r>
                        <a:rPr lang="es-ES" sz="2000"/>
                        <a:t>asList(array)</a:t>
                      </a:r>
                    </a:p>
                  </a:txBody>
                  <a:tcPr marL="93511" marR="93511" anchor="ctr"/>
                </a:tc>
                <a:tc>
                  <a:txBody>
                    <a:bodyPr/>
                    <a:lstStyle/>
                    <a:p>
                      <a:r>
                        <a:rPr lang="es-ES" sz="2000"/>
                        <a:t>Convierte el array en una lista.</a:t>
                      </a:r>
                    </a:p>
                  </a:txBody>
                  <a:tcPr marL="93511" marR="93511" anchor="ctr"/>
                </a:tc>
                <a:extLst>
                  <a:ext uri="{0D108BD9-81ED-4DB2-BD59-A6C34878D82A}">
                    <a16:rowId xmlns:a16="http://schemas.microsoft.com/office/drawing/2014/main" val="2362292951"/>
                  </a:ext>
                </a:extLst>
              </a:tr>
              <a:tr h="370840">
                <a:tc>
                  <a:txBody>
                    <a:bodyPr/>
                    <a:lstStyle/>
                    <a:p>
                      <a:r>
                        <a:rPr lang="es-ES" sz="2000" dirty="0" err="1"/>
                        <a:t>stream</a:t>
                      </a:r>
                      <a:r>
                        <a:rPr lang="es-ES" sz="2000" dirty="0"/>
                        <a:t>(array)</a:t>
                      </a:r>
                    </a:p>
                  </a:txBody>
                  <a:tcPr marL="93511" marR="93511" anchor="ctr"/>
                </a:tc>
                <a:tc>
                  <a:txBody>
                    <a:bodyPr/>
                    <a:lstStyle/>
                    <a:p>
                      <a:r>
                        <a:rPr lang="es-ES" sz="2000" dirty="0"/>
                        <a:t>Convierte el array en un </a:t>
                      </a:r>
                      <a:r>
                        <a:rPr lang="es-ES" sz="2000" dirty="0" err="1"/>
                        <a:t>stream</a:t>
                      </a:r>
                      <a:r>
                        <a:rPr lang="es-ES" sz="2000" dirty="0"/>
                        <a:t> para realizar operaciones en los elementos.</a:t>
                      </a:r>
                    </a:p>
                  </a:txBody>
                  <a:tcPr marL="93511" marR="93511" anchor="ctr"/>
                </a:tc>
                <a:extLst>
                  <a:ext uri="{0D108BD9-81ED-4DB2-BD59-A6C34878D82A}">
                    <a16:rowId xmlns:a16="http://schemas.microsoft.com/office/drawing/2014/main" val="548611950"/>
                  </a:ext>
                </a:extLst>
              </a:tr>
            </a:tbl>
          </a:graphicData>
        </a:graphic>
      </p:graphicFrame>
    </p:spTree>
    <p:extLst>
      <p:ext uri="{BB962C8B-B14F-4D97-AF65-F5344CB8AC3E}">
        <p14:creationId xmlns:p14="http://schemas.microsoft.com/office/powerpoint/2010/main" val="238211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FA415-C073-4ACD-8578-A4EB6F3CC6AF}"/>
              </a:ext>
            </a:extLst>
          </p:cNvPr>
          <p:cNvSpPr>
            <a:spLocks noGrp="1"/>
          </p:cNvSpPr>
          <p:nvPr>
            <p:ph type="title"/>
          </p:nvPr>
        </p:nvSpPr>
        <p:spPr/>
        <p:txBody>
          <a:bodyPr/>
          <a:lstStyle/>
          <a:p>
            <a:r>
              <a:rPr lang="es-ES" dirty="0"/>
              <a:t>Métodos en Java</a:t>
            </a:r>
          </a:p>
        </p:txBody>
      </p:sp>
      <p:sp>
        <p:nvSpPr>
          <p:cNvPr id="3" name="Marcador de contenido 2">
            <a:extLst>
              <a:ext uri="{FF2B5EF4-FFF2-40B4-BE49-F238E27FC236}">
                <a16:creationId xmlns:a16="http://schemas.microsoft.com/office/drawing/2014/main" id="{B83BA7E0-E8D8-4DD4-83FC-585068E320F0}"/>
              </a:ext>
            </a:extLst>
          </p:cNvPr>
          <p:cNvSpPr>
            <a:spLocks noGrp="1"/>
          </p:cNvSpPr>
          <p:nvPr>
            <p:ph idx="1"/>
          </p:nvPr>
        </p:nvSpPr>
        <p:spPr/>
        <p:txBody>
          <a:bodyPr>
            <a:normAutofit fontScale="92500" lnSpcReduction="10000"/>
          </a:bodyPr>
          <a:lstStyle/>
          <a:p>
            <a:r>
              <a:rPr lang="es-ES" sz="1800" dirty="0"/>
              <a:t>En Java, los métodos son bloques de código que encapsulan una serie de instrucciones para realizar una tarea específica. Los métodos permiten organizar y reutilizar el código, lo que hace que los programas sean más legibles, mantenibles y modulares. Cada método tiene un nombre único y puede recibir parámetros de entrada y devolver un resultado (en el caso de los métodos que tienen un tipo de retorno).</a:t>
            </a:r>
          </a:p>
          <a:p>
            <a:r>
              <a:rPr lang="es-ES" sz="1800" dirty="0"/>
              <a:t>Aquí están los componentes clave de un método en Java:</a:t>
            </a:r>
          </a:p>
          <a:p>
            <a:r>
              <a:rPr lang="es-ES" sz="1800" dirty="0"/>
              <a:t>    Declaración de un método:</a:t>
            </a:r>
          </a:p>
          <a:p>
            <a:r>
              <a:rPr lang="es-ES" sz="1800" dirty="0"/>
              <a:t>    Un método se declara con la siguiente sintaxis:</a:t>
            </a:r>
          </a:p>
          <a:p>
            <a:r>
              <a:rPr lang="es-ES" sz="1800" dirty="0"/>
              <a:t>&lt;modificador&gt; &lt;tipo-de-retorno&gt; &lt;nombre-del-</a:t>
            </a:r>
            <a:r>
              <a:rPr lang="es-ES" sz="1800" dirty="0" err="1"/>
              <a:t>metodo</a:t>
            </a:r>
            <a:r>
              <a:rPr lang="es-ES" sz="1800" dirty="0"/>
              <a:t>&gt;(&lt;lista-de-</a:t>
            </a:r>
            <a:r>
              <a:rPr lang="es-ES" sz="1800" dirty="0" err="1"/>
              <a:t>parametros</a:t>
            </a:r>
            <a:r>
              <a:rPr lang="es-ES" sz="1800" dirty="0"/>
              <a:t>&gt;) {</a:t>
            </a:r>
          </a:p>
          <a:p>
            <a:r>
              <a:rPr lang="es-ES" sz="1800" dirty="0"/>
              <a:t>    // Cuerpo del método</a:t>
            </a:r>
          </a:p>
          <a:p>
            <a:r>
              <a:rPr lang="es-ES" sz="1800" dirty="0"/>
              <a:t>    // Instrucciones</a:t>
            </a:r>
          </a:p>
          <a:p>
            <a:r>
              <a:rPr lang="es-ES" sz="1800" dirty="0"/>
              <a:t>    // ...</a:t>
            </a:r>
          </a:p>
          <a:p>
            <a:r>
              <a:rPr lang="es-ES" sz="1800" dirty="0"/>
              <a:t>}</a:t>
            </a:r>
          </a:p>
        </p:txBody>
      </p:sp>
    </p:spTree>
    <p:extLst>
      <p:ext uri="{BB962C8B-B14F-4D97-AF65-F5344CB8AC3E}">
        <p14:creationId xmlns:p14="http://schemas.microsoft.com/office/powerpoint/2010/main" val="3424618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FA415-C073-4ACD-8578-A4EB6F3CC6AF}"/>
              </a:ext>
            </a:extLst>
          </p:cNvPr>
          <p:cNvSpPr>
            <a:spLocks noGrp="1"/>
          </p:cNvSpPr>
          <p:nvPr>
            <p:ph type="title"/>
          </p:nvPr>
        </p:nvSpPr>
        <p:spPr/>
        <p:txBody>
          <a:bodyPr/>
          <a:lstStyle/>
          <a:p>
            <a:r>
              <a:rPr lang="es-ES" dirty="0"/>
              <a:t>Métodos en Java</a:t>
            </a:r>
          </a:p>
        </p:txBody>
      </p:sp>
      <p:sp>
        <p:nvSpPr>
          <p:cNvPr id="3" name="Marcador de contenido 2">
            <a:extLst>
              <a:ext uri="{FF2B5EF4-FFF2-40B4-BE49-F238E27FC236}">
                <a16:creationId xmlns:a16="http://schemas.microsoft.com/office/drawing/2014/main" id="{B83BA7E0-E8D8-4DD4-83FC-585068E320F0}"/>
              </a:ext>
            </a:extLst>
          </p:cNvPr>
          <p:cNvSpPr>
            <a:spLocks noGrp="1"/>
          </p:cNvSpPr>
          <p:nvPr>
            <p:ph idx="1"/>
          </p:nvPr>
        </p:nvSpPr>
        <p:spPr/>
        <p:txBody>
          <a:bodyPr>
            <a:normAutofit lnSpcReduction="10000"/>
          </a:bodyPr>
          <a:lstStyle/>
          <a:p>
            <a:r>
              <a:rPr lang="es-ES" sz="1600" dirty="0"/>
              <a:t>&lt;modificador&gt;: Es opcional y especifica el nivel de acceso y otras propiedades del método (por ejemplo, </a:t>
            </a:r>
            <a:r>
              <a:rPr lang="es-ES" sz="1600" dirty="0" err="1"/>
              <a:t>public</a:t>
            </a:r>
            <a:r>
              <a:rPr lang="es-ES" sz="1600" dirty="0"/>
              <a:t>, </a:t>
            </a:r>
            <a:r>
              <a:rPr lang="es-ES" sz="1600" dirty="0" err="1"/>
              <a:t>private</a:t>
            </a:r>
            <a:r>
              <a:rPr lang="es-ES" sz="1600" dirty="0"/>
              <a:t>, </a:t>
            </a:r>
            <a:r>
              <a:rPr lang="es-ES" sz="1600" dirty="0" err="1"/>
              <a:t>static</a:t>
            </a:r>
            <a:r>
              <a:rPr lang="es-ES" sz="1600" dirty="0"/>
              <a:t>, etc.).</a:t>
            </a:r>
          </a:p>
          <a:p>
            <a:r>
              <a:rPr lang="es-ES" sz="1600" dirty="0"/>
              <a:t>    &lt;tipo-de-retorno&gt;: Especifica el tipo de dato que el método devuelve. Puede ser un tipo primitivo, un tipo de referencia o </a:t>
            </a:r>
            <a:r>
              <a:rPr lang="es-ES" sz="1600" dirty="0" err="1"/>
              <a:t>void</a:t>
            </a:r>
            <a:r>
              <a:rPr lang="es-ES" sz="1600" dirty="0"/>
              <a:t> si el método no devuelve ningún valor.</a:t>
            </a:r>
          </a:p>
          <a:p>
            <a:r>
              <a:rPr lang="es-ES" sz="1600" dirty="0"/>
              <a:t>    &lt;nombre-del-</a:t>
            </a:r>
            <a:r>
              <a:rPr lang="es-ES" sz="1600" dirty="0" err="1"/>
              <a:t>metodo</a:t>
            </a:r>
            <a:r>
              <a:rPr lang="es-ES" sz="1600" dirty="0"/>
              <a:t>&gt;: Es el nombre único que identifica al método.</a:t>
            </a:r>
          </a:p>
          <a:p>
            <a:r>
              <a:rPr lang="es-ES" sz="1600" dirty="0"/>
              <a:t>    &lt;lista-de-</a:t>
            </a:r>
            <a:r>
              <a:rPr lang="es-ES" sz="1600" dirty="0" err="1"/>
              <a:t>parametros</a:t>
            </a:r>
            <a:r>
              <a:rPr lang="es-ES" sz="1600" dirty="0"/>
              <a:t>&gt;: Es una lista opcional de parámetros separados por comas que se pasan al método. Cada parámetro tiene un tipo y un nombre.</a:t>
            </a:r>
          </a:p>
          <a:p>
            <a:r>
              <a:rPr lang="es-ES" sz="1600" dirty="0"/>
              <a:t>Cuerpo del método:</a:t>
            </a:r>
          </a:p>
          <a:p>
            <a:r>
              <a:rPr lang="es-ES" sz="1600" dirty="0"/>
              <a:t>El cuerpo del método contiene las instrucciones que se ejecutan cuando el método es llamado. Aquí es donde se realiza la lógica del método y se pueden utilizar variables locales y otros elementos de programación.</a:t>
            </a:r>
          </a:p>
          <a:p>
            <a:r>
              <a:rPr lang="es-ES" sz="1600" dirty="0"/>
              <a:t>Llamada a un método:</a:t>
            </a:r>
          </a:p>
          <a:p>
            <a:r>
              <a:rPr lang="es-ES" sz="1600" dirty="0"/>
              <a:t>Para utilizar un método en Java, debes llamarlo desde otro lugar de tu programa. La llamada a un método se realiza utilizando el nombre del método seguido de paréntesis y, opcionalmente, pasando los argumentos correspondientes.</a:t>
            </a:r>
          </a:p>
        </p:txBody>
      </p:sp>
    </p:spTree>
    <p:extLst>
      <p:ext uri="{BB962C8B-B14F-4D97-AF65-F5344CB8AC3E}">
        <p14:creationId xmlns:p14="http://schemas.microsoft.com/office/powerpoint/2010/main" val="385293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74BC5-AF5F-4C37-A9A8-A61C133EDDEA}"/>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44D3DE8D-9139-4885-9F5C-A945387E9C5C}"/>
              </a:ext>
            </a:extLst>
          </p:cNvPr>
          <p:cNvSpPr>
            <a:spLocks noGrp="1"/>
          </p:cNvSpPr>
          <p:nvPr>
            <p:ph idx="1"/>
          </p:nvPr>
        </p:nvSpPr>
        <p:spPr/>
        <p:txBody>
          <a:bodyPr>
            <a:normAutofit fontScale="40000" lnSpcReduction="20000"/>
          </a:bodyPr>
          <a:lstStyle/>
          <a:p>
            <a:r>
              <a:rPr lang="es-ES" dirty="0"/>
              <a:t>Aquí tienes un ejemplo de un método en Java que suma dos números y devuelve el resultado:</a:t>
            </a:r>
          </a:p>
          <a:p>
            <a:r>
              <a:rPr lang="es-ES" dirty="0" err="1"/>
              <a:t>public</a:t>
            </a:r>
            <a:r>
              <a:rPr lang="es-ES" dirty="0"/>
              <a:t> </a:t>
            </a:r>
            <a:r>
              <a:rPr lang="es-ES" dirty="0" err="1"/>
              <a:t>class</a:t>
            </a:r>
            <a:r>
              <a:rPr lang="es-ES" dirty="0"/>
              <a:t> Sumador {</a:t>
            </a:r>
          </a:p>
          <a:p>
            <a:r>
              <a:rPr lang="es-ES" dirty="0"/>
              <a:t>    </a:t>
            </a:r>
            <a:r>
              <a:rPr lang="es-ES" dirty="0" err="1"/>
              <a:t>public</a:t>
            </a:r>
            <a:r>
              <a:rPr lang="es-ES" dirty="0"/>
              <a:t> </a:t>
            </a:r>
            <a:r>
              <a:rPr lang="es-ES" dirty="0" err="1"/>
              <a:t>static</a:t>
            </a:r>
            <a:r>
              <a:rPr lang="es-ES" dirty="0"/>
              <a:t> </a:t>
            </a:r>
            <a:r>
              <a:rPr lang="es-ES" dirty="0" err="1"/>
              <a:t>int</a:t>
            </a:r>
            <a:r>
              <a:rPr lang="es-ES" dirty="0"/>
              <a:t> sumar(</a:t>
            </a:r>
            <a:r>
              <a:rPr lang="es-ES" dirty="0" err="1"/>
              <a:t>int</a:t>
            </a:r>
            <a:r>
              <a:rPr lang="es-ES" dirty="0"/>
              <a:t> a, </a:t>
            </a:r>
            <a:r>
              <a:rPr lang="es-ES" dirty="0" err="1"/>
              <a:t>int</a:t>
            </a:r>
            <a:r>
              <a:rPr lang="es-ES" dirty="0"/>
              <a:t> b) {</a:t>
            </a:r>
          </a:p>
          <a:p>
            <a:r>
              <a:rPr lang="es-ES" dirty="0"/>
              <a:t>        </a:t>
            </a:r>
            <a:r>
              <a:rPr lang="es-ES" dirty="0" err="1"/>
              <a:t>int</a:t>
            </a:r>
            <a:r>
              <a:rPr lang="es-ES" dirty="0"/>
              <a:t> resultado = a + b;</a:t>
            </a:r>
          </a:p>
          <a:p>
            <a:r>
              <a:rPr lang="es-ES" dirty="0"/>
              <a:t>        </a:t>
            </a:r>
            <a:r>
              <a:rPr lang="es-ES" dirty="0" err="1"/>
              <a:t>return</a:t>
            </a:r>
            <a:r>
              <a:rPr lang="es-ES" dirty="0"/>
              <a:t> resultado;</a:t>
            </a:r>
          </a:p>
          <a:p>
            <a:r>
              <a:rPr lang="es-ES" dirty="0"/>
              <a:t>    }</a:t>
            </a:r>
          </a:p>
          <a:p>
            <a:r>
              <a:rPr lang="es-ES" dirty="0"/>
              <a:t>    </a:t>
            </a:r>
            <a:r>
              <a:rPr lang="es-ES" dirty="0" err="1"/>
              <a:t>public</a:t>
            </a:r>
            <a:r>
              <a:rPr lang="es-ES" dirty="0"/>
              <a:t> </a:t>
            </a:r>
            <a:r>
              <a:rPr lang="es-ES" dirty="0" err="1"/>
              <a:t>static</a:t>
            </a:r>
            <a:r>
              <a:rPr lang="es-ES" dirty="0"/>
              <a:t>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 {</a:t>
            </a:r>
          </a:p>
          <a:p>
            <a:r>
              <a:rPr lang="es-ES" dirty="0"/>
              <a:t>        </a:t>
            </a:r>
            <a:r>
              <a:rPr lang="es-ES" dirty="0" err="1"/>
              <a:t>int</a:t>
            </a:r>
            <a:r>
              <a:rPr lang="es-ES" dirty="0"/>
              <a:t> num1 = 5;</a:t>
            </a:r>
          </a:p>
          <a:p>
            <a:r>
              <a:rPr lang="es-ES" dirty="0"/>
              <a:t>        </a:t>
            </a:r>
            <a:r>
              <a:rPr lang="es-ES" dirty="0" err="1"/>
              <a:t>int</a:t>
            </a:r>
            <a:r>
              <a:rPr lang="es-ES" dirty="0"/>
              <a:t> num2 = 3;</a:t>
            </a:r>
          </a:p>
          <a:p>
            <a:r>
              <a:rPr lang="es-ES" dirty="0"/>
              <a:t>        </a:t>
            </a:r>
            <a:r>
              <a:rPr lang="es-ES" dirty="0" err="1"/>
              <a:t>int</a:t>
            </a:r>
            <a:r>
              <a:rPr lang="es-ES" dirty="0"/>
              <a:t> suma = sumar(num1, num2);</a:t>
            </a:r>
          </a:p>
          <a:p>
            <a:r>
              <a:rPr lang="es-ES" dirty="0"/>
              <a:t>        </a:t>
            </a:r>
            <a:r>
              <a:rPr lang="es-ES" dirty="0" err="1"/>
              <a:t>System.out.println</a:t>
            </a:r>
            <a:r>
              <a:rPr lang="es-ES" dirty="0"/>
              <a:t>("La suma es: " + suma);</a:t>
            </a:r>
          </a:p>
          <a:p>
            <a:r>
              <a:rPr lang="es-ES" dirty="0"/>
              <a:t>    }</a:t>
            </a:r>
          </a:p>
          <a:p>
            <a:r>
              <a:rPr lang="es-ES" dirty="0"/>
              <a:t>}</a:t>
            </a:r>
          </a:p>
          <a:p>
            <a:r>
              <a:rPr lang="es-ES" dirty="0"/>
              <a:t>En este ejemplo, el método sumar recibe dos parámetros a y b, realiza la suma y devuelve el resultado como un entero. Luego, en el método </a:t>
            </a:r>
            <a:r>
              <a:rPr lang="es-ES" dirty="0" err="1"/>
              <a:t>main</a:t>
            </a:r>
            <a:r>
              <a:rPr lang="es-ES" dirty="0"/>
              <a:t>, se llamará a este método pasando dos números como argumentos y se imprimirá el resultado.</a:t>
            </a:r>
          </a:p>
        </p:txBody>
      </p:sp>
    </p:spTree>
    <p:extLst>
      <p:ext uri="{BB962C8B-B14F-4D97-AF65-F5344CB8AC3E}">
        <p14:creationId xmlns:p14="http://schemas.microsoft.com/office/powerpoint/2010/main" val="30541390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A7F14E-5132-497F-BC28-BBB8A03E98F3}"/>
              </a:ext>
            </a:extLst>
          </p:cNvPr>
          <p:cNvSpPr>
            <a:spLocks noGrp="1"/>
          </p:cNvSpPr>
          <p:nvPr>
            <p:ph type="title"/>
          </p:nvPr>
        </p:nvSpPr>
        <p:spPr/>
        <p:txBody>
          <a:bodyPr/>
          <a:lstStyle/>
          <a:p>
            <a:r>
              <a:rPr lang="es-ES" dirty="0"/>
              <a:t>Clases</a:t>
            </a:r>
          </a:p>
        </p:txBody>
      </p:sp>
      <p:sp>
        <p:nvSpPr>
          <p:cNvPr id="3" name="Marcador de contenido 2">
            <a:extLst>
              <a:ext uri="{FF2B5EF4-FFF2-40B4-BE49-F238E27FC236}">
                <a16:creationId xmlns:a16="http://schemas.microsoft.com/office/drawing/2014/main" id="{875C8088-C594-4665-9829-7456D0F2F1B0}"/>
              </a:ext>
            </a:extLst>
          </p:cNvPr>
          <p:cNvSpPr>
            <a:spLocks noGrp="1"/>
          </p:cNvSpPr>
          <p:nvPr>
            <p:ph idx="1"/>
          </p:nvPr>
        </p:nvSpPr>
        <p:spPr/>
        <p:txBody>
          <a:bodyPr/>
          <a:lstStyle/>
          <a:p>
            <a:r>
              <a:rPr lang="es-ES" dirty="0"/>
              <a:t>En Java, una clase es una estructura fundamental que te permite definir un conjunto de atributos y métodos que representan un objeto o concepto. </a:t>
            </a:r>
            <a:r>
              <a:rPr lang="es-ES" b="1" dirty="0"/>
              <a:t>Una clase es una plantilla o molde que define las propiedades y comportamientos de los objetos que se crearán a partir de ella.</a:t>
            </a:r>
          </a:p>
        </p:txBody>
      </p:sp>
    </p:spTree>
    <p:extLst>
      <p:ext uri="{BB962C8B-B14F-4D97-AF65-F5344CB8AC3E}">
        <p14:creationId xmlns:p14="http://schemas.microsoft.com/office/powerpoint/2010/main" val="8291417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02ABD-7F81-4E89-932E-F1780156F059}"/>
              </a:ext>
            </a:extLst>
          </p:cNvPr>
          <p:cNvSpPr>
            <a:spLocks noGrp="1"/>
          </p:cNvSpPr>
          <p:nvPr>
            <p:ph type="title"/>
          </p:nvPr>
        </p:nvSpPr>
        <p:spPr/>
        <p:txBody>
          <a:bodyPr/>
          <a:lstStyle/>
          <a:p>
            <a:r>
              <a:rPr lang="es-ES" dirty="0"/>
              <a:t>Declaración de una clase:</a:t>
            </a:r>
          </a:p>
        </p:txBody>
      </p:sp>
      <p:sp>
        <p:nvSpPr>
          <p:cNvPr id="3" name="Marcador de contenido 2">
            <a:extLst>
              <a:ext uri="{FF2B5EF4-FFF2-40B4-BE49-F238E27FC236}">
                <a16:creationId xmlns:a16="http://schemas.microsoft.com/office/drawing/2014/main" id="{6D793FFE-DCFF-4E5C-9558-B8B531BDAA13}"/>
              </a:ext>
            </a:extLst>
          </p:cNvPr>
          <p:cNvSpPr>
            <a:spLocks noGrp="1"/>
          </p:cNvSpPr>
          <p:nvPr>
            <p:ph idx="1"/>
          </p:nvPr>
        </p:nvSpPr>
        <p:spPr/>
        <p:txBody>
          <a:bodyPr>
            <a:normAutofit fontScale="92500" lnSpcReduction="20000"/>
          </a:bodyPr>
          <a:lstStyle/>
          <a:p>
            <a:r>
              <a:rPr lang="es-ES" dirty="0"/>
              <a:t>La declaración de una clase se realiza con la siguiente sintaxis:</a:t>
            </a:r>
          </a:p>
          <a:p>
            <a:pPr marL="0" indent="0">
              <a:buNone/>
            </a:pPr>
            <a:endParaRPr lang="es-ES" dirty="0"/>
          </a:p>
          <a:p>
            <a:r>
              <a:rPr lang="es-ES" dirty="0"/>
              <a:t>&lt;modificadores&gt; </a:t>
            </a:r>
            <a:r>
              <a:rPr lang="es-ES" dirty="0" err="1"/>
              <a:t>class</a:t>
            </a:r>
            <a:r>
              <a:rPr lang="es-ES" dirty="0"/>
              <a:t> </a:t>
            </a:r>
            <a:r>
              <a:rPr lang="es-ES" dirty="0" err="1"/>
              <a:t>NombreDeLaClase</a:t>
            </a:r>
            <a:r>
              <a:rPr lang="es-ES" dirty="0"/>
              <a:t> {</a:t>
            </a:r>
          </a:p>
          <a:p>
            <a:r>
              <a:rPr lang="es-ES" dirty="0"/>
              <a:t>    // Atributos</a:t>
            </a:r>
          </a:p>
          <a:p>
            <a:r>
              <a:rPr lang="es-ES" dirty="0"/>
              <a:t>    // Métodos</a:t>
            </a:r>
          </a:p>
          <a:p>
            <a:r>
              <a:rPr lang="es-ES" dirty="0"/>
              <a:t>    // Constructor(es)</a:t>
            </a:r>
          </a:p>
          <a:p>
            <a:r>
              <a:rPr lang="es-ES" dirty="0"/>
              <a:t>}</a:t>
            </a:r>
          </a:p>
          <a:p>
            <a:r>
              <a:rPr lang="es-ES" dirty="0"/>
              <a:t>    &lt;modificadores&gt;: Son opcionales y especifican el nivel de acceso y otras propiedades de la clase (por ejemplo, </a:t>
            </a:r>
            <a:r>
              <a:rPr lang="es-ES" dirty="0" err="1"/>
              <a:t>public</a:t>
            </a:r>
            <a:r>
              <a:rPr lang="es-ES" dirty="0"/>
              <a:t>, </a:t>
            </a:r>
            <a:r>
              <a:rPr lang="es-ES" dirty="0" err="1"/>
              <a:t>private</a:t>
            </a:r>
            <a:r>
              <a:rPr lang="es-ES" dirty="0"/>
              <a:t>, </a:t>
            </a:r>
            <a:r>
              <a:rPr lang="es-ES" dirty="0" err="1"/>
              <a:t>abstract</a:t>
            </a:r>
            <a:r>
              <a:rPr lang="es-ES" dirty="0"/>
              <a:t>, etc.).</a:t>
            </a:r>
          </a:p>
          <a:p>
            <a:r>
              <a:rPr lang="es-ES" dirty="0"/>
              <a:t>    </a:t>
            </a:r>
            <a:r>
              <a:rPr lang="es-ES" dirty="0" err="1"/>
              <a:t>NombreDeLaClase</a:t>
            </a:r>
            <a:r>
              <a:rPr lang="es-ES" dirty="0"/>
              <a:t>: Es el nombre único que identifica a la clase.</a:t>
            </a:r>
          </a:p>
        </p:txBody>
      </p:sp>
    </p:spTree>
    <p:extLst>
      <p:ext uri="{BB962C8B-B14F-4D97-AF65-F5344CB8AC3E}">
        <p14:creationId xmlns:p14="http://schemas.microsoft.com/office/powerpoint/2010/main" val="4270702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262380-5715-4A81-8D6A-4861ABFF2660}"/>
              </a:ext>
            </a:extLst>
          </p:cNvPr>
          <p:cNvSpPr>
            <a:spLocks noGrp="1"/>
          </p:cNvSpPr>
          <p:nvPr>
            <p:ph type="title"/>
          </p:nvPr>
        </p:nvSpPr>
        <p:spPr/>
        <p:txBody>
          <a:bodyPr/>
          <a:lstStyle/>
          <a:p>
            <a:r>
              <a:rPr lang="es-ES" dirty="0"/>
              <a:t>Atributos de la clase:</a:t>
            </a:r>
          </a:p>
        </p:txBody>
      </p:sp>
      <p:sp>
        <p:nvSpPr>
          <p:cNvPr id="3" name="Marcador de contenido 2">
            <a:extLst>
              <a:ext uri="{FF2B5EF4-FFF2-40B4-BE49-F238E27FC236}">
                <a16:creationId xmlns:a16="http://schemas.microsoft.com/office/drawing/2014/main" id="{3635E867-4481-48C2-9C90-3D11648FD291}"/>
              </a:ext>
            </a:extLst>
          </p:cNvPr>
          <p:cNvSpPr>
            <a:spLocks noGrp="1"/>
          </p:cNvSpPr>
          <p:nvPr>
            <p:ph idx="1"/>
          </p:nvPr>
        </p:nvSpPr>
        <p:spPr/>
        <p:txBody>
          <a:bodyPr/>
          <a:lstStyle/>
          <a:p>
            <a:r>
              <a:rPr lang="es-ES" dirty="0"/>
              <a:t>Los atributos son variables que representan las características o propiedades de los objetos de la clase. Los atributos pueden ser de cualquier tipo de dato válido en Java (primitivo o de referencia) y tienen un nivel de acceso asociado que define su visibilidad (por ejemplo, </a:t>
            </a:r>
            <a:r>
              <a:rPr lang="es-ES" dirty="0" err="1"/>
              <a:t>public</a:t>
            </a:r>
            <a:r>
              <a:rPr lang="es-ES" dirty="0"/>
              <a:t>, </a:t>
            </a:r>
            <a:r>
              <a:rPr lang="es-ES" dirty="0" err="1"/>
              <a:t>private</a:t>
            </a:r>
            <a:r>
              <a:rPr lang="es-ES" dirty="0"/>
              <a:t>, etc.).</a:t>
            </a:r>
          </a:p>
        </p:txBody>
      </p:sp>
    </p:spTree>
    <p:extLst>
      <p:ext uri="{BB962C8B-B14F-4D97-AF65-F5344CB8AC3E}">
        <p14:creationId xmlns:p14="http://schemas.microsoft.com/office/powerpoint/2010/main" val="42941075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8D5691-F1FE-4E4B-A5FC-6D965E4507F8}"/>
              </a:ext>
            </a:extLst>
          </p:cNvPr>
          <p:cNvSpPr>
            <a:spLocks noGrp="1"/>
          </p:cNvSpPr>
          <p:nvPr>
            <p:ph type="title"/>
          </p:nvPr>
        </p:nvSpPr>
        <p:spPr/>
        <p:txBody>
          <a:bodyPr/>
          <a:lstStyle/>
          <a:p>
            <a:r>
              <a:rPr lang="es-ES" dirty="0"/>
              <a:t>Métodos de la clase:</a:t>
            </a:r>
          </a:p>
        </p:txBody>
      </p:sp>
      <p:sp>
        <p:nvSpPr>
          <p:cNvPr id="3" name="Marcador de contenido 2">
            <a:extLst>
              <a:ext uri="{FF2B5EF4-FFF2-40B4-BE49-F238E27FC236}">
                <a16:creationId xmlns:a16="http://schemas.microsoft.com/office/drawing/2014/main" id="{2C6101E4-BBC0-4AB2-9739-88608E7EB083}"/>
              </a:ext>
            </a:extLst>
          </p:cNvPr>
          <p:cNvSpPr>
            <a:spLocks noGrp="1"/>
          </p:cNvSpPr>
          <p:nvPr>
            <p:ph idx="1"/>
          </p:nvPr>
        </p:nvSpPr>
        <p:spPr/>
        <p:txBody>
          <a:bodyPr/>
          <a:lstStyle/>
          <a:p>
            <a:r>
              <a:rPr lang="es-ES" dirty="0"/>
              <a:t>Los métodos son bloques de código que definen el comportamiento de los objetos de la clase. Los métodos pueden realizar diversas tareas y pueden tener parámetros de entrada y un valor de retorno opcional. Los métodos también tienen un nivel de acceso asociado que define su visibilidad.</a:t>
            </a:r>
          </a:p>
        </p:txBody>
      </p:sp>
    </p:spTree>
    <p:extLst>
      <p:ext uri="{BB962C8B-B14F-4D97-AF65-F5344CB8AC3E}">
        <p14:creationId xmlns:p14="http://schemas.microsoft.com/office/powerpoint/2010/main" val="3027408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8E4F8-52DB-4710-8A2A-6C6A4EB8104B}"/>
              </a:ext>
            </a:extLst>
          </p:cNvPr>
          <p:cNvSpPr>
            <a:spLocks noGrp="1"/>
          </p:cNvSpPr>
          <p:nvPr>
            <p:ph type="title"/>
          </p:nvPr>
        </p:nvSpPr>
        <p:spPr/>
        <p:txBody>
          <a:bodyPr/>
          <a:lstStyle/>
          <a:p>
            <a:r>
              <a:rPr lang="es-ES" dirty="0"/>
              <a:t>Historia</a:t>
            </a:r>
          </a:p>
        </p:txBody>
      </p:sp>
      <p:sp>
        <p:nvSpPr>
          <p:cNvPr id="3" name="Marcador de contenido 2">
            <a:extLst>
              <a:ext uri="{FF2B5EF4-FFF2-40B4-BE49-F238E27FC236}">
                <a16:creationId xmlns:a16="http://schemas.microsoft.com/office/drawing/2014/main" id="{E1AB31B6-3CEB-46F4-BB53-C48A882C5CA9}"/>
              </a:ext>
            </a:extLst>
          </p:cNvPr>
          <p:cNvSpPr>
            <a:spLocks noGrp="1"/>
          </p:cNvSpPr>
          <p:nvPr>
            <p:ph idx="1"/>
          </p:nvPr>
        </p:nvSpPr>
        <p:spPr/>
        <p:txBody>
          <a:bodyPr>
            <a:normAutofit fontScale="92500" lnSpcReduction="20000"/>
          </a:bodyPr>
          <a:lstStyle/>
          <a:p>
            <a:pPr algn="just"/>
            <a:r>
              <a:rPr lang="es-ES" dirty="0"/>
              <a:t>El nombre "Java" surgió durante una sesión de lluvia de ideas dentro del equipo de desarrollo. Inicialmente, el nombre propuesto era "</a:t>
            </a:r>
            <a:r>
              <a:rPr lang="es-ES" dirty="0" err="1"/>
              <a:t>Oak</a:t>
            </a:r>
            <a:r>
              <a:rPr lang="es-ES" dirty="0"/>
              <a:t>", pero se descubrió que ya existía un lenguaje con ese nombre. Después de considerar varias opciones, el equipo eligió el nombre "Java", inspirado en su amor por el café y la cultura de café en la región de Java en Indonesia.</a:t>
            </a:r>
          </a:p>
          <a:p>
            <a:pPr algn="just"/>
            <a:r>
              <a:rPr lang="es-ES" dirty="0"/>
              <a:t>Java se presentó oficialmente al público en 1995 con el lanzamiento de la plataforma Java 1.0. Se destacó por su capacidad para ejecutarse en cualquier sistema operativo que tuviera una implementación de la máquina virtual Java (JVM). Esto se logró mediante la compilación del código fuente en un formato intermedio llamado </a:t>
            </a:r>
            <a:r>
              <a:rPr lang="es-ES" dirty="0" err="1"/>
              <a:t>bytecode</a:t>
            </a:r>
            <a:r>
              <a:rPr lang="es-ES" dirty="0"/>
              <a:t>, que se podía interpretar en tiempo de ejecución por la JVM.</a:t>
            </a:r>
          </a:p>
          <a:p>
            <a:pPr algn="just"/>
            <a:r>
              <a:rPr lang="es-ES" dirty="0"/>
              <a:t>El lanzamiento de Java 1.0 fue un gran éxito y generó un gran interés tanto en la comunidad de desarrolladores como en la industria en general. A medida que Java ganaba popularidad, </a:t>
            </a:r>
            <a:r>
              <a:rPr lang="es-ES" dirty="0" err="1"/>
              <a:t>Sun</a:t>
            </a:r>
            <a:r>
              <a:rPr lang="es-ES" dirty="0"/>
              <a:t> Microsystems decidió lanzar una versión estándar de Java, conocida como Java Standard </a:t>
            </a:r>
            <a:r>
              <a:rPr lang="es-ES" dirty="0" err="1"/>
              <a:t>Edition</a:t>
            </a:r>
            <a:r>
              <a:rPr lang="es-ES" dirty="0"/>
              <a:t> (Java SE), junto con versiones específicas para aplicaciones empresariales (Java Enterprise </a:t>
            </a:r>
            <a:r>
              <a:rPr lang="es-ES" dirty="0" err="1"/>
              <a:t>Edition</a:t>
            </a:r>
            <a:r>
              <a:rPr lang="es-ES" dirty="0"/>
              <a:t>) y aplicaciones móviles (Java Micro </a:t>
            </a:r>
            <a:r>
              <a:rPr lang="es-ES" dirty="0" err="1"/>
              <a:t>Edition</a:t>
            </a:r>
            <a:r>
              <a:rPr lang="es-ES" dirty="0"/>
              <a:t>).</a:t>
            </a:r>
          </a:p>
          <a:p>
            <a:endParaRPr lang="es-ES" dirty="0"/>
          </a:p>
        </p:txBody>
      </p:sp>
    </p:spTree>
    <p:extLst>
      <p:ext uri="{BB962C8B-B14F-4D97-AF65-F5344CB8AC3E}">
        <p14:creationId xmlns:p14="http://schemas.microsoft.com/office/powerpoint/2010/main" val="19358240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4CD5FA-4CA0-4F52-AEA5-D7BA8BC5CCDB}"/>
              </a:ext>
            </a:extLst>
          </p:cNvPr>
          <p:cNvSpPr>
            <a:spLocks noGrp="1"/>
          </p:cNvSpPr>
          <p:nvPr>
            <p:ph type="title"/>
          </p:nvPr>
        </p:nvSpPr>
        <p:spPr/>
        <p:txBody>
          <a:bodyPr/>
          <a:lstStyle/>
          <a:p>
            <a:r>
              <a:rPr lang="es-ES" dirty="0"/>
              <a:t>Constructor(es) de la clase:</a:t>
            </a:r>
          </a:p>
        </p:txBody>
      </p:sp>
      <p:sp>
        <p:nvSpPr>
          <p:cNvPr id="3" name="Marcador de contenido 2">
            <a:extLst>
              <a:ext uri="{FF2B5EF4-FFF2-40B4-BE49-F238E27FC236}">
                <a16:creationId xmlns:a16="http://schemas.microsoft.com/office/drawing/2014/main" id="{B6E4FDAF-4C56-47C4-99B9-EE770D8FA8A9}"/>
              </a:ext>
            </a:extLst>
          </p:cNvPr>
          <p:cNvSpPr>
            <a:spLocks noGrp="1"/>
          </p:cNvSpPr>
          <p:nvPr>
            <p:ph idx="1"/>
          </p:nvPr>
        </p:nvSpPr>
        <p:spPr/>
        <p:txBody>
          <a:bodyPr/>
          <a:lstStyle/>
          <a:p>
            <a:r>
              <a:rPr lang="es-ES" dirty="0"/>
              <a:t>El constructor es un tipo especial de método que se utiliza para inicializar los objetos de la clase. Un constructor tiene el mismo nombre que la clase y no tiene un tipo de retorno especificado. Puedes definir múltiples constructores con diferentes parámetros para permitir diferentes formas de inicialización de los objetos.</a:t>
            </a:r>
          </a:p>
        </p:txBody>
      </p:sp>
    </p:spTree>
    <p:extLst>
      <p:ext uri="{BB962C8B-B14F-4D97-AF65-F5344CB8AC3E}">
        <p14:creationId xmlns:p14="http://schemas.microsoft.com/office/powerpoint/2010/main" val="26560757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1EE33A-5129-4682-95B6-36B87D1F1729}"/>
              </a:ext>
            </a:extLst>
          </p:cNvPr>
          <p:cNvSpPr>
            <a:spLocks noGrp="1"/>
          </p:cNvSpPr>
          <p:nvPr>
            <p:ph type="title"/>
          </p:nvPr>
        </p:nvSpPr>
        <p:spPr/>
        <p:txBody>
          <a:bodyPr/>
          <a:lstStyle/>
          <a:p>
            <a:endParaRPr lang="es-ES" dirty="0"/>
          </a:p>
        </p:txBody>
      </p:sp>
      <p:sp>
        <p:nvSpPr>
          <p:cNvPr id="4" name="Marcador de contenido 3">
            <a:extLst>
              <a:ext uri="{FF2B5EF4-FFF2-40B4-BE49-F238E27FC236}">
                <a16:creationId xmlns:a16="http://schemas.microsoft.com/office/drawing/2014/main" id="{914A434E-8EF7-470A-A73F-BAD60618073B}"/>
              </a:ext>
            </a:extLst>
          </p:cNvPr>
          <p:cNvSpPr>
            <a:spLocks noGrp="1"/>
          </p:cNvSpPr>
          <p:nvPr>
            <p:ph sz="half" idx="2"/>
          </p:nvPr>
        </p:nvSpPr>
        <p:spPr>
          <a:xfrm>
            <a:off x="839788" y="1843088"/>
            <a:ext cx="5157787" cy="4346575"/>
          </a:xfrm>
        </p:spPr>
        <p:txBody>
          <a:bodyPr>
            <a:normAutofit fontScale="62500" lnSpcReduction="20000"/>
          </a:bodyPr>
          <a:lstStyle/>
          <a:p>
            <a:r>
              <a:rPr lang="es-ES" dirty="0" err="1"/>
              <a:t>public</a:t>
            </a:r>
            <a:r>
              <a:rPr lang="es-ES" dirty="0"/>
              <a:t> </a:t>
            </a:r>
            <a:r>
              <a:rPr lang="es-ES" dirty="0" err="1"/>
              <a:t>class</a:t>
            </a:r>
            <a:r>
              <a:rPr lang="es-ES" dirty="0"/>
              <a:t> Persona {</a:t>
            </a:r>
          </a:p>
          <a:p>
            <a:r>
              <a:rPr lang="es-ES" dirty="0"/>
              <a:t>    // Atributos</a:t>
            </a:r>
          </a:p>
          <a:p>
            <a:r>
              <a:rPr lang="es-ES" dirty="0"/>
              <a:t>    </a:t>
            </a:r>
            <a:r>
              <a:rPr lang="es-ES" dirty="0" err="1"/>
              <a:t>private</a:t>
            </a:r>
            <a:r>
              <a:rPr lang="es-ES" dirty="0"/>
              <a:t> </a:t>
            </a:r>
            <a:r>
              <a:rPr lang="es-ES" dirty="0" err="1"/>
              <a:t>String</a:t>
            </a:r>
            <a:r>
              <a:rPr lang="es-ES" dirty="0"/>
              <a:t> nombre;</a:t>
            </a:r>
          </a:p>
          <a:p>
            <a:r>
              <a:rPr lang="es-ES" dirty="0"/>
              <a:t>    </a:t>
            </a:r>
            <a:r>
              <a:rPr lang="es-ES" dirty="0" err="1"/>
              <a:t>private</a:t>
            </a:r>
            <a:r>
              <a:rPr lang="es-ES" dirty="0"/>
              <a:t> </a:t>
            </a:r>
            <a:r>
              <a:rPr lang="es-ES" dirty="0" err="1"/>
              <a:t>int</a:t>
            </a:r>
            <a:r>
              <a:rPr lang="es-ES" dirty="0"/>
              <a:t> edad;</a:t>
            </a:r>
          </a:p>
          <a:p>
            <a:r>
              <a:rPr lang="es-ES" dirty="0"/>
              <a:t>    // Constructor</a:t>
            </a:r>
          </a:p>
          <a:p>
            <a:r>
              <a:rPr lang="es-ES" dirty="0"/>
              <a:t>    </a:t>
            </a:r>
            <a:r>
              <a:rPr lang="es-ES" dirty="0" err="1"/>
              <a:t>public</a:t>
            </a:r>
            <a:r>
              <a:rPr lang="es-ES" dirty="0"/>
              <a:t> Persona(</a:t>
            </a:r>
            <a:r>
              <a:rPr lang="es-ES" dirty="0" err="1"/>
              <a:t>String</a:t>
            </a:r>
            <a:r>
              <a:rPr lang="es-ES" dirty="0"/>
              <a:t> nombre, </a:t>
            </a:r>
            <a:r>
              <a:rPr lang="es-ES" dirty="0" err="1"/>
              <a:t>int</a:t>
            </a:r>
            <a:r>
              <a:rPr lang="es-ES" dirty="0"/>
              <a:t> edad) {</a:t>
            </a:r>
          </a:p>
          <a:p>
            <a:r>
              <a:rPr lang="es-ES" dirty="0"/>
              <a:t>        </a:t>
            </a:r>
            <a:r>
              <a:rPr lang="es-ES" dirty="0" err="1"/>
              <a:t>this.nombre</a:t>
            </a:r>
            <a:r>
              <a:rPr lang="es-ES" dirty="0"/>
              <a:t> = nombre;</a:t>
            </a:r>
          </a:p>
          <a:p>
            <a:r>
              <a:rPr lang="es-ES" dirty="0"/>
              <a:t>        </a:t>
            </a:r>
            <a:r>
              <a:rPr lang="es-ES" dirty="0" err="1"/>
              <a:t>this.edad</a:t>
            </a:r>
            <a:r>
              <a:rPr lang="es-ES" dirty="0"/>
              <a:t> = edad;</a:t>
            </a:r>
          </a:p>
          <a:p>
            <a:r>
              <a:rPr lang="es-ES" dirty="0"/>
              <a:t>    }</a:t>
            </a:r>
          </a:p>
          <a:p>
            <a:r>
              <a:rPr lang="es-ES" dirty="0"/>
              <a:t> // Métodos</a:t>
            </a:r>
          </a:p>
          <a:p>
            <a:r>
              <a:rPr lang="es-ES" dirty="0"/>
              <a:t>    </a:t>
            </a:r>
            <a:r>
              <a:rPr lang="es-ES" dirty="0" err="1"/>
              <a:t>public</a:t>
            </a:r>
            <a:r>
              <a:rPr lang="es-ES" dirty="0"/>
              <a:t> </a:t>
            </a:r>
            <a:r>
              <a:rPr lang="es-ES" dirty="0" err="1"/>
              <a:t>void</a:t>
            </a:r>
            <a:r>
              <a:rPr lang="es-ES" dirty="0"/>
              <a:t> saludar() {</a:t>
            </a:r>
          </a:p>
          <a:p>
            <a:r>
              <a:rPr lang="es-ES" dirty="0"/>
              <a:t>        </a:t>
            </a:r>
            <a:r>
              <a:rPr lang="es-ES" dirty="0" err="1"/>
              <a:t>System.out.println</a:t>
            </a:r>
            <a:r>
              <a:rPr lang="es-ES" dirty="0"/>
              <a:t>("Hola, mi nombre es " + nombre + " y tengo " + edad + " años.");</a:t>
            </a:r>
          </a:p>
          <a:p>
            <a:r>
              <a:rPr lang="es-ES" dirty="0"/>
              <a:t>    }</a:t>
            </a:r>
          </a:p>
          <a:p>
            <a:endParaRPr lang="es-ES" dirty="0"/>
          </a:p>
        </p:txBody>
      </p:sp>
      <p:sp>
        <p:nvSpPr>
          <p:cNvPr id="6" name="Marcador de contenido 5">
            <a:extLst>
              <a:ext uri="{FF2B5EF4-FFF2-40B4-BE49-F238E27FC236}">
                <a16:creationId xmlns:a16="http://schemas.microsoft.com/office/drawing/2014/main" id="{30EB16F8-2685-41AC-A366-246BFB7C32B3}"/>
              </a:ext>
            </a:extLst>
          </p:cNvPr>
          <p:cNvSpPr>
            <a:spLocks noGrp="1"/>
          </p:cNvSpPr>
          <p:nvPr>
            <p:ph sz="quarter" idx="4"/>
          </p:nvPr>
        </p:nvSpPr>
        <p:spPr>
          <a:xfrm>
            <a:off x="6172200" y="1843088"/>
            <a:ext cx="5183188" cy="4346575"/>
          </a:xfrm>
        </p:spPr>
        <p:txBody>
          <a:bodyPr>
            <a:normAutofit fontScale="62500" lnSpcReduction="20000"/>
          </a:bodyPr>
          <a:lstStyle/>
          <a:p>
            <a:r>
              <a:rPr lang="es-ES" dirty="0" err="1"/>
              <a:t>public</a:t>
            </a:r>
            <a:r>
              <a:rPr lang="es-ES" dirty="0"/>
              <a:t> </a:t>
            </a:r>
            <a:r>
              <a:rPr lang="es-ES" dirty="0" err="1"/>
              <a:t>void</a:t>
            </a:r>
            <a:r>
              <a:rPr lang="es-ES" dirty="0"/>
              <a:t> </a:t>
            </a:r>
            <a:r>
              <a:rPr lang="es-ES" dirty="0" err="1"/>
              <a:t>cumplirAnio</a:t>
            </a:r>
            <a:r>
              <a:rPr lang="es-ES" dirty="0"/>
              <a:t>() {</a:t>
            </a:r>
          </a:p>
          <a:p>
            <a:r>
              <a:rPr lang="es-ES" dirty="0"/>
              <a:t>        edad++;</a:t>
            </a:r>
          </a:p>
          <a:p>
            <a:r>
              <a:rPr lang="es-ES" dirty="0"/>
              <a:t>        </a:t>
            </a:r>
            <a:r>
              <a:rPr lang="es-ES" dirty="0" err="1"/>
              <a:t>System.out.println</a:t>
            </a:r>
            <a:r>
              <a:rPr lang="es-ES" dirty="0"/>
              <a:t>("¡Feliz cumpleaños! Ahora tengo " + edad + " años.");</a:t>
            </a:r>
          </a:p>
          <a:p>
            <a:r>
              <a:rPr lang="es-ES" dirty="0"/>
              <a:t>    }</a:t>
            </a:r>
          </a:p>
          <a:p>
            <a:r>
              <a:rPr lang="es-ES" dirty="0"/>
              <a:t>    // Método principal (</a:t>
            </a:r>
            <a:r>
              <a:rPr lang="es-ES" dirty="0" err="1"/>
              <a:t>main</a:t>
            </a:r>
            <a:r>
              <a:rPr lang="es-ES" dirty="0"/>
              <a:t>)</a:t>
            </a:r>
          </a:p>
          <a:p>
            <a:r>
              <a:rPr lang="es-ES" dirty="0"/>
              <a:t>    </a:t>
            </a:r>
            <a:r>
              <a:rPr lang="es-ES" dirty="0" err="1"/>
              <a:t>public</a:t>
            </a:r>
            <a:r>
              <a:rPr lang="es-ES" dirty="0"/>
              <a:t> </a:t>
            </a:r>
            <a:r>
              <a:rPr lang="es-ES" dirty="0" err="1"/>
              <a:t>static</a:t>
            </a:r>
            <a:r>
              <a:rPr lang="es-ES" dirty="0"/>
              <a:t>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 {</a:t>
            </a:r>
          </a:p>
          <a:p>
            <a:r>
              <a:rPr lang="es-ES" dirty="0"/>
              <a:t>        Persona persona1 = new Persona("Juan", 25);</a:t>
            </a:r>
          </a:p>
          <a:p>
            <a:r>
              <a:rPr lang="es-ES" dirty="0"/>
              <a:t>        persona1.saludar();</a:t>
            </a:r>
          </a:p>
          <a:p>
            <a:r>
              <a:rPr lang="es-ES" dirty="0"/>
              <a:t>        persona1.cumplirAnio();</a:t>
            </a:r>
          </a:p>
          <a:p>
            <a:r>
              <a:rPr lang="es-ES" dirty="0"/>
              <a:t>    }</a:t>
            </a:r>
          </a:p>
          <a:p>
            <a:r>
              <a:rPr lang="es-ES" dirty="0"/>
              <a:t>}</a:t>
            </a:r>
          </a:p>
        </p:txBody>
      </p:sp>
    </p:spTree>
    <p:extLst>
      <p:ext uri="{BB962C8B-B14F-4D97-AF65-F5344CB8AC3E}">
        <p14:creationId xmlns:p14="http://schemas.microsoft.com/office/powerpoint/2010/main" val="4038511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C66CDB-A025-4F95-973E-6BA4B43438A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2ACBAE0D-FBFA-42F7-9033-F4A7A987EF3F}"/>
              </a:ext>
            </a:extLst>
          </p:cNvPr>
          <p:cNvSpPr>
            <a:spLocks noGrp="1"/>
          </p:cNvSpPr>
          <p:nvPr>
            <p:ph idx="1"/>
          </p:nvPr>
        </p:nvSpPr>
        <p:spPr/>
        <p:txBody>
          <a:bodyPr/>
          <a:lstStyle/>
          <a:p>
            <a:r>
              <a:rPr lang="es-ES" dirty="0"/>
              <a:t>En este ejemplo, la clase Persona tiene dos atributos (nombre y edad), un constructor que recibe el nombre y la edad de la persona, y dos métodos (saludar y </a:t>
            </a:r>
            <a:r>
              <a:rPr lang="es-ES" dirty="0" err="1"/>
              <a:t>cumplirAnio</a:t>
            </a:r>
            <a:r>
              <a:rPr lang="es-ES" dirty="0"/>
              <a:t>) que definen el comportamiento de una persona. El método </a:t>
            </a:r>
            <a:r>
              <a:rPr lang="es-ES" dirty="0" err="1"/>
              <a:t>main</a:t>
            </a:r>
            <a:r>
              <a:rPr lang="es-ES" dirty="0"/>
              <a:t> se utiliza para crear un objeto de la clase Persona y llamar a sus métodos.</a:t>
            </a:r>
          </a:p>
        </p:txBody>
      </p:sp>
    </p:spTree>
    <p:extLst>
      <p:ext uri="{BB962C8B-B14F-4D97-AF65-F5344CB8AC3E}">
        <p14:creationId xmlns:p14="http://schemas.microsoft.com/office/powerpoint/2010/main" val="4007499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8E4F8-52DB-4710-8A2A-6C6A4EB8104B}"/>
              </a:ext>
            </a:extLst>
          </p:cNvPr>
          <p:cNvSpPr>
            <a:spLocks noGrp="1"/>
          </p:cNvSpPr>
          <p:nvPr>
            <p:ph type="title"/>
          </p:nvPr>
        </p:nvSpPr>
        <p:spPr/>
        <p:txBody>
          <a:bodyPr/>
          <a:lstStyle/>
          <a:p>
            <a:r>
              <a:rPr lang="es-ES" dirty="0"/>
              <a:t>Historia</a:t>
            </a:r>
          </a:p>
        </p:txBody>
      </p:sp>
      <p:sp>
        <p:nvSpPr>
          <p:cNvPr id="3" name="Marcador de contenido 2">
            <a:extLst>
              <a:ext uri="{FF2B5EF4-FFF2-40B4-BE49-F238E27FC236}">
                <a16:creationId xmlns:a16="http://schemas.microsoft.com/office/drawing/2014/main" id="{E1AB31B6-3CEB-46F4-BB53-C48A882C5CA9}"/>
              </a:ext>
            </a:extLst>
          </p:cNvPr>
          <p:cNvSpPr>
            <a:spLocks noGrp="1"/>
          </p:cNvSpPr>
          <p:nvPr>
            <p:ph idx="1"/>
          </p:nvPr>
        </p:nvSpPr>
        <p:spPr/>
        <p:txBody>
          <a:bodyPr>
            <a:normAutofit/>
          </a:bodyPr>
          <a:lstStyle/>
          <a:p>
            <a:pPr algn="just"/>
            <a:r>
              <a:rPr lang="es-ES" dirty="0"/>
              <a:t>En 2010, Oracle </a:t>
            </a:r>
            <a:r>
              <a:rPr lang="es-ES" dirty="0" err="1"/>
              <a:t>Corporation</a:t>
            </a:r>
            <a:r>
              <a:rPr lang="es-ES" dirty="0"/>
              <a:t> adquirió </a:t>
            </a:r>
            <a:r>
              <a:rPr lang="es-ES" dirty="0" err="1"/>
              <a:t>Sun</a:t>
            </a:r>
            <a:r>
              <a:rPr lang="es-ES" dirty="0"/>
              <a:t> Microsystems y se hizo cargo del desarrollo y la promoción de Java. Oracle ha seguido impulsando el desarrollo de Java y ha lanzado varias versiones posteriores, mejorando la funcionalidad, el rendimiento y la seguridad del lenguaje.</a:t>
            </a:r>
          </a:p>
          <a:p>
            <a:pPr algn="just"/>
            <a:r>
              <a:rPr lang="es-ES" dirty="0"/>
              <a:t>Hoy en día, Java es uno de los lenguajes de programación más populares y ampliamente utilizados en todo el mundo. Se utiliza en una amplia gama de aplicaciones, desde aplicaciones empresariales hasta desarrollo de aplicaciones móviles Android, juegos, aplicaciones web y mucho más. La comunidad de desarrolladores de Java es grande y activa, y se ha establecido como un estándar en la industria del software.</a:t>
            </a:r>
          </a:p>
          <a:p>
            <a:endParaRPr lang="es-ES" dirty="0"/>
          </a:p>
        </p:txBody>
      </p:sp>
    </p:spTree>
    <p:extLst>
      <p:ext uri="{BB962C8B-B14F-4D97-AF65-F5344CB8AC3E}">
        <p14:creationId xmlns:p14="http://schemas.microsoft.com/office/powerpoint/2010/main" val="2315596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104500-6DCC-473D-885E-D1B915B2A182}"/>
              </a:ext>
            </a:extLst>
          </p:cNvPr>
          <p:cNvSpPr>
            <a:spLocks noGrp="1"/>
          </p:cNvSpPr>
          <p:nvPr>
            <p:ph type="title"/>
          </p:nvPr>
        </p:nvSpPr>
        <p:spPr/>
        <p:txBody>
          <a:bodyPr/>
          <a:lstStyle/>
          <a:p>
            <a:r>
              <a:rPr lang="es-ES" dirty="0"/>
              <a:t>Características</a:t>
            </a:r>
          </a:p>
        </p:txBody>
      </p:sp>
      <p:graphicFrame>
        <p:nvGraphicFramePr>
          <p:cNvPr id="4" name="Tabla 4">
            <a:extLst>
              <a:ext uri="{FF2B5EF4-FFF2-40B4-BE49-F238E27FC236}">
                <a16:creationId xmlns:a16="http://schemas.microsoft.com/office/drawing/2014/main" id="{A4C7C3C7-662D-4388-8E2A-AEB97E984173}"/>
              </a:ext>
            </a:extLst>
          </p:cNvPr>
          <p:cNvGraphicFramePr>
            <a:graphicFrameLocks noGrp="1"/>
          </p:cNvGraphicFramePr>
          <p:nvPr>
            <p:ph idx="1"/>
            <p:extLst>
              <p:ext uri="{D42A27DB-BD31-4B8C-83A1-F6EECF244321}">
                <p14:modId xmlns:p14="http://schemas.microsoft.com/office/powerpoint/2010/main" val="1255940237"/>
              </p:ext>
            </p:extLst>
          </p:nvPr>
        </p:nvGraphicFramePr>
        <p:xfrm>
          <a:off x="676275" y="2011363"/>
          <a:ext cx="10753725" cy="4424680"/>
        </p:xfrm>
        <a:graphic>
          <a:graphicData uri="http://schemas.openxmlformats.org/drawingml/2006/table">
            <a:tbl>
              <a:tblPr firstRow="1" bandRow="1">
                <a:tableStyleId>{5C22544A-7EE6-4342-B048-85BDC9FD1C3A}</a:tableStyleId>
              </a:tblPr>
              <a:tblGrid>
                <a:gridCol w="2254971">
                  <a:extLst>
                    <a:ext uri="{9D8B030D-6E8A-4147-A177-3AD203B41FA5}">
                      <a16:colId xmlns:a16="http://schemas.microsoft.com/office/drawing/2014/main" val="852635622"/>
                    </a:ext>
                  </a:extLst>
                </a:gridCol>
                <a:gridCol w="8498754">
                  <a:extLst>
                    <a:ext uri="{9D8B030D-6E8A-4147-A177-3AD203B41FA5}">
                      <a16:colId xmlns:a16="http://schemas.microsoft.com/office/drawing/2014/main" val="4268774537"/>
                    </a:ext>
                  </a:extLst>
                </a:gridCol>
              </a:tblGrid>
              <a:tr h="370840">
                <a:tc>
                  <a:txBody>
                    <a:bodyPr/>
                    <a:lstStyle/>
                    <a:p>
                      <a:r>
                        <a:rPr lang="es-ES" sz="1200" dirty="0"/>
                        <a:t>Característica</a:t>
                      </a:r>
                    </a:p>
                  </a:txBody>
                  <a:tcPr marL="93511" marR="93511" anchor="ctr"/>
                </a:tc>
                <a:tc>
                  <a:txBody>
                    <a:bodyPr/>
                    <a:lstStyle/>
                    <a:p>
                      <a:r>
                        <a:rPr lang="es-ES" sz="1200"/>
                        <a:t>Descripción</a:t>
                      </a:r>
                    </a:p>
                  </a:txBody>
                  <a:tcPr marL="93511" marR="93511" anchor="ctr"/>
                </a:tc>
                <a:extLst>
                  <a:ext uri="{0D108BD9-81ED-4DB2-BD59-A6C34878D82A}">
                    <a16:rowId xmlns:a16="http://schemas.microsoft.com/office/drawing/2014/main" val="859950528"/>
                  </a:ext>
                </a:extLst>
              </a:tr>
              <a:tr h="370840">
                <a:tc>
                  <a:txBody>
                    <a:bodyPr/>
                    <a:lstStyle/>
                    <a:p>
                      <a:r>
                        <a:rPr lang="es-ES" sz="1200"/>
                        <a:t>Portabilidad</a:t>
                      </a:r>
                    </a:p>
                  </a:txBody>
                  <a:tcPr marL="93511" marR="93511" anchor="ctr"/>
                </a:tc>
                <a:tc>
                  <a:txBody>
                    <a:bodyPr/>
                    <a:lstStyle/>
                    <a:p>
                      <a:r>
                        <a:rPr lang="es-ES" sz="1200"/>
                        <a:t>Java es altamente portable y puede ejecutarse en cualquier plataforma que tenga una implementación de la máquina virtual Java (JVM).</a:t>
                      </a:r>
                    </a:p>
                  </a:txBody>
                  <a:tcPr marL="93511" marR="93511" anchor="ctr"/>
                </a:tc>
                <a:extLst>
                  <a:ext uri="{0D108BD9-81ED-4DB2-BD59-A6C34878D82A}">
                    <a16:rowId xmlns:a16="http://schemas.microsoft.com/office/drawing/2014/main" val="1331031620"/>
                  </a:ext>
                </a:extLst>
              </a:tr>
              <a:tr h="370840">
                <a:tc>
                  <a:txBody>
                    <a:bodyPr/>
                    <a:lstStyle/>
                    <a:p>
                      <a:r>
                        <a:rPr lang="es-ES" sz="1200"/>
                        <a:t>Orientación a objetos</a:t>
                      </a:r>
                    </a:p>
                  </a:txBody>
                  <a:tcPr marL="93511" marR="93511" anchor="ctr"/>
                </a:tc>
                <a:tc>
                  <a:txBody>
                    <a:bodyPr/>
                    <a:lstStyle/>
                    <a:p>
                      <a:r>
                        <a:rPr lang="es-ES" sz="1200"/>
                        <a:t>Java es un lenguaje de programación orientado a objetos, lo que permite una programación modular y estructurada.</a:t>
                      </a:r>
                    </a:p>
                  </a:txBody>
                  <a:tcPr marL="93511" marR="93511" anchor="ctr"/>
                </a:tc>
                <a:extLst>
                  <a:ext uri="{0D108BD9-81ED-4DB2-BD59-A6C34878D82A}">
                    <a16:rowId xmlns:a16="http://schemas.microsoft.com/office/drawing/2014/main" val="875632609"/>
                  </a:ext>
                </a:extLst>
              </a:tr>
              <a:tr h="370840">
                <a:tc>
                  <a:txBody>
                    <a:bodyPr/>
                    <a:lstStyle/>
                    <a:p>
                      <a:r>
                        <a:rPr lang="es-ES" sz="1200"/>
                        <a:t>Robustez</a:t>
                      </a:r>
                    </a:p>
                  </a:txBody>
                  <a:tcPr marL="93511" marR="93511" anchor="ctr"/>
                </a:tc>
                <a:tc>
                  <a:txBody>
                    <a:bodyPr/>
                    <a:lstStyle/>
                    <a:p>
                      <a:r>
                        <a:rPr lang="es-ES" sz="1200"/>
                        <a:t>Java proporciona mecanismos para la gestión automática de memoria, recolección de basura y manejo de excepciones, lo que mejora la fiabilidad y robustez de las aplicaciones.</a:t>
                      </a:r>
                    </a:p>
                  </a:txBody>
                  <a:tcPr marL="93511" marR="93511" anchor="ctr"/>
                </a:tc>
                <a:extLst>
                  <a:ext uri="{0D108BD9-81ED-4DB2-BD59-A6C34878D82A}">
                    <a16:rowId xmlns:a16="http://schemas.microsoft.com/office/drawing/2014/main" val="2416851631"/>
                  </a:ext>
                </a:extLst>
              </a:tr>
              <a:tr h="370840">
                <a:tc>
                  <a:txBody>
                    <a:bodyPr/>
                    <a:lstStyle/>
                    <a:p>
                      <a:r>
                        <a:rPr lang="es-ES" sz="1200"/>
                        <a:t>Seguridad</a:t>
                      </a:r>
                    </a:p>
                  </a:txBody>
                  <a:tcPr marL="93511" marR="93511" anchor="ctr"/>
                </a:tc>
                <a:tc>
                  <a:txBody>
                    <a:bodyPr/>
                    <a:lstStyle/>
                    <a:p>
                      <a:r>
                        <a:rPr lang="es-ES" sz="1200"/>
                        <a:t>La seguridad es una preocupación importante en Java, y se han implementado características como la verificación de bytecode y la gestión de permisos para garantizar aplicaciones seguras.</a:t>
                      </a:r>
                    </a:p>
                  </a:txBody>
                  <a:tcPr marL="93511" marR="93511" anchor="ctr"/>
                </a:tc>
                <a:extLst>
                  <a:ext uri="{0D108BD9-81ED-4DB2-BD59-A6C34878D82A}">
                    <a16:rowId xmlns:a16="http://schemas.microsoft.com/office/drawing/2014/main" val="956592666"/>
                  </a:ext>
                </a:extLst>
              </a:tr>
              <a:tr h="370840">
                <a:tc>
                  <a:txBody>
                    <a:bodyPr/>
                    <a:lstStyle/>
                    <a:p>
                      <a:r>
                        <a:rPr lang="es-ES" sz="1200"/>
                        <a:t>Multihilo</a:t>
                      </a:r>
                    </a:p>
                  </a:txBody>
                  <a:tcPr marL="93511" marR="93511" anchor="ctr"/>
                </a:tc>
                <a:tc>
                  <a:txBody>
                    <a:bodyPr/>
                    <a:lstStyle/>
                    <a:p>
                      <a:r>
                        <a:rPr lang="es-ES" sz="1200"/>
                        <a:t>Java admite la programación multihilo, permitiendo la ejecución simultánea de múltiples hilos de ejecución en una aplicación.</a:t>
                      </a:r>
                    </a:p>
                  </a:txBody>
                  <a:tcPr marL="93511" marR="93511" anchor="ctr"/>
                </a:tc>
                <a:extLst>
                  <a:ext uri="{0D108BD9-81ED-4DB2-BD59-A6C34878D82A}">
                    <a16:rowId xmlns:a16="http://schemas.microsoft.com/office/drawing/2014/main" val="922172380"/>
                  </a:ext>
                </a:extLst>
              </a:tr>
              <a:tr h="370840">
                <a:tc>
                  <a:txBody>
                    <a:bodyPr/>
                    <a:lstStyle/>
                    <a:p>
                      <a:r>
                        <a:rPr lang="es-ES" sz="1200"/>
                        <a:t>Bibliotecas y APIs</a:t>
                      </a:r>
                    </a:p>
                  </a:txBody>
                  <a:tcPr marL="93511" marR="93511" anchor="ctr"/>
                </a:tc>
                <a:tc>
                  <a:txBody>
                    <a:bodyPr/>
                    <a:lstStyle/>
                    <a:p>
                      <a:r>
                        <a:rPr lang="es-ES" sz="1200"/>
                        <a:t>Java cuenta con una amplia gama de bibliotecas y APIs estándar que facilitan el desarrollo de aplicaciones y proporcionan funcionalidades adicionales.</a:t>
                      </a:r>
                    </a:p>
                  </a:txBody>
                  <a:tcPr marL="93511" marR="93511" anchor="ctr"/>
                </a:tc>
                <a:extLst>
                  <a:ext uri="{0D108BD9-81ED-4DB2-BD59-A6C34878D82A}">
                    <a16:rowId xmlns:a16="http://schemas.microsoft.com/office/drawing/2014/main" val="3204011521"/>
                  </a:ext>
                </a:extLst>
              </a:tr>
              <a:tr h="370840">
                <a:tc>
                  <a:txBody>
                    <a:bodyPr/>
                    <a:lstStyle/>
                    <a:p>
                      <a:r>
                        <a:rPr lang="es-ES" sz="1200"/>
                        <a:t>Interoperabilidad</a:t>
                      </a:r>
                    </a:p>
                  </a:txBody>
                  <a:tcPr marL="93511" marR="93511" anchor="ctr"/>
                </a:tc>
                <a:tc>
                  <a:txBody>
                    <a:bodyPr/>
                    <a:lstStyle/>
                    <a:p>
                      <a:r>
                        <a:rPr lang="es-ES" sz="1200"/>
                        <a:t>Java puede interactuar con otros lenguajes de programación a través de interfaces y protocolos estándar, facilitando la integración con sistemas existentes.</a:t>
                      </a:r>
                    </a:p>
                  </a:txBody>
                  <a:tcPr marL="93511" marR="93511" anchor="ctr"/>
                </a:tc>
                <a:extLst>
                  <a:ext uri="{0D108BD9-81ED-4DB2-BD59-A6C34878D82A}">
                    <a16:rowId xmlns:a16="http://schemas.microsoft.com/office/drawing/2014/main" val="3181707092"/>
                  </a:ext>
                </a:extLst>
              </a:tr>
              <a:tr h="370840">
                <a:tc>
                  <a:txBody>
                    <a:bodyPr/>
                    <a:lstStyle/>
                    <a:p>
                      <a:r>
                        <a:rPr lang="es-ES" sz="1200"/>
                        <a:t>Alto rendimiento</a:t>
                      </a:r>
                    </a:p>
                  </a:txBody>
                  <a:tcPr marL="93511" marR="93511" anchor="ctr"/>
                </a:tc>
                <a:tc>
                  <a:txBody>
                    <a:bodyPr/>
                    <a:lstStyle/>
                    <a:p>
                      <a:r>
                        <a:rPr lang="es-ES" sz="1200"/>
                        <a:t>A través de optimizaciones en la JVM, Java ofrece un alto rendimiento en la ejecución de aplicaciones.</a:t>
                      </a:r>
                    </a:p>
                  </a:txBody>
                  <a:tcPr marL="93511" marR="93511" anchor="ctr"/>
                </a:tc>
                <a:extLst>
                  <a:ext uri="{0D108BD9-81ED-4DB2-BD59-A6C34878D82A}">
                    <a16:rowId xmlns:a16="http://schemas.microsoft.com/office/drawing/2014/main" val="2486179999"/>
                  </a:ext>
                </a:extLst>
              </a:tr>
              <a:tr h="370840">
                <a:tc>
                  <a:txBody>
                    <a:bodyPr/>
                    <a:lstStyle/>
                    <a:p>
                      <a:r>
                        <a:rPr lang="es-ES" sz="1200"/>
                        <a:t>Comunidad y soporte</a:t>
                      </a:r>
                    </a:p>
                  </a:txBody>
                  <a:tcPr marL="93511" marR="93511" anchor="ctr"/>
                </a:tc>
                <a:tc>
                  <a:txBody>
                    <a:bodyPr/>
                    <a:lstStyle/>
                    <a:p>
                      <a:r>
                        <a:rPr lang="es-ES" sz="1200"/>
                        <a:t>Java tiene una gran comunidad de desarrolladores y una amplia cantidad de recursos, documentación y foros de soporte disponibles.</a:t>
                      </a:r>
                    </a:p>
                  </a:txBody>
                  <a:tcPr marL="93511" marR="93511" anchor="ctr"/>
                </a:tc>
                <a:extLst>
                  <a:ext uri="{0D108BD9-81ED-4DB2-BD59-A6C34878D82A}">
                    <a16:rowId xmlns:a16="http://schemas.microsoft.com/office/drawing/2014/main" val="3828510005"/>
                  </a:ext>
                </a:extLst>
              </a:tr>
              <a:tr h="370840">
                <a:tc>
                  <a:txBody>
                    <a:bodyPr/>
                    <a:lstStyle/>
                    <a:p>
                      <a:r>
                        <a:rPr lang="es-ES" sz="1200"/>
                        <a:t>Actualizaciones regulares</a:t>
                      </a:r>
                    </a:p>
                  </a:txBody>
                  <a:tcPr marL="93511" marR="93511" anchor="ctr"/>
                </a:tc>
                <a:tc>
                  <a:txBody>
                    <a:bodyPr/>
                    <a:lstStyle/>
                    <a:p>
                      <a:r>
                        <a:rPr lang="es-ES" sz="1200" dirty="0"/>
                        <a:t>Oracle y la comunidad de Java lanzan actualizaciones regulares para mejorar y agregar nuevas características al lenguaje y la plataforma.</a:t>
                      </a:r>
                    </a:p>
                  </a:txBody>
                  <a:tcPr marL="93511" marR="93511" anchor="ctr"/>
                </a:tc>
                <a:extLst>
                  <a:ext uri="{0D108BD9-81ED-4DB2-BD59-A6C34878D82A}">
                    <a16:rowId xmlns:a16="http://schemas.microsoft.com/office/drawing/2014/main" val="3795249184"/>
                  </a:ext>
                </a:extLst>
              </a:tr>
            </a:tbl>
          </a:graphicData>
        </a:graphic>
      </p:graphicFrame>
    </p:spTree>
    <p:extLst>
      <p:ext uri="{BB962C8B-B14F-4D97-AF65-F5344CB8AC3E}">
        <p14:creationId xmlns:p14="http://schemas.microsoft.com/office/powerpoint/2010/main" val="357022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96F09-81C7-4EFA-AB99-954B7171DC9E}"/>
              </a:ext>
            </a:extLst>
          </p:cNvPr>
          <p:cNvSpPr>
            <a:spLocks noGrp="1"/>
          </p:cNvSpPr>
          <p:nvPr>
            <p:ph type="title"/>
          </p:nvPr>
        </p:nvSpPr>
        <p:spPr/>
        <p:txBody>
          <a:bodyPr/>
          <a:lstStyle/>
          <a:p>
            <a:r>
              <a:rPr lang="es-ES" dirty="0"/>
              <a:t>Entornos de desarrollo</a:t>
            </a:r>
          </a:p>
        </p:txBody>
      </p:sp>
      <p:graphicFrame>
        <p:nvGraphicFramePr>
          <p:cNvPr id="4" name="Tabla 4">
            <a:extLst>
              <a:ext uri="{FF2B5EF4-FFF2-40B4-BE49-F238E27FC236}">
                <a16:creationId xmlns:a16="http://schemas.microsoft.com/office/drawing/2014/main" id="{2B92D712-75E6-4493-9F23-5441E5316BA0}"/>
              </a:ext>
            </a:extLst>
          </p:cNvPr>
          <p:cNvGraphicFramePr>
            <a:graphicFrameLocks noGrp="1"/>
          </p:cNvGraphicFramePr>
          <p:nvPr>
            <p:ph idx="1"/>
            <p:extLst>
              <p:ext uri="{D42A27DB-BD31-4B8C-83A1-F6EECF244321}">
                <p14:modId xmlns:p14="http://schemas.microsoft.com/office/powerpoint/2010/main" val="912694279"/>
              </p:ext>
            </p:extLst>
          </p:nvPr>
        </p:nvGraphicFramePr>
        <p:xfrm>
          <a:off x="676275" y="2011363"/>
          <a:ext cx="10753725" cy="4211320"/>
        </p:xfrm>
        <a:graphic>
          <a:graphicData uri="http://schemas.openxmlformats.org/drawingml/2006/table">
            <a:tbl>
              <a:tblPr firstRow="1" bandRow="1">
                <a:tableStyleId>{5C22544A-7EE6-4342-B048-85BDC9FD1C3A}</a:tableStyleId>
              </a:tblPr>
              <a:tblGrid>
                <a:gridCol w="2357248">
                  <a:extLst>
                    <a:ext uri="{9D8B030D-6E8A-4147-A177-3AD203B41FA5}">
                      <a16:colId xmlns:a16="http://schemas.microsoft.com/office/drawing/2014/main" val="3416537443"/>
                    </a:ext>
                  </a:extLst>
                </a:gridCol>
                <a:gridCol w="8396477">
                  <a:extLst>
                    <a:ext uri="{9D8B030D-6E8A-4147-A177-3AD203B41FA5}">
                      <a16:colId xmlns:a16="http://schemas.microsoft.com/office/drawing/2014/main" val="3394549938"/>
                    </a:ext>
                  </a:extLst>
                </a:gridCol>
              </a:tblGrid>
              <a:tr h="370840">
                <a:tc>
                  <a:txBody>
                    <a:bodyPr/>
                    <a:lstStyle/>
                    <a:p>
                      <a:r>
                        <a:rPr lang="es-ES" dirty="0"/>
                        <a:t>Entorno de Desarrollo</a:t>
                      </a:r>
                    </a:p>
                  </a:txBody>
                  <a:tcPr marL="93511" marR="93511" anchor="ctr"/>
                </a:tc>
                <a:tc>
                  <a:txBody>
                    <a:bodyPr/>
                    <a:lstStyle/>
                    <a:p>
                      <a:r>
                        <a:rPr lang="es-ES"/>
                        <a:t>Descripción</a:t>
                      </a:r>
                    </a:p>
                  </a:txBody>
                  <a:tcPr marL="93511" marR="93511" anchor="ctr"/>
                </a:tc>
                <a:extLst>
                  <a:ext uri="{0D108BD9-81ED-4DB2-BD59-A6C34878D82A}">
                    <a16:rowId xmlns:a16="http://schemas.microsoft.com/office/drawing/2014/main" val="272376593"/>
                  </a:ext>
                </a:extLst>
              </a:tr>
              <a:tr h="370840">
                <a:tc>
                  <a:txBody>
                    <a:bodyPr/>
                    <a:lstStyle/>
                    <a:p>
                      <a:r>
                        <a:rPr lang="es-ES"/>
                        <a:t>Eclipse</a:t>
                      </a:r>
                    </a:p>
                  </a:txBody>
                  <a:tcPr marL="93511" marR="93511" anchor="ctr"/>
                </a:tc>
                <a:tc>
                  <a:txBody>
                    <a:bodyPr/>
                    <a:lstStyle/>
                    <a:p>
                      <a:r>
                        <a:rPr lang="es-ES"/>
                        <a:t>Eclipse es uno de los IDEs más populares para Java. Es de código abierto y cuenta con una gran cantidad de plugins y extensiones que amplían su funcionalidad.</a:t>
                      </a:r>
                    </a:p>
                  </a:txBody>
                  <a:tcPr marL="93511" marR="93511" anchor="ctr"/>
                </a:tc>
                <a:extLst>
                  <a:ext uri="{0D108BD9-81ED-4DB2-BD59-A6C34878D82A}">
                    <a16:rowId xmlns:a16="http://schemas.microsoft.com/office/drawing/2014/main" val="1250008233"/>
                  </a:ext>
                </a:extLst>
              </a:tr>
              <a:tr h="370840">
                <a:tc>
                  <a:txBody>
                    <a:bodyPr/>
                    <a:lstStyle/>
                    <a:p>
                      <a:r>
                        <a:rPr lang="es-ES"/>
                        <a:t>IntelliJ IDEA</a:t>
                      </a:r>
                    </a:p>
                  </a:txBody>
                  <a:tcPr marL="93511" marR="93511" anchor="ctr"/>
                </a:tc>
                <a:tc>
                  <a:txBody>
                    <a:bodyPr/>
                    <a:lstStyle/>
                    <a:p>
                      <a:r>
                        <a:rPr lang="es-ES"/>
                        <a:t>IntelliJ IDEA es un IDE de Java desarrollado por JetBrains. Es conocido por su potente conjunto de características y su enfoque en la productividad del desarrollador.</a:t>
                      </a:r>
                    </a:p>
                  </a:txBody>
                  <a:tcPr marL="93511" marR="93511" anchor="ctr"/>
                </a:tc>
                <a:extLst>
                  <a:ext uri="{0D108BD9-81ED-4DB2-BD59-A6C34878D82A}">
                    <a16:rowId xmlns:a16="http://schemas.microsoft.com/office/drawing/2014/main" val="597937092"/>
                  </a:ext>
                </a:extLst>
              </a:tr>
              <a:tr h="370840">
                <a:tc>
                  <a:txBody>
                    <a:bodyPr/>
                    <a:lstStyle/>
                    <a:p>
                      <a:r>
                        <a:rPr lang="es-ES"/>
                        <a:t>NetBeans</a:t>
                      </a:r>
                    </a:p>
                  </a:txBody>
                  <a:tcPr marL="93511" marR="93511" anchor="ctr"/>
                </a:tc>
                <a:tc>
                  <a:txBody>
                    <a:bodyPr/>
                    <a:lstStyle/>
                    <a:p>
                      <a:r>
                        <a:rPr lang="es-ES"/>
                        <a:t>NetBeans es otro IDE de código abierto para Java que ofrece un conjunto completo de herramientas de desarrollo y soporte para aplicaciones Java, incluyendo JavaFX.</a:t>
                      </a:r>
                    </a:p>
                  </a:txBody>
                  <a:tcPr marL="93511" marR="93511" anchor="ctr"/>
                </a:tc>
                <a:extLst>
                  <a:ext uri="{0D108BD9-81ED-4DB2-BD59-A6C34878D82A}">
                    <a16:rowId xmlns:a16="http://schemas.microsoft.com/office/drawing/2014/main" val="3083959189"/>
                  </a:ext>
                </a:extLst>
              </a:tr>
              <a:tr h="370840">
                <a:tc>
                  <a:txBody>
                    <a:bodyPr/>
                    <a:lstStyle/>
                    <a:p>
                      <a:r>
                        <a:rPr lang="es-ES"/>
                        <a:t>Visual Studio Code</a:t>
                      </a:r>
                    </a:p>
                  </a:txBody>
                  <a:tcPr marL="93511" marR="93511" anchor="ctr"/>
                </a:tc>
                <a:tc>
                  <a:txBody>
                    <a:bodyPr/>
                    <a:lstStyle/>
                    <a:p>
                      <a:r>
                        <a:rPr lang="es-ES"/>
                        <a:t>Visual Studio Code (VS Code) es un IDE gratuito y altamente personalizable que se ha vuelto popular para el desarrollo de Java gracias a sus extensiones y su comunidad.</a:t>
                      </a:r>
                    </a:p>
                  </a:txBody>
                  <a:tcPr marL="93511" marR="93511" anchor="ctr"/>
                </a:tc>
                <a:extLst>
                  <a:ext uri="{0D108BD9-81ED-4DB2-BD59-A6C34878D82A}">
                    <a16:rowId xmlns:a16="http://schemas.microsoft.com/office/drawing/2014/main" val="2865107854"/>
                  </a:ext>
                </a:extLst>
              </a:tr>
              <a:tr h="370840">
                <a:tc>
                  <a:txBody>
                    <a:bodyPr/>
                    <a:lstStyle/>
                    <a:p>
                      <a:r>
                        <a:rPr lang="es-ES"/>
                        <a:t>Android Studio</a:t>
                      </a:r>
                    </a:p>
                  </a:txBody>
                  <a:tcPr marL="93511" marR="93511" anchor="ctr"/>
                </a:tc>
                <a:tc>
                  <a:txBody>
                    <a:bodyPr/>
                    <a:lstStyle/>
                    <a:p>
                      <a:r>
                        <a:rPr lang="es-ES"/>
                        <a:t>Android Studio es el IDE oficial para el desarrollo de aplicaciones Android. Está basado en IntelliJ IDEA y proporciona un entorno completo para el desarrollo en Java.</a:t>
                      </a:r>
                    </a:p>
                  </a:txBody>
                  <a:tcPr marL="93511" marR="93511" anchor="ctr"/>
                </a:tc>
                <a:extLst>
                  <a:ext uri="{0D108BD9-81ED-4DB2-BD59-A6C34878D82A}">
                    <a16:rowId xmlns:a16="http://schemas.microsoft.com/office/drawing/2014/main" val="2408910096"/>
                  </a:ext>
                </a:extLst>
              </a:tr>
              <a:tr h="370840">
                <a:tc>
                  <a:txBody>
                    <a:bodyPr/>
                    <a:lstStyle/>
                    <a:p>
                      <a:r>
                        <a:rPr lang="es-ES"/>
                        <a:t>Oracle JDeveloper</a:t>
                      </a:r>
                    </a:p>
                  </a:txBody>
                  <a:tcPr marL="93511" marR="93511" anchor="ctr"/>
                </a:tc>
                <a:tc>
                  <a:txBody>
                    <a:bodyPr/>
                    <a:lstStyle/>
                    <a:p>
                      <a:r>
                        <a:rPr lang="es-ES" dirty="0" err="1"/>
                        <a:t>JDeveloper</a:t>
                      </a:r>
                      <a:r>
                        <a:rPr lang="es-ES" dirty="0"/>
                        <a:t> es un IDE de desarrollo Java de Oracle que se enfoca especialmente en el desarrollo de aplicaciones empresariales y en la plataforma Java EE.</a:t>
                      </a:r>
                    </a:p>
                  </a:txBody>
                  <a:tcPr marL="93511" marR="93511" anchor="ctr"/>
                </a:tc>
                <a:extLst>
                  <a:ext uri="{0D108BD9-81ED-4DB2-BD59-A6C34878D82A}">
                    <a16:rowId xmlns:a16="http://schemas.microsoft.com/office/drawing/2014/main" val="3605750296"/>
                  </a:ext>
                </a:extLst>
              </a:tr>
            </a:tbl>
          </a:graphicData>
        </a:graphic>
      </p:graphicFrame>
    </p:spTree>
    <p:extLst>
      <p:ext uri="{BB962C8B-B14F-4D97-AF65-F5344CB8AC3E}">
        <p14:creationId xmlns:p14="http://schemas.microsoft.com/office/powerpoint/2010/main" val="765066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5DEA6-FEA5-4F71-89A4-4F99CB918781}"/>
              </a:ext>
            </a:extLst>
          </p:cNvPr>
          <p:cNvSpPr>
            <a:spLocks noGrp="1"/>
          </p:cNvSpPr>
          <p:nvPr>
            <p:ph type="title"/>
          </p:nvPr>
        </p:nvSpPr>
        <p:spPr/>
        <p:txBody>
          <a:bodyPr/>
          <a:lstStyle/>
          <a:p>
            <a:r>
              <a:rPr lang="es-ES" dirty="0"/>
              <a:t>Ejemplo aplicación en Java</a:t>
            </a:r>
          </a:p>
        </p:txBody>
      </p:sp>
      <p:sp>
        <p:nvSpPr>
          <p:cNvPr id="3" name="Marcador de contenido 2">
            <a:extLst>
              <a:ext uri="{FF2B5EF4-FFF2-40B4-BE49-F238E27FC236}">
                <a16:creationId xmlns:a16="http://schemas.microsoft.com/office/drawing/2014/main" id="{4FCF77F7-ACE1-42A5-8A51-B673CB3C70A7}"/>
              </a:ext>
            </a:extLst>
          </p:cNvPr>
          <p:cNvSpPr>
            <a:spLocks noGrp="1"/>
          </p:cNvSpPr>
          <p:nvPr>
            <p:ph idx="1"/>
          </p:nvPr>
        </p:nvSpPr>
        <p:spPr/>
        <p:txBody>
          <a:bodyPr>
            <a:normAutofit fontScale="92500" lnSpcReduction="10000"/>
          </a:bodyPr>
          <a:lstStyle/>
          <a:p>
            <a:pPr algn="just"/>
            <a:r>
              <a:rPr lang="es-ES" dirty="0"/>
              <a:t>Este programa consta de una sola clase llamada "</a:t>
            </a:r>
            <a:r>
              <a:rPr lang="es-ES" dirty="0" err="1"/>
              <a:t>HolaMundo</a:t>
            </a:r>
            <a:r>
              <a:rPr lang="es-ES" dirty="0"/>
              <a:t>". En Java, cada programa comienza con un método especial llamado </a:t>
            </a:r>
            <a:r>
              <a:rPr lang="es-ES" dirty="0" err="1"/>
              <a:t>main</a:t>
            </a:r>
            <a:r>
              <a:rPr lang="es-ES" dirty="0"/>
              <a:t>, el cual es el punto de entrada para la ejecución del programa. Dentro del método </a:t>
            </a:r>
            <a:r>
              <a:rPr lang="es-ES" dirty="0" err="1"/>
              <a:t>main</a:t>
            </a:r>
            <a:r>
              <a:rPr lang="es-ES" dirty="0"/>
              <a:t>, utilizamos </a:t>
            </a:r>
            <a:r>
              <a:rPr lang="es-ES" dirty="0" err="1"/>
              <a:t>System.out.println</a:t>
            </a:r>
            <a:r>
              <a:rPr lang="es-ES" dirty="0"/>
              <a:t> para imprimir el mensaje "¡Hola Mundo!" en la consola.</a:t>
            </a:r>
          </a:p>
          <a:p>
            <a:pPr marL="0" indent="0">
              <a:buNone/>
            </a:pPr>
            <a:endParaRPr lang="es-ES" dirty="0"/>
          </a:p>
          <a:p>
            <a:pPr marL="0" indent="0">
              <a:buNone/>
            </a:pPr>
            <a:r>
              <a:rPr lang="es-ES" i="1" dirty="0" err="1">
                <a:solidFill>
                  <a:schemeClr val="accent1">
                    <a:lumMod val="75000"/>
                  </a:schemeClr>
                </a:solidFill>
              </a:rPr>
              <a:t>public</a:t>
            </a:r>
            <a:r>
              <a:rPr lang="es-ES" i="1" dirty="0">
                <a:solidFill>
                  <a:schemeClr val="accent1">
                    <a:lumMod val="75000"/>
                  </a:schemeClr>
                </a:solidFill>
              </a:rPr>
              <a:t> </a:t>
            </a:r>
            <a:r>
              <a:rPr lang="es-ES" i="1" dirty="0" err="1">
                <a:solidFill>
                  <a:schemeClr val="accent1">
                    <a:lumMod val="75000"/>
                  </a:schemeClr>
                </a:solidFill>
              </a:rPr>
              <a:t>class</a:t>
            </a:r>
            <a:r>
              <a:rPr lang="es-ES" i="1" dirty="0">
                <a:solidFill>
                  <a:schemeClr val="accent1">
                    <a:lumMod val="75000"/>
                  </a:schemeClr>
                </a:solidFill>
              </a:rPr>
              <a:t> </a:t>
            </a:r>
            <a:r>
              <a:rPr lang="es-ES" i="1" dirty="0" err="1">
                <a:solidFill>
                  <a:schemeClr val="accent1">
                    <a:lumMod val="75000"/>
                  </a:schemeClr>
                </a:solidFill>
              </a:rPr>
              <a:t>HolaMundo</a:t>
            </a:r>
            <a:r>
              <a:rPr lang="es-ES" i="1" dirty="0">
                <a:solidFill>
                  <a:schemeClr val="accent1">
                    <a:lumMod val="75000"/>
                  </a:schemeClr>
                </a:solidFill>
              </a:rPr>
              <a:t> {</a:t>
            </a:r>
          </a:p>
          <a:p>
            <a:pPr marL="0" indent="0">
              <a:buNone/>
            </a:pPr>
            <a:r>
              <a:rPr lang="es-ES" i="1" dirty="0">
                <a:solidFill>
                  <a:schemeClr val="accent1">
                    <a:lumMod val="75000"/>
                  </a:schemeClr>
                </a:solidFill>
              </a:rPr>
              <a:t>    </a:t>
            </a:r>
            <a:r>
              <a:rPr lang="es-ES" i="1" dirty="0" err="1">
                <a:solidFill>
                  <a:schemeClr val="accent1">
                    <a:lumMod val="75000"/>
                  </a:schemeClr>
                </a:solidFill>
              </a:rPr>
              <a:t>public</a:t>
            </a:r>
            <a:r>
              <a:rPr lang="es-ES" i="1" dirty="0">
                <a:solidFill>
                  <a:schemeClr val="accent1">
                    <a:lumMod val="75000"/>
                  </a:schemeClr>
                </a:solidFill>
              </a:rPr>
              <a:t> </a:t>
            </a:r>
            <a:r>
              <a:rPr lang="es-ES" i="1" dirty="0" err="1">
                <a:solidFill>
                  <a:schemeClr val="accent1">
                    <a:lumMod val="75000"/>
                  </a:schemeClr>
                </a:solidFill>
              </a:rPr>
              <a:t>static</a:t>
            </a:r>
            <a:r>
              <a:rPr lang="es-ES" i="1" dirty="0">
                <a:solidFill>
                  <a:schemeClr val="accent1">
                    <a:lumMod val="75000"/>
                  </a:schemeClr>
                </a:solidFill>
              </a:rPr>
              <a:t> </a:t>
            </a:r>
            <a:r>
              <a:rPr lang="es-ES" i="1" dirty="0" err="1">
                <a:solidFill>
                  <a:schemeClr val="accent1">
                    <a:lumMod val="75000"/>
                  </a:schemeClr>
                </a:solidFill>
              </a:rPr>
              <a:t>void</a:t>
            </a:r>
            <a:r>
              <a:rPr lang="es-ES" i="1" dirty="0">
                <a:solidFill>
                  <a:schemeClr val="accent1">
                    <a:lumMod val="75000"/>
                  </a:schemeClr>
                </a:solidFill>
              </a:rPr>
              <a:t> </a:t>
            </a:r>
            <a:r>
              <a:rPr lang="es-ES" i="1" dirty="0" err="1">
                <a:solidFill>
                  <a:schemeClr val="accent1">
                    <a:lumMod val="75000"/>
                  </a:schemeClr>
                </a:solidFill>
              </a:rPr>
              <a:t>main</a:t>
            </a:r>
            <a:r>
              <a:rPr lang="es-ES" i="1" dirty="0">
                <a:solidFill>
                  <a:schemeClr val="accent1">
                    <a:lumMod val="75000"/>
                  </a:schemeClr>
                </a:solidFill>
              </a:rPr>
              <a:t>(</a:t>
            </a:r>
            <a:r>
              <a:rPr lang="es-ES" i="1" dirty="0" err="1">
                <a:solidFill>
                  <a:schemeClr val="accent1">
                    <a:lumMod val="75000"/>
                  </a:schemeClr>
                </a:solidFill>
              </a:rPr>
              <a:t>String</a:t>
            </a:r>
            <a:r>
              <a:rPr lang="es-ES" i="1" dirty="0">
                <a:solidFill>
                  <a:schemeClr val="accent1">
                    <a:lumMod val="75000"/>
                  </a:schemeClr>
                </a:solidFill>
              </a:rPr>
              <a:t>[] </a:t>
            </a:r>
            <a:r>
              <a:rPr lang="es-ES" i="1" dirty="0" err="1">
                <a:solidFill>
                  <a:schemeClr val="accent1">
                    <a:lumMod val="75000"/>
                  </a:schemeClr>
                </a:solidFill>
              </a:rPr>
              <a:t>args</a:t>
            </a:r>
            <a:r>
              <a:rPr lang="es-ES" i="1" dirty="0">
                <a:solidFill>
                  <a:schemeClr val="accent1">
                    <a:lumMod val="75000"/>
                  </a:schemeClr>
                </a:solidFill>
              </a:rPr>
              <a:t>) {</a:t>
            </a:r>
          </a:p>
          <a:p>
            <a:pPr marL="0" indent="0">
              <a:buNone/>
            </a:pPr>
            <a:r>
              <a:rPr lang="es-ES" i="1" dirty="0">
                <a:solidFill>
                  <a:schemeClr val="accent1">
                    <a:lumMod val="75000"/>
                  </a:schemeClr>
                </a:solidFill>
              </a:rPr>
              <a:t>        </a:t>
            </a:r>
            <a:r>
              <a:rPr lang="es-ES" i="1" dirty="0" err="1">
                <a:solidFill>
                  <a:schemeClr val="accent1">
                    <a:lumMod val="75000"/>
                  </a:schemeClr>
                </a:solidFill>
              </a:rPr>
              <a:t>System.out.println</a:t>
            </a:r>
            <a:r>
              <a:rPr lang="es-ES" i="1" dirty="0">
                <a:solidFill>
                  <a:schemeClr val="accent1">
                    <a:lumMod val="75000"/>
                  </a:schemeClr>
                </a:solidFill>
              </a:rPr>
              <a:t>("¡Hola Mundo!");</a:t>
            </a:r>
          </a:p>
          <a:p>
            <a:pPr marL="0" indent="0">
              <a:buNone/>
            </a:pPr>
            <a:r>
              <a:rPr lang="es-ES" i="1" dirty="0">
                <a:solidFill>
                  <a:schemeClr val="accent1">
                    <a:lumMod val="75000"/>
                  </a:schemeClr>
                </a:solidFill>
              </a:rPr>
              <a:t>    }</a:t>
            </a:r>
          </a:p>
          <a:p>
            <a:pPr marL="0" indent="0">
              <a:buNone/>
            </a:pPr>
            <a:r>
              <a:rPr lang="es-ES" i="1" dirty="0">
                <a:solidFill>
                  <a:schemeClr val="accent1">
                    <a:lumMod val="75000"/>
                  </a:schemeClr>
                </a:solidFill>
              </a:rPr>
              <a:t>}</a:t>
            </a:r>
          </a:p>
        </p:txBody>
      </p:sp>
    </p:spTree>
    <p:extLst>
      <p:ext uri="{BB962C8B-B14F-4D97-AF65-F5344CB8AC3E}">
        <p14:creationId xmlns:p14="http://schemas.microsoft.com/office/powerpoint/2010/main" val="1463893440"/>
      </p:ext>
    </p:extLst>
  </p:cSld>
  <p:clrMapOvr>
    <a:masterClrMapping/>
  </p:clrMapOvr>
</p:sld>
</file>

<file path=ppt/theme/theme1.xml><?xml version="1.0" encoding="utf-8"?>
<a:theme xmlns:a="http://schemas.openxmlformats.org/drawingml/2006/main" name="Metropolitano">
  <a:themeElements>
    <a:clrScheme name="Metropolitano">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o">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TM03457491[[fn=Metropolitano]]</Template>
  <TotalTime>224</TotalTime>
  <Words>4735</Words>
  <Application>Microsoft Office PowerPoint</Application>
  <PresentationFormat>Panorámica</PresentationFormat>
  <Paragraphs>411</Paragraphs>
  <Slides>52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52</vt:i4>
      </vt:variant>
    </vt:vector>
  </HeadingPairs>
  <TitlesOfParts>
    <vt:vector size="55" baseType="lpstr">
      <vt:lpstr>Arial</vt:lpstr>
      <vt:lpstr>Calibri Light</vt:lpstr>
      <vt:lpstr>Metropolitano</vt:lpstr>
      <vt:lpstr>Java</vt:lpstr>
      <vt:lpstr>Introducción</vt:lpstr>
      <vt:lpstr>Introducción</vt:lpstr>
      <vt:lpstr>Historia</vt:lpstr>
      <vt:lpstr>Historia</vt:lpstr>
      <vt:lpstr>Historia</vt:lpstr>
      <vt:lpstr>Características</vt:lpstr>
      <vt:lpstr>Entornos de desarrollo</vt:lpstr>
      <vt:lpstr>Ejemplo aplicación en Java</vt:lpstr>
      <vt:lpstr>Ejecución del ejemplo</vt:lpstr>
      <vt:lpstr>Tipos de datos primitivos</vt:lpstr>
      <vt:lpstr>Tipos de datos de referencia</vt:lpstr>
      <vt:lpstr>Variables</vt:lpstr>
      <vt:lpstr>Variables</vt:lpstr>
      <vt:lpstr>Asignación de valores</vt:lpstr>
      <vt:lpstr>Alcance de las variables</vt:lpstr>
      <vt:lpstr>Modificadores de acceso</vt:lpstr>
      <vt:lpstr>Modificadores de Acceso</vt:lpstr>
      <vt:lpstr>Constantes en Java</vt:lpstr>
      <vt:lpstr>Constantes en Java</vt:lpstr>
      <vt:lpstr>Operadores en Java</vt:lpstr>
      <vt:lpstr>Operadores en Java</vt:lpstr>
      <vt:lpstr>Operadores de Asignación</vt:lpstr>
      <vt:lpstr>Operadores de Comparación</vt:lpstr>
      <vt:lpstr>Operadores Lógicos</vt:lpstr>
      <vt:lpstr>Operadores de Incremento y Decremento:</vt:lpstr>
      <vt:lpstr>Operadores de Concatenación</vt:lpstr>
      <vt:lpstr>Operadores de Bit</vt:lpstr>
      <vt:lpstr>Estructuras de control</vt:lpstr>
      <vt:lpstr>Estructura de control if-else:</vt:lpstr>
      <vt:lpstr>Estructura de control switch-case:</vt:lpstr>
      <vt:lpstr>Estructura de control bucles:</vt:lpstr>
      <vt:lpstr>Bucle for:</vt:lpstr>
      <vt:lpstr>Bucle while:</vt:lpstr>
      <vt:lpstr>Bucle do-while:</vt:lpstr>
      <vt:lpstr>Arrays en Java</vt:lpstr>
      <vt:lpstr>Declaración y creación de un array:</vt:lpstr>
      <vt:lpstr>Inicialización de un array:</vt:lpstr>
      <vt:lpstr>Acceso a los elementos de un array:</vt:lpstr>
      <vt:lpstr>Iteración a través de los elementos de un array:</vt:lpstr>
      <vt:lpstr>Métodos Arrays</vt:lpstr>
      <vt:lpstr>Métodos Arrays</vt:lpstr>
      <vt:lpstr>Métodos en Java</vt:lpstr>
      <vt:lpstr>Métodos en Java</vt:lpstr>
      <vt:lpstr>Presentación de PowerPoint</vt:lpstr>
      <vt:lpstr>Clases</vt:lpstr>
      <vt:lpstr>Declaración de una clase:</vt:lpstr>
      <vt:lpstr>Atributos de la clase:</vt:lpstr>
      <vt:lpstr>Métodos de la clase:</vt:lpstr>
      <vt:lpstr>Constructor(es) de la clase: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Sergio Santana</dc:creator>
  <cp:lastModifiedBy>Docente Miguel Angel Marín Julián</cp:lastModifiedBy>
  <cp:revision>16</cp:revision>
  <dcterms:created xsi:type="dcterms:W3CDTF">2023-06-12T09:44:50Z</dcterms:created>
  <dcterms:modified xsi:type="dcterms:W3CDTF">2023-07-26T11:01:48Z</dcterms:modified>
</cp:coreProperties>
</file>