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tika Kaur" initials="GK" lastIdx="2" clrIdx="0">
    <p:extLst>
      <p:ext uri="{19B8F6BF-5375-455C-9EA6-DF929625EA0E}">
        <p15:presenceInfo xmlns:p15="http://schemas.microsoft.com/office/powerpoint/2012/main" userId="Geetika Ka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492"/>
    <a:srgbClr val="A1D7D6"/>
    <a:srgbClr val="53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22" y="-3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2005</c:v>
                </c:pt>
                <c:pt idx="1">
                  <c:v>2010</c:v>
                </c:pt>
                <c:pt idx="2">
                  <c:v>2013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0.36899999999999999</c:v>
                </c:pt>
                <c:pt idx="1">
                  <c:v>0.28599999999999998</c:v>
                </c:pt>
                <c:pt idx="2" formatCode="0%">
                  <c:v>0.27</c:v>
                </c:pt>
                <c:pt idx="3">
                  <c:v>0.23699999999999999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27-4A41-9F95-776AFB6926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0020976"/>
        <c:axId val="490019336"/>
      </c:lineChart>
      <c:catAx>
        <c:axId val="49002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19336"/>
        <c:crosses val="autoZero"/>
        <c:auto val="1"/>
        <c:lblAlgn val="ctr"/>
        <c:lblOffset val="100"/>
        <c:noMultiLvlLbl val="0"/>
      </c:catAx>
      <c:valAx>
        <c:axId val="49001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6T16:31:40.788" idx="1">
    <p:pos x="4320" y="7499"/>
    <p:text>SIGN UP TO BE A HOLAGRAPH MEMBER TODAY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5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1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5ADE-CA91-4DAE-A266-4234B71861B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E9A6-F218-4B75-8A47-2E5CE9BDE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FC39A8-42A7-4C97-8099-627F6BAFAC09}"/>
              </a:ext>
            </a:extLst>
          </p:cNvPr>
          <p:cNvSpPr/>
          <p:nvPr/>
        </p:nvSpPr>
        <p:spPr>
          <a:xfrm>
            <a:off x="-475" y="0"/>
            <a:ext cx="6872562" cy="393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59B1B4-7491-4FC1-8067-62FA5741B61F}"/>
              </a:ext>
            </a:extLst>
          </p:cNvPr>
          <p:cNvSpPr/>
          <p:nvPr/>
        </p:nvSpPr>
        <p:spPr>
          <a:xfrm>
            <a:off x="-1" y="10156099"/>
            <a:ext cx="6858000" cy="1749030"/>
          </a:xfrm>
          <a:prstGeom prst="rect">
            <a:avLst/>
          </a:prstGeom>
          <a:solidFill>
            <a:srgbClr val="3E9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rgbClr val="3E9492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ACF136-1735-4DD5-800B-AA1F747FE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804005"/>
              </p:ext>
            </p:extLst>
          </p:nvPr>
        </p:nvGraphicFramePr>
        <p:xfrm>
          <a:off x="1197088" y="1542895"/>
          <a:ext cx="3448050" cy="212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291751B-EB48-49FA-9051-4580E700AF5C}"/>
              </a:ext>
            </a:extLst>
          </p:cNvPr>
          <p:cNvSpPr/>
          <p:nvPr/>
        </p:nvSpPr>
        <p:spPr>
          <a:xfrm>
            <a:off x="-14562" y="3925004"/>
            <a:ext cx="6872562" cy="3452324"/>
          </a:xfrm>
          <a:prstGeom prst="rect">
            <a:avLst/>
          </a:prstGeom>
          <a:solidFill>
            <a:srgbClr val="3E9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pic>
        <p:nvPicPr>
          <p:cNvPr id="1026" name="Picture 2" descr="Woman searching job - Free people icons">
            <a:extLst>
              <a:ext uri="{FF2B5EF4-FFF2-40B4-BE49-F238E27FC236}">
                <a16:creationId xmlns:a16="http://schemas.microsoft.com/office/drawing/2014/main" id="{30BB6491-5F58-40A1-A054-5A638087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553" y="1542896"/>
            <a:ext cx="2120652" cy="212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AF4DD-8882-4B91-9370-98B73C1478B1}"/>
              </a:ext>
            </a:extLst>
          </p:cNvPr>
          <p:cNvSpPr txBox="1"/>
          <p:nvPr/>
        </p:nvSpPr>
        <p:spPr>
          <a:xfrm>
            <a:off x="4470022" y="2669212"/>
            <a:ext cx="2204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E9492"/>
                </a:solidFill>
              </a:rPr>
              <a:t>A Decline in Female Labour Force Participation has been observed in </a:t>
            </a:r>
          </a:p>
          <a:p>
            <a:r>
              <a:rPr lang="en-US" sz="1400" b="1" dirty="0">
                <a:solidFill>
                  <a:srgbClr val="3E9492"/>
                </a:solidFill>
              </a:rPr>
              <a:t>post-reform India</a:t>
            </a:r>
            <a:endParaRPr lang="en-IN" sz="1400" b="1" dirty="0">
              <a:solidFill>
                <a:srgbClr val="3E949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4FBB8-4D54-4898-8ECF-921D22B6F82C}"/>
              </a:ext>
            </a:extLst>
          </p:cNvPr>
          <p:cNvSpPr txBox="1"/>
          <p:nvPr/>
        </p:nvSpPr>
        <p:spPr>
          <a:xfrm>
            <a:off x="6489887" y="1129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FAA2B-E27C-449C-AFC4-3AD4318DE74D}"/>
              </a:ext>
            </a:extLst>
          </p:cNvPr>
          <p:cNvSpPr/>
          <p:nvPr/>
        </p:nvSpPr>
        <p:spPr>
          <a:xfrm>
            <a:off x="0" y="11905129"/>
            <a:ext cx="6858000" cy="286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3E9492"/>
                </a:solidFill>
              </a:rPr>
              <a:t>Sign up to be a part of the </a:t>
            </a:r>
            <a:r>
              <a:rPr lang="en-US" sz="1600" b="1" dirty="0" err="1">
                <a:solidFill>
                  <a:srgbClr val="3E9492"/>
                </a:solidFill>
              </a:rPr>
              <a:t>holagraph</a:t>
            </a:r>
            <a:r>
              <a:rPr lang="en-US" sz="1600" b="1" dirty="0">
                <a:solidFill>
                  <a:srgbClr val="3E9492"/>
                </a:solidFill>
              </a:rPr>
              <a:t> community today.</a:t>
            </a:r>
            <a:endParaRPr lang="en-IN" sz="1600" b="1" dirty="0">
              <a:solidFill>
                <a:srgbClr val="3E949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0B706-DEAE-41B3-97DC-87F153035B7F}"/>
              </a:ext>
            </a:extLst>
          </p:cNvPr>
          <p:cNvSpPr txBox="1"/>
          <p:nvPr/>
        </p:nvSpPr>
        <p:spPr>
          <a:xfrm>
            <a:off x="0" y="3999657"/>
            <a:ext cx="685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Main reasons for decline in women participation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grpSp>
        <p:nvGrpSpPr>
          <p:cNvPr id="17" name="Group 31">
            <a:extLst>
              <a:ext uri="{FF2B5EF4-FFF2-40B4-BE49-F238E27FC236}">
                <a16:creationId xmlns:a16="http://schemas.microsoft.com/office/drawing/2014/main" id="{53FCCB34-F782-449D-9E0E-E283BCED41BB}"/>
              </a:ext>
            </a:extLst>
          </p:cNvPr>
          <p:cNvGrpSpPr/>
          <p:nvPr/>
        </p:nvGrpSpPr>
        <p:grpSpPr>
          <a:xfrm>
            <a:off x="81457" y="5517671"/>
            <a:ext cx="2219302" cy="1620254"/>
            <a:chOff x="3601932" y="1943523"/>
            <a:chExt cx="2219302" cy="16202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1944E1-09BC-42D7-9120-F2B1840CC02B}"/>
                </a:ext>
              </a:extLst>
            </p:cNvPr>
            <p:cNvSpPr txBox="1"/>
            <p:nvPr/>
          </p:nvSpPr>
          <p:spPr>
            <a:xfrm>
              <a:off x="3601932" y="1943523"/>
              <a:ext cx="221930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Changing Domestic Responsibilities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CC627F-0D07-49B4-BDA1-B4053EDEC2AC}"/>
                </a:ext>
              </a:extLst>
            </p:cNvPr>
            <p:cNvSpPr txBox="1"/>
            <p:nvPr/>
          </p:nvSpPr>
          <p:spPr>
            <a:xfrm>
              <a:off x="3672136" y="2455781"/>
              <a:ext cx="2058394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-As older girls enter and remain in school, task of chores and care giving performed by them now has to be performed by young Adult women</a:t>
              </a: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-Greater nuclearization and gender chore gap also contribute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31">
            <a:extLst>
              <a:ext uri="{FF2B5EF4-FFF2-40B4-BE49-F238E27FC236}">
                <a16:creationId xmlns:a16="http://schemas.microsoft.com/office/drawing/2014/main" id="{F9F7104F-8A3D-43A7-AFD7-C47E4DC256E7}"/>
              </a:ext>
            </a:extLst>
          </p:cNvPr>
          <p:cNvGrpSpPr/>
          <p:nvPr/>
        </p:nvGrpSpPr>
        <p:grpSpPr>
          <a:xfrm>
            <a:off x="2377328" y="5527225"/>
            <a:ext cx="2098463" cy="1161546"/>
            <a:chOff x="3563401" y="1993660"/>
            <a:chExt cx="2098463" cy="11615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B14235-AB71-4BA3-893C-0989863D0FDC}"/>
                </a:ext>
              </a:extLst>
            </p:cNvPr>
            <p:cNvSpPr txBox="1"/>
            <p:nvPr/>
          </p:nvSpPr>
          <p:spPr>
            <a:xfrm>
              <a:off x="3603470" y="1993660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Increase In Household Income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23F062-9508-4CEF-B054-8A470043248E}"/>
                </a:ext>
              </a:extLst>
            </p:cNvPr>
            <p:cNvSpPr txBox="1"/>
            <p:nvPr/>
          </p:nvSpPr>
          <p:spPr>
            <a:xfrm>
              <a:off x="3563401" y="2508875"/>
              <a:ext cx="2058394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--lessening of financial necessity</a:t>
              </a: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-</a:t>
              </a:r>
              <a:r>
                <a:rPr lang="en-IN" sz="10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women staying at home are often considered to reflect a rise in a family’s social status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9CBCE3E8-F9E6-4F02-B425-33D5FB4ABD05}"/>
              </a:ext>
            </a:extLst>
          </p:cNvPr>
          <p:cNvGrpSpPr/>
          <p:nvPr/>
        </p:nvGrpSpPr>
        <p:grpSpPr>
          <a:xfrm>
            <a:off x="4583985" y="5541725"/>
            <a:ext cx="2075927" cy="1601593"/>
            <a:chOff x="3510710" y="2016758"/>
            <a:chExt cx="2075927" cy="160159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E9FFF3-9D1D-48E8-8E08-20763A250CB6}"/>
                </a:ext>
              </a:extLst>
            </p:cNvPr>
            <p:cNvSpPr txBox="1"/>
            <p:nvPr/>
          </p:nvSpPr>
          <p:spPr>
            <a:xfrm>
              <a:off x="3528243" y="2016758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Structural Factors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9BCDD-F5FA-4CA5-8080-48D104FA1F65}"/>
                </a:ext>
              </a:extLst>
            </p:cNvPr>
            <p:cNvSpPr txBox="1"/>
            <p:nvPr/>
          </p:nvSpPr>
          <p:spPr>
            <a:xfrm>
              <a:off x="3510710" y="2479578"/>
              <a:ext cx="2058394" cy="1138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-Patriarchal hierarchy, sexual harassment and lack of infrastructure at workplace</a:t>
              </a: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-Economic growth driven by service sector required high skill which majority of women did not possess</a:t>
              </a:r>
            </a:p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15C515D-E6EE-464F-80B5-0323DEF54051}"/>
              </a:ext>
            </a:extLst>
          </p:cNvPr>
          <p:cNvSpPr/>
          <p:nvPr/>
        </p:nvSpPr>
        <p:spPr>
          <a:xfrm>
            <a:off x="5283524" y="4615419"/>
            <a:ext cx="723797" cy="703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00830BC-00FB-467C-91DB-6B2471F87ADC}"/>
              </a:ext>
            </a:extLst>
          </p:cNvPr>
          <p:cNvSpPr/>
          <p:nvPr/>
        </p:nvSpPr>
        <p:spPr>
          <a:xfrm>
            <a:off x="-7282" y="7364265"/>
            <a:ext cx="6872562" cy="2791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03AC0-D2B2-405A-83C1-02BED02F8126}"/>
              </a:ext>
            </a:extLst>
          </p:cNvPr>
          <p:cNvSpPr txBox="1"/>
          <p:nvPr/>
        </p:nvSpPr>
        <p:spPr>
          <a:xfrm>
            <a:off x="0" y="748842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E9492"/>
                </a:solidFill>
              </a:rPr>
              <a:t>How can </a:t>
            </a:r>
            <a:r>
              <a:rPr lang="en-US" b="1" dirty="0" err="1">
                <a:solidFill>
                  <a:srgbClr val="3E9492"/>
                </a:solidFill>
              </a:rPr>
              <a:t>holagraph</a:t>
            </a:r>
            <a:r>
              <a:rPr lang="en-US" b="1" dirty="0">
                <a:solidFill>
                  <a:srgbClr val="3E9492"/>
                </a:solidFill>
              </a:rPr>
              <a:t> help leveraging market networks ?</a:t>
            </a:r>
            <a:endParaRPr lang="en-IN" b="1" dirty="0">
              <a:solidFill>
                <a:srgbClr val="3E9492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7571849-BFB4-4623-AE6B-96532C5CB2A8}"/>
              </a:ext>
            </a:extLst>
          </p:cNvPr>
          <p:cNvSpPr txBox="1"/>
          <p:nvPr/>
        </p:nvSpPr>
        <p:spPr>
          <a:xfrm>
            <a:off x="2147917" y="10278410"/>
            <a:ext cx="45347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We have an opportunity to increase India’s GDP by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27%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women participation in the workforce increases to the same extent as men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IN" sz="1600" dirty="0"/>
          </a:p>
        </p:txBody>
      </p:sp>
      <p:pic>
        <p:nvPicPr>
          <p:cNvPr id="1052" name="Picture 10" descr="Economic Icon #79167 - Free Icons Library">
            <a:extLst>
              <a:ext uri="{FF2B5EF4-FFF2-40B4-BE49-F238E27FC236}">
                <a16:creationId xmlns:a16="http://schemas.microsoft.com/office/drawing/2014/main" id="{6A85B63C-623F-4D8D-A563-8E6850BA5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3" y="10352758"/>
            <a:ext cx="1355712" cy="13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03E758-39F6-4FB0-81DF-C5BBA21B63DA}"/>
              </a:ext>
            </a:extLst>
          </p:cNvPr>
          <p:cNvGrpSpPr/>
          <p:nvPr/>
        </p:nvGrpSpPr>
        <p:grpSpPr>
          <a:xfrm>
            <a:off x="850679" y="4609185"/>
            <a:ext cx="723797" cy="703075"/>
            <a:chOff x="689774" y="4550691"/>
            <a:chExt cx="723797" cy="7030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0C460F-4DDB-4FF5-B678-FCB741598253}"/>
                </a:ext>
              </a:extLst>
            </p:cNvPr>
            <p:cNvSpPr/>
            <p:nvPr/>
          </p:nvSpPr>
          <p:spPr>
            <a:xfrm>
              <a:off x="689774" y="4550691"/>
              <a:ext cx="723797" cy="703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1053" name="Picture 12" descr="Domestic services and duties icon | Pre-Designed Photoshop Graphics ~  Creative Market">
              <a:extLst>
                <a:ext uri="{FF2B5EF4-FFF2-40B4-BE49-F238E27FC236}">
                  <a16:creationId xmlns:a16="http://schemas.microsoft.com/office/drawing/2014/main" id="{CDD6B214-F35F-4166-B1B7-E5F786C15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33" r="19557" b="6160"/>
            <a:stretch/>
          </p:blipFill>
          <p:spPr bwMode="auto">
            <a:xfrm>
              <a:off x="818110" y="4667120"/>
              <a:ext cx="462652" cy="47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3A5CB-9C00-46A1-A4E8-1CA6EA09F359}"/>
              </a:ext>
            </a:extLst>
          </p:cNvPr>
          <p:cNvGrpSpPr/>
          <p:nvPr/>
        </p:nvGrpSpPr>
        <p:grpSpPr>
          <a:xfrm>
            <a:off x="3071067" y="4615419"/>
            <a:ext cx="723797" cy="703075"/>
            <a:chOff x="3024176" y="4624017"/>
            <a:chExt cx="723797" cy="70307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F7CAC4-9934-4179-BBF3-E410ADD6F035}"/>
                </a:ext>
              </a:extLst>
            </p:cNvPr>
            <p:cNvSpPr/>
            <p:nvPr/>
          </p:nvSpPr>
          <p:spPr>
            <a:xfrm>
              <a:off x="3024176" y="4624017"/>
              <a:ext cx="723797" cy="703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pic>
          <p:nvPicPr>
            <p:cNvPr id="1054" name="Picture 14" descr="Free Icon | House prices rising">
              <a:extLst>
                <a:ext uri="{FF2B5EF4-FFF2-40B4-BE49-F238E27FC236}">
                  <a16:creationId xmlns:a16="http://schemas.microsoft.com/office/drawing/2014/main" id="{7215A9DE-6708-47E9-B1E7-A79FE82D80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21" t="10194" r="-487" b="10373"/>
            <a:stretch/>
          </p:blipFill>
          <p:spPr bwMode="auto">
            <a:xfrm>
              <a:off x="3090775" y="4752484"/>
              <a:ext cx="554531" cy="419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5" name="Picture 16" descr="Business, management, structural, structure icon">
            <a:extLst>
              <a:ext uri="{FF2B5EF4-FFF2-40B4-BE49-F238E27FC236}">
                <a16:creationId xmlns:a16="http://schemas.microsoft.com/office/drawing/2014/main" id="{6801D8A2-3E07-4018-AAC2-194C18B28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t="8417" r="13592" b="16134"/>
          <a:stretch/>
        </p:blipFill>
        <p:spPr bwMode="auto">
          <a:xfrm>
            <a:off x="5457449" y="4752485"/>
            <a:ext cx="383370" cy="4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98">
            <a:extLst>
              <a:ext uri="{FF2B5EF4-FFF2-40B4-BE49-F238E27FC236}">
                <a16:creationId xmlns:a16="http://schemas.microsoft.com/office/drawing/2014/main" id="{071008B5-6B7A-4CAD-8449-D7E1D88D05B0}"/>
              </a:ext>
            </a:extLst>
          </p:cNvPr>
          <p:cNvGrpSpPr/>
          <p:nvPr/>
        </p:nvGrpSpPr>
        <p:grpSpPr>
          <a:xfrm>
            <a:off x="2673915" y="8510182"/>
            <a:ext cx="1388250" cy="1547587"/>
            <a:chOff x="654724" y="1776688"/>
            <a:chExt cx="1917878" cy="2258042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BDD5D261-C06F-44AF-A1E5-34B9164825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649" y="1840152"/>
              <a:ext cx="1815066" cy="2147615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6" name="Group 81">
              <a:extLst>
                <a:ext uri="{FF2B5EF4-FFF2-40B4-BE49-F238E27FC236}">
                  <a16:creationId xmlns:a16="http://schemas.microsoft.com/office/drawing/2014/main" id="{83AACB90-C1C0-4A0A-9975-DDA055BB77CB}"/>
                </a:ext>
              </a:extLst>
            </p:cNvPr>
            <p:cNvGrpSpPr/>
            <p:nvPr/>
          </p:nvGrpSpPr>
          <p:grpSpPr>
            <a:xfrm>
              <a:off x="654724" y="1776688"/>
              <a:ext cx="1917878" cy="2258042"/>
              <a:chOff x="3371851" y="1649413"/>
              <a:chExt cx="2398713" cy="2824162"/>
            </a:xfrm>
          </p:grpSpPr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AB321DCE-3562-4B0D-A3D0-C030CEECB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A4DB8D3E-415B-48D9-8A27-2336DABC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">
                <a:extLst>
                  <a:ext uri="{FF2B5EF4-FFF2-40B4-BE49-F238E27FC236}">
                    <a16:creationId xmlns:a16="http://schemas.microsoft.com/office/drawing/2014/main" id="{9EBA6B70-BBA4-44ED-A143-7E5D53D1F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9">
                <a:extLst>
                  <a:ext uri="{FF2B5EF4-FFF2-40B4-BE49-F238E27FC236}">
                    <a16:creationId xmlns:a16="http://schemas.microsoft.com/office/drawing/2014/main" id="{B21C1100-5688-4B01-9D11-C91E0A9B8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10">
                <a:extLst>
                  <a:ext uri="{FF2B5EF4-FFF2-40B4-BE49-F238E27FC236}">
                    <a16:creationId xmlns:a16="http://schemas.microsoft.com/office/drawing/2014/main" id="{3066EC43-5DE5-456B-969F-1EAA0667D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6A0A8A75-9F6A-429E-8EE4-CBBE3DC1C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696A5BAF-6C09-42E6-96BC-8C79CE6C8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C32784B8-7047-41C8-AA51-4B4CD83A0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FEC23FFB-0FDD-45EF-9620-082ECFBB0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0CF92F8C-34BA-4A01-939F-6967A3F8A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B92DAE1A-4E28-45D3-8C2C-D4BD3C9F4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83A91D85-169C-4F91-B888-5576CF912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6BACB019-1DF6-4187-91C3-2EC9F726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4A0DAACE-2D74-4552-912C-AB63F6B80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796EC79F-6C21-4055-862E-6E6D4297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32521659-8B40-40E7-8569-42FCD3E95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822348E6-39D8-4C02-96DF-E8D84951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0ACA016F-32F1-48A7-8CA7-DD8A76E23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28C9B36D-3746-4A4B-BE1E-F815A804E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7BC80488-E48B-4E73-B373-B9C88C80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6">
                <a:extLst>
                  <a:ext uri="{FF2B5EF4-FFF2-40B4-BE49-F238E27FC236}">
                    <a16:creationId xmlns:a16="http://schemas.microsoft.com/office/drawing/2014/main" id="{803AC8EE-3744-4D80-A41F-B08996F45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27">
                <a:extLst>
                  <a:ext uri="{FF2B5EF4-FFF2-40B4-BE49-F238E27FC236}">
                    <a16:creationId xmlns:a16="http://schemas.microsoft.com/office/drawing/2014/main" id="{F6541C0B-A5F9-4D74-9304-013D7D287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EEAA8C5D-157B-48BB-BBE4-55F73015F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D3DCC232-49F9-44E6-B4E3-A1179E330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8438B001-17D5-49C8-A5B0-58CA200AB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2F1FA1AB-6147-4992-846E-5DED8CE7A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913E69B5-0762-4CDA-9453-6973F3DD5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19EC5472-1AF6-42A6-A3BA-D0DC02A6C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922F0BF1-CEBC-46FE-BF91-DD68D9E3E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4142451C-3D39-4E51-B2DA-8F7E5C996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9A3D14BC-B86E-4AB6-81D4-D30367F00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7AB274CD-EAEA-4C68-B4EE-487EBF6C8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2E89F8FE-29D3-45A6-9D08-0036E0E36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526EDDEA-B671-439F-81AA-726F81A7A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01" name="Arc 100">
            <a:extLst>
              <a:ext uri="{FF2B5EF4-FFF2-40B4-BE49-F238E27FC236}">
                <a16:creationId xmlns:a16="http://schemas.microsoft.com/office/drawing/2014/main" id="{876128F1-0FC9-4F3C-8EA6-488730D4DE31}"/>
              </a:ext>
            </a:extLst>
          </p:cNvPr>
          <p:cNvSpPr/>
          <p:nvPr/>
        </p:nvSpPr>
        <p:spPr>
          <a:xfrm rot="16200000">
            <a:off x="1711184" y="8850540"/>
            <a:ext cx="3140819" cy="2267355"/>
          </a:xfrm>
          <a:prstGeom prst="arc">
            <a:avLst>
              <a:gd name="adj1" fmla="val 16140305"/>
              <a:gd name="adj2" fmla="val 568677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724C58E-C32F-46AA-B4B7-03047A36E565}"/>
              </a:ext>
            </a:extLst>
          </p:cNvPr>
          <p:cNvSpPr/>
          <p:nvPr/>
        </p:nvSpPr>
        <p:spPr>
          <a:xfrm rot="16200000">
            <a:off x="2029784" y="9337777"/>
            <a:ext cx="359314" cy="3593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34B62A-2DC6-47D7-A247-099CCE556280}"/>
              </a:ext>
            </a:extLst>
          </p:cNvPr>
          <p:cNvSpPr txBox="1"/>
          <p:nvPr/>
        </p:nvSpPr>
        <p:spPr>
          <a:xfrm>
            <a:off x="-270685" y="8064329"/>
            <a:ext cx="287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SKILLSET ENHANCEMENT</a:t>
            </a:r>
            <a:endParaRPr lang="en-US" sz="1200" dirty="0">
              <a:solidFill>
                <a:schemeClr val="accent2"/>
              </a:solidFill>
            </a:endParaRPr>
          </a:p>
          <a:p>
            <a:pPr algn="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Facilitate online learning from home</a:t>
            </a:r>
          </a:p>
          <a:p>
            <a:pPr algn="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 training loans about USD 100-3000</a:t>
            </a:r>
          </a:p>
          <a:p>
            <a:pPr algn="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67A3883-0993-4FC7-BFE8-718B0D6B1A97}"/>
              </a:ext>
            </a:extLst>
          </p:cNvPr>
          <p:cNvSpPr/>
          <p:nvPr/>
        </p:nvSpPr>
        <p:spPr>
          <a:xfrm rot="16200000">
            <a:off x="4265435" y="9285394"/>
            <a:ext cx="359314" cy="3593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C6FCE49-C8CD-4260-882B-6B9380E66EA9}"/>
              </a:ext>
            </a:extLst>
          </p:cNvPr>
          <p:cNvSpPr txBox="1"/>
          <p:nvPr/>
        </p:nvSpPr>
        <p:spPr>
          <a:xfrm>
            <a:off x="4554622" y="8924477"/>
            <a:ext cx="208928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6"/>
                </a:solidFill>
              </a:rPr>
              <a:t>ENTERPRENEURSHIP</a:t>
            </a:r>
            <a:endParaRPr lang="en-US" sz="1200" dirty="0">
              <a:solidFill>
                <a:schemeClr val="accent6"/>
              </a:solidFill>
            </a:endParaRPr>
          </a:p>
          <a:p>
            <a:pPr algn="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Aids access to  loans through alternate credit scoring </a:t>
            </a:r>
          </a:p>
          <a:p>
            <a:pPr algn="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Helps connecting with right talent and business partners to kickstart and grow business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E236EA5-E9C7-42BA-8A4C-1749E2BB9574}"/>
              </a:ext>
            </a:extLst>
          </p:cNvPr>
          <p:cNvSpPr/>
          <p:nvPr/>
        </p:nvSpPr>
        <p:spPr>
          <a:xfrm rot="16200000">
            <a:off x="3044390" y="8139125"/>
            <a:ext cx="359314" cy="3593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BF81B0-2E35-4AD8-BBEC-90CEECFF67C2}"/>
              </a:ext>
            </a:extLst>
          </p:cNvPr>
          <p:cNvSpPr txBox="1"/>
          <p:nvPr/>
        </p:nvSpPr>
        <p:spPr>
          <a:xfrm>
            <a:off x="4015740" y="8004663"/>
            <a:ext cx="25910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3"/>
                </a:solidFill>
              </a:rPr>
              <a:t>FLEXIBILITY</a:t>
            </a:r>
            <a:endParaRPr lang="en-US" sz="1200" dirty="0">
              <a:solidFill>
                <a:schemeClr val="accent3"/>
              </a:solidFill>
            </a:endParaRPr>
          </a:p>
          <a:p>
            <a:pPr algn="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Availability of part-time , flexible and work from home options</a:t>
            </a:r>
          </a:p>
          <a:p>
            <a:pPr algn="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women with jobs in their own district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D701F-2722-427C-BD4C-F4489296D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94" y="149864"/>
            <a:ext cx="405083" cy="375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D86BAA-28A1-4B4E-AE56-BB76B7AD56F7}"/>
              </a:ext>
            </a:extLst>
          </p:cNvPr>
          <p:cNvSpPr txBox="1"/>
          <p:nvPr/>
        </p:nvSpPr>
        <p:spPr>
          <a:xfrm>
            <a:off x="2840227" y="526990"/>
            <a:ext cx="1191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rgbClr val="3E949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holagraph</a:t>
            </a:r>
            <a:endParaRPr lang="en-IN" sz="1400" b="1" dirty="0">
              <a:solidFill>
                <a:srgbClr val="3E949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670B03-1EB2-4108-843C-9DC914F06456}"/>
              </a:ext>
            </a:extLst>
          </p:cNvPr>
          <p:cNvSpPr txBox="1"/>
          <p:nvPr/>
        </p:nvSpPr>
        <p:spPr>
          <a:xfrm>
            <a:off x="259642" y="981671"/>
            <a:ext cx="642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E9492"/>
                </a:solidFill>
              </a:rPr>
              <a:t>How can we increase women participation using market networks</a:t>
            </a:r>
            <a:endParaRPr lang="en-IN" b="1" dirty="0">
              <a:solidFill>
                <a:srgbClr val="3E9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1" grpId="0" animBg="1"/>
      <p:bldP spid="102" grpId="0" animBg="1"/>
      <p:bldP spid="103" grpId="0"/>
      <p:bldP spid="104" grpId="0" animBg="1"/>
      <p:bldP spid="105" grpId="0"/>
      <p:bldP spid="106" grpId="0" animBg="1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362112-601F-4F22-BAD3-19193B4C83EB}"/>
              </a:ext>
            </a:extLst>
          </p:cNvPr>
          <p:cNvCxnSpPr/>
          <p:nvPr/>
        </p:nvCxnSpPr>
        <p:spPr>
          <a:xfrm>
            <a:off x="2455498" y="3826564"/>
            <a:ext cx="1267354" cy="0"/>
          </a:xfrm>
          <a:prstGeom prst="line">
            <a:avLst/>
          </a:prstGeom>
          <a:ln w="28575">
            <a:solidFill>
              <a:srgbClr val="3E9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9F120-4A23-4256-AD9E-289B8525DB83}"/>
              </a:ext>
            </a:extLst>
          </p:cNvPr>
          <p:cNvSpPr/>
          <p:nvPr/>
        </p:nvSpPr>
        <p:spPr>
          <a:xfrm>
            <a:off x="0" y="9096"/>
            <a:ext cx="6858000" cy="9655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7932F-1BF8-4545-AF15-B5619721527B}"/>
              </a:ext>
            </a:extLst>
          </p:cNvPr>
          <p:cNvSpPr/>
          <p:nvPr/>
        </p:nvSpPr>
        <p:spPr>
          <a:xfrm>
            <a:off x="-458" y="5202000"/>
            <a:ext cx="6858000" cy="276084"/>
          </a:xfrm>
          <a:prstGeom prst="rect">
            <a:avLst/>
          </a:prstGeom>
          <a:solidFill>
            <a:srgbClr val="3E9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/>
              <a:t>ENTERPRENEURSHIP</a:t>
            </a:r>
            <a:endParaRPr lang="en-IN" sz="12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7FEE7F-4B20-420D-8896-BE6DEE650CAD}"/>
              </a:ext>
            </a:extLst>
          </p:cNvPr>
          <p:cNvCxnSpPr/>
          <p:nvPr/>
        </p:nvCxnSpPr>
        <p:spPr>
          <a:xfrm>
            <a:off x="2399097" y="2094840"/>
            <a:ext cx="1267354" cy="0"/>
          </a:xfrm>
          <a:prstGeom prst="line">
            <a:avLst/>
          </a:prstGeom>
          <a:ln w="28575">
            <a:solidFill>
              <a:srgbClr val="3E9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994F8A-5DF1-4B0D-9430-779E3F9CC30D}"/>
              </a:ext>
            </a:extLst>
          </p:cNvPr>
          <p:cNvCxnSpPr/>
          <p:nvPr/>
        </p:nvCxnSpPr>
        <p:spPr>
          <a:xfrm>
            <a:off x="3666451" y="2094840"/>
            <a:ext cx="0" cy="798534"/>
          </a:xfrm>
          <a:prstGeom prst="line">
            <a:avLst/>
          </a:prstGeom>
          <a:ln w="28575">
            <a:solidFill>
              <a:srgbClr val="3E949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502090-5520-4A3E-AFC0-56281BAA77DC}"/>
              </a:ext>
            </a:extLst>
          </p:cNvPr>
          <p:cNvCxnSpPr/>
          <p:nvPr/>
        </p:nvCxnSpPr>
        <p:spPr>
          <a:xfrm>
            <a:off x="2432498" y="3361744"/>
            <a:ext cx="1267354" cy="0"/>
          </a:xfrm>
          <a:prstGeom prst="line">
            <a:avLst/>
          </a:prstGeom>
          <a:ln w="28575">
            <a:solidFill>
              <a:srgbClr val="3E9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05EB0-D481-45E3-B180-BADC4569B03F}"/>
              </a:ext>
            </a:extLst>
          </p:cNvPr>
          <p:cNvCxnSpPr/>
          <p:nvPr/>
        </p:nvCxnSpPr>
        <p:spPr>
          <a:xfrm>
            <a:off x="3699852" y="3826564"/>
            <a:ext cx="0" cy="798534"/>
          </a:xfrm>
          <a:prstGeom prst="line">
            <a:avLst/>
          </a:prstGeom>
          <a:ln w="28575">
            <a:solidFill>
              <a:srgbClr val="3E949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1ECE39-82C9-493C-8D43-9E8C5DFC20DC}"/>
              </a:ext>
            </a:extLst>
          </p:cNvPr>
          <p:cNvCxnSpPr>
            <a:cxnSpLocks/>
          </p:cNvCxnSpPr>
          <p:nvPr/>
        </p:nvCxnSpPr>
        <p:spPr>
          <a:xfrm>
            <a:off x="6197656" y="2921843"/>
            <a:ext cx="4990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7484D2-4E51-4E2F-9685-C963FA0C149A}"/>
              </a:ext>
            </a:extLst>
          </p:cNvPr>
          <p:cNvCxnSpPr>
            <a:cxnSpLocks/>
          </p:cNvCxnSpPr>
          <p:nvPr/>
        </p:nvCxnSpPr>
        <p:spPr>
          <a:xfrm flipH="1">
            <a:off x="6746236" y="3123522"/>
            <a:ext cx="1" cy="1183643"/>
          </a:xfrm>
          <a:prstGeom prst="line">
            <a:avLst/>
          </a:prstGeom>
          <a:ln w="28575">
            <a:solidFill>
              <a:srgbClr val="3E949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59">
            <a:extLst>
              <a:ext uri="{FF2B5EF4-FFF2-40B4-BE49-F238E27FC236}">
                <a16:creationId xmlns:a16="http://schemas.microsoft.com/office/drawing/2014/main" id="{06B49816-F7EC-43EE-B796-8D6DF23B4C7F}"/>
              </a:ext>
            </a:extLst>
          </p:cNvPr>
          <p:cNvGrpSpPr/>
          <p:nvPr/>
        </p:nvGrpSpPr>
        <p:grpSpPr>
          <a:xfrm>
            <a:off x="1254784" y="1960182"/>
            <a:ext cx="2174214" cy="270788"/>
            <a:chOff x="1779379" y="1383715"/>
            <a:chExt cx="1237232" cy="297319"/>
          </a:xfrm>
          <a:solidFill>
            <a:srgbClr val="3E9492"/>
          </a:solidFill>
        </p:grpSpPr>
        <p:sp>
          <p:nvSpPr>
            <p:cNvPr id="50" name="Rounded Rectangle 43">
              <a:extLst>
                <a:ext uri="{FF2B5EF4-FFF2-40B4-BE49-F238E27FC236}">
                  <a16:creationId xmlns:a16="http://schemas.microsoft.com/office/drawing/2014/main" id="{36975A12-9633-4F9C-9E15-9629BEC38994}"/>
                </a:ext>
              </a:extLst>
            </p:cNvPr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Text Placeholder 3">
              <a:extLst>
                <a:ext uri="{FF2B5EF4-FFF2-40B4-BE49-F238E27FC236}">
                  <a16:creationId xmlns:a16="http://schemas.microsoft.com/office/drawing/2014/main" id="{7F7870A4-6721-4D94-BE8B-2646912DC0C8}"/>
                </a:ext>
              </a:extLst>
            </p:cNvPr>
            <p:cNvSpPr txBox="1">
              <a:spLocks/>
            </p:cNvSpPr>
            <p:nvPr/>
          </p:nvSpPr>
          <p:spPr>
            <a:xfrm>
              <a:off x="2142750" y="1398710"/>
              <a:ext cx="481634" cy="236553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FLEXIBILITY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770A9EF-8BCD-45F6-97ED-247FB0086EF8}"/>
              </a:ext>
            </a:extLst>
          </p:cNvPr>
          <p:cNvSpPr txBox="1">
            <a:spLocks/>
          </p:cNvSpPr>
          <p:nvPr/>
        </p:nvSpPr>
        <p:spPr>
          <a:xfrm>
            <a:off x="0" y="1702885"/>
            <a:ext cx="1247136" cy="147732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500" b="1" i="0" u="none" strike="noStrike" kern="1200" cap="none" spc="0" normalizeH="0" baseline="0" noProof="0" dirty="0">
                <a:ln>
                  <a:noFill/>
                </a:ln>
                <a:solidFill>
                  <a:srgbClr val="3E94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376A21-7922-410D-91A8-A3577CCB4C39}"/>
              </a:ext>
            </a:extLst>
          </p:cNvPr>
          <p:cNvCxnSpPr>
            <a:cxnSpLocks/>
          </p:cNvCxnSpPr>
          <p:nvPr/>
        </p:nvCxnSpPr>
        <p:spPr>
          <a:xfrm>
            <a:off x="-5726" y="3361744"/>
            <a:ext cx="3763243" cy="0"/>
          </a:xfrm>
          <a:prstGeom prst="line">
            <a:avLst/>
          </a:prstGeom>
          <a:ln w="28575">
            <a:solidFill>
              <a:srgbClr val="3E9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60">
            <a:extLst>
              <a:ext uri="{FF2B5EF4-FFF2-40B4-BE49-F238E27FC236}">
                <a16:creationId xmlns:a16="http://schemas.microsoft.com/office/drawing/2014/main" id="{09178537-B97B-40E1-909F-7253666298DA}"/>
              </a:ext>
            </a:extLst>
          </p:cNvPr>
          <p:cNvGrpSpPr/>
          <p:nvPr/>
        </p:nvGrpSpPr>
        <p:grpSpPr>
          <a:xfrm>
            <a:off x="1081664" y="3617745"/>
            <a:ext cx="2588255" cy="689420"/>
            <a:chOff x="1640110" y="1309554"/>
            <a:chExt cx="1486879" cy="689420"/>
          </a:xfrm>
        </p:grpSpPr>
        <p:sp>
          <p:nvSpPr>
            <p:cNvPr id="56" name="Rounded Rectangle 61">
              <a:extLst>
                <a:ext uri="{FF2B5EF4-FFF2-40B4-BE49-F238E27FC236}">
                  <a16:creationId xmlns:a16="http://schemas.microsoft.com/office/drawing/2014/main" id="{E0D4C1ED-976D-4898-8D8E-0F22141C1AC5}"/>
                </a:ext>
              </a:extLst>
            </p:cNvPr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solidFill>
              <a:srgbClr val="3E94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" name="Text Placeholder 3">
              <a:extLst>
                <a:ext uri="{FF2B5EF4-FFF2-40B4-BE49-F238E27FC236}">
                  <a16:creationId xmlns:a16="http://schemas.microsoft.com/office/drawing/2014/main" id="{8A1DA16D-FF3D-4253-93E6-91AD3D2C6864}"/>
                </a:ext>
              </a:extLst>
            </p:cNvPr>
            <p:cNvSpPr txBox="1">
              <a:spLocks/>
            </p:cNvSpPr>
            <p:nvPr/>
          </p:nvSpPr>
          <p:spPr>
            <a:xfrm>
              <a:off x="1640110" y="1309554"/>
              <a:ext cx="1486879" cy="6894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SKILLSET ENHANCEMENT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lvl="0" defTabSz="914400">
                <a:spcBef>
                  <a:spcPct val="20000"/>
                </a:spcBef>
                <a:defRPr/>
              </a:pP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75110D32-460B-4E1F-AA9F-799DA6013C3D}"/>
              </a:ext>
            </a:extLst>
          </p:cNvPr>
          <p:cNvSpPr txBox="1">
            <a:spLocks/>
          </p:cNvSpPr>
          <p:nvPr/>
        </p:nvSpPr>
        <p:spPr>
          <a:xfrm>
            <a:off x="1378890" y="4101915"/>
            <a:ext cx="218968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1000" dirty="0"/>
              <a:t>Facilitate online learning from home</a:t>
            </a:r>
          </a:p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 training loans about USD 100-3000</a:t>
            </a:r>
          </a:p>
          <a:p>
            <a:pPr algn="l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B796837F-D1B8-4848-9F3A-60D4E696B6F0}"/>
              </a:ext>
            </a:extLst>
          </p:cNvPr>
          <p:cNvSpPr txBox="1">
            <a:spLocks/>
          </p:cNvSpPr>
          <p:nvPr/>
        </p:nvSpPr>
        <p:spPr>
          <a:xfrm>
            <a:off x="23565" y="3389604"/>
            <a:ext cx="1298432" cy="153888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0" b="1" i="0" u="none" strike="noStrike" kern="1200" cap="none" spc="0" normalizeH="0" baseline="0" noProof="0" dirty="0">
                <a:ln>
                  <a:noFill/>
                </a:ln>
                <a:solidFill>
                  <a:srgbClr val="3E94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grpSp>
        <p:nvGrpSpPr>
          <p:cNvPr id="60" name="Group 67">
            <a:extLst>
              <a:ext uri="{FF2B5EF4-FFF2-40B4-BE49-F238E27FC236}">
                <a16:creationId xmlns:a16="http://schemas.microsoft.com/office/drawing/2014/main" id="{36292334-9FBF-4647-825B-3C563458DD76}"/>
              </a:ext>
            </a:extLst>
          </p:cNvPr>
          <p:cNvGrpSpPr/>
          <p:nvPr/>
        </p:nvGrpSpPr>
        <p:grpSpPr>
          <a:xfrm>
            <a:off x="5041810" y="2893374"/>
            <a:ext cx="1717295" cy="316730"/>
            <a:chOff x="1779379" y="1383715"/>
            <a:chExt cx="1237232" cy="297319"/>
          </a:xfrm>
          <a:solidFill>
            <a:srgbClr val="3E9492"/>
          </a:solidFill>
        </p:grpSpPr>
        <p:sp>
          <p:nvSpPr>
            <p:cNvPr id="61" name="Rounded Rectangle 68">
              <a:extLst>
                <a:ext uri="{FF2B5EF4-FFF2-40B4-BE49-F238E27FC236}">
                  <a16:creationId xmlns:a16="http://schemas.microsoft.com/office/drawing/2014/main" id="{A2CD93D9-67F2-4254-A9F9-CF7F9E63158F}"/>
                </a:ext>
              </a:extLst>
            </p:cNvPr>
            <p:cNvSpPr/>
            <p:nvPr/>
          </p:nvSpPr>
          <p:spPr>
            <a:xfrm>
              <a:off x="1779379" y="1383715"/>
              <a:ext cx="1237232" cy="2973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2" name="Text Placeholder 3">
              <a:extLst>
                <a:ext uri="{FF2B5EF4-FFF2-40B4-BE49-F238E27FC236}">
                  <a16:creationId xmlns:a16="http://schemas.microsoft.com/office/drawing/2014/main" id="{A53F4E38-C47D-4C8F-8FEA-65BEF929A80D}"/>
                </a:ext>
              </a:extLst>
            </p:cNvPr>
            <p:cNvSpPr txBox="1">
              <a:spLocks/>
            </p:cNvSpPr>
            <p:nvPr/>
          </p:nvSpPr>
          <p:spPr>
            <a:xfrm>
              <a:off x="1914668" y="1437440"/>
              <a:ext cx="935600" cy="20224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Entrepreneurship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98C8FDA9-909E-47D5-83AB-4909C3F01E8A}"/>
              </a:ext>
            </a:extLst>
          </p:cNvPr>
          <p:cNvSpPr txBox="1">
            <a:spLocks/>
          </p:cNvSpPr>
          <p:nvPr/>
        </p:nvSpPr>
        <p:spPr>
          <a:xfrm>
            <a:off x="5103679" y="3330622"/>
            <a:ext cx="1717291" cy="76944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1000" dirty="0"/>
              <a:t>Aids access to  loans through alternate credit scoring </a:t>
            </a:r>
          </a:p>
          <a:p>
            <a:pPr algn="l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Helps connecting with right talent and business partners to kickstart and grow business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6210952D-6D57-4D27-AAF1-71E21803FEAD}"/>
              </a:ext>
            </a:extLst>
          </p:cNvPr>
          <p:cNvSpPr txBox="1">
            <a:spLocks/>
          </p:cNvSpPr>
          <p:nvPr/>
        </p:nvSpPr>
        <p:spPr>
          <a:xfrm>
            <a:off x="3774034" y="2527286"/>
            <a:ext cx="1234312" cy="146193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500" b="1" i="0" u="none" strike="noStrike" kern="1200" cap="none" spc="0" normalizeH="0" baseline="0" noProof="0" dirty="0">
                <a:ln>
                  <a:noFill/>
                </a:ln>
                <a:solidFill>
                  <a:srgbClr val="3E94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46EA18-0900-45F9-BEEE-38CEB2ECFDF0}"/>
              </a:ext>
            </a:extLst>
          </p:cNvPr>
          <p:cNvSpPr txBox="1"/>
          <p:nvPr/>
        </p:nvSpPr>
        <p:spPr>
          <a:xfrm>
            <a:off x="129505" y="1055489"/>
            <a:ext cx="6550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E9492"/>
                </a:solidFill>
              </a:rPr>
              <a:t>How can </a:t>
            </a:r>
            <a:r>
              <a:rPr lang="en-US" b="1" dirty="0" err="1">
                <a:solidFill>
                  <a:srgbClr val="3E9492"/>
                </a:solidFill>
              </a:rPr>
              <a:t>holagraph</a:t>
            </a:r>
            <a:r>
              <a:rPr lang="en-US" b="1" dirty="0">
                <a:solidFill>
                  <a:srgbClr val="3E9492"/>
                </a:solidFill>
              </a:rPr>
              <a:t> help leveraging market networks ?</a:t>
            </a:r>
          </a:p>
          <a:p>
            <a:pPr algn="ctr"/>
            <a:r>
              <a:rPr lang="en-US" b="1" dirty="0">
                <a:solidFill>
                  <a:srgbClr val="3E9492"/>
                </a:solidFill>
              </a:rPr>
              <a:t>(Variation)</a:t>
            </a:r>
            <a:endParaRPr lang="en-IN" b="1" dirty="0">
              <a:solidFill>
                <a:srgbClr val="3E949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6C50C8-A774-4B37-AAB1-6D8F5E573D4E}"/>
              </a:ext>
            </a:extLst>
          </p:cNvPr>
          <p:cNvSpPr txBox="1"/>
          <p:nvPr/>
        </p:nvSpPr>
        <p:spPr>
          <a:xfrm>
            <a:off x="1195265" y="2116904"/>
            <a:ext cx="25803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Availability of part-time , flexible and work from home options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women with jobs in their own district </a:t>
            </a:r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2E3956C4-2566-46E9-90DD-7F0443C8C29E}"/>
              </a:ext>
            </a:extLst>
          </p:cNvPr>
          <p:cNvSpPr/>
          <p:nvPr/>
        </p:nvSpPr>
        <p:spPr>
          <a:xfrm>
            <a:off x="648" y="6040662"/>
            <a:ext cx="2515015" cy="1357584"/>
          </a:xfrm>
          <a:prstGeom prst="homePlate">
            <a:avLst/>
          </a:prstGeom>
          <a:solidFill>
            <a:srgbClr val="3E94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1775BC-2BC3-4F71-AE30-F858D7C3B528}"/>
              </a:ext>
            </a:extLst>
          </p:cNvPr>
          <p:cNvCxnSpPr>
            <a:cxnSpLocks/>
            <a:stCxn id="79" idx="3"/>
            <a:endCxn id="79" idx="1"/>
          </p:cNvCxnSpPr>
          <p:nvPr/>
        </p:nvCxnSpPr>
        <p:spPr>
          <a:xfrm flipH="1">
            <a:off x="648" y="6719454"/>
            <a:ext cx="25150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5E98304-ABA2-4B02-B503-40A275EBFAD9}"/>
              </a:ext>
            </a:extLst>
          </p:cNvPr>
          <p:cNvSpPr txBox="1"/>
          <p:nvPr/>
        </p:nvSpPr>
        <p:spPr>
          <a:xfrm>
            <a:off x="409350" y="6227215"/>
            <a:ext cx="192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Challenges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1132E3-28F3-4DD6-9B66-978748446CD4}"/>
              </a:ext>
            </a:extLst>
          </p:cNvPr>
          <p:cNvSpPr txBox="1"/>
          <p:nvPr/>
        </p:nvSpPr>
        <p:spPr>
          <a:xfrm>
            <a:off x="80270" y="6775149"/>
            <a:ext cx="192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Network Solutions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636FB07-3B95-44A4-8612-CD2D69B2401B}"/>
              </a:ext>
            </a:extLst>
          </p:cNvPr>
          <p:cNvCxnSpPr>
            <a:cxnSpLocks/>
          </p:cNvCxnSpPr>
          <p:nvPr/>
        </p:nvCxnSpPr>
        <p:spPr>
          <a:xfrm>
            <a:off x="2038433" y="6226030"/>
            <a:ext cx="4716100" cy="0"/>
          </a:xfrm>
          <a:prstGeom prst="line">
            <a:avLst/>
          </a:prstGeom>
          <a:ln>
            <a:solidFill>
              <a:srgbClr val="3E9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A668FD-68AF-4683-90DA-FE3CFF7650B9}"/>
              </a:ext>
            </a:extLst>
          </p:cNvPr>
          <p:cNvCxnSpPr>
            <a:cxnSpLocks/>
          </p:cNvCxnSpPr>
          <p:nvPr/>
        </p:nvCxnSpPr>
        <p:spPr>
          <a:xfrm>
            <a:off x="2030136" y="7234106"/>
            <a:ext cx="4716099" cy="0"/>
          </a:xfrm>
          <a:prstGeom prst="line">
            <a:avLst/>
          </a:prstGeom>
          <a:ln>
            <a:solidFill>
              <a:srgbClr val="3E9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F5E53D04-78BC-46A3-8E88-9BC383829C8B}"/>
              </a:ext>
            </a:extLst>
          </p:cNvPr>
          <p:cNvSpPr/>
          <p:nvPr/>
        </p:nvSpPr>
        <p:spPr>
          <a:xfrm>
            <a:off x="3437295" y="6079966"/>
            <a:ext cx="355483" cy="350325"/>
          </a:xfrm>
          <a:prstGeom prst="ellipse">
            <a:avLst/>
          </a:prstGeom>
          <a:solidFill>
            <a:schemeClr val="bg1"/>
          </a:solidFill>
          <a:ln>
            <a:solidFill>
              <a:srgbClr val="A1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B21BF9D-131A-47AB-94B6-774D82574A19}"/>
              </a:ext>
            </a:extLst>
          </p:cNvPr>
          <p:cNvSpPr/>
          <p:nvPr/>
        </p:nvSpPr>
        <p:spPr>
          <a:xfrm>
            <a:off x="4758933" y="6066798"/>
            <a:ext cx="355483" cy="350325"/>
          </a:xfrm>
          <a:prstGeom prst="ellipse">
            <a:avLst/>
          </a:prstGeom>
          <a:solidFill>
            <a:schemeClr val="bg1"/>
          </a:solidFill>
          <a:ln>
            <a:solidFill>
              <a:srgbClr val="A1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29CC67-8E3C-4009-A615-3C1CD252E339}"/>
              </a:ext>
            </a:extLst>
          </p:cNvPr>
          <p:cNvSpPr/>
          <p:nvPr/>
        </p:nvSpPr>
        <p:spPr>
          <a:xfrm>
            <a:off x="6080571" y="6036907"/>
            <a:ext cx="355483" cy="350325"/>
          </a:xfrm>
          <a:prstGeom prst="ellipse">
            <a:avLst/>
          </a:prstGeom>
          <a:solidFill>
            <a:schemeClr val="bg1"/>
          </a:solidFill>
          <a:ln>
            <a:solidFill>
              <a:srgbClr val="A1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EE02588-AB38-433F-8095-58BC7EB2A0AC}"/>
              </a:ext>
            </a:extLst>
          </p:cNvPr>
          <p:cNvSpPr/>
          <p:nvPr/>
        </p:nvSpPr>
        <p:spPr>
          <a:xfrm>
            <a:off x="3428542" y="7085107"/>
            <a:ext cx="355483" cy="350325"/>
          </a:xfrm>
          <a:prstGeom prst="ellipse">
            <a:avLst/>
          </a:prstGeom>
          <a:solidFill>
            <a:schemeClr val="bg1"/>
          </a:solidFill>
          <a:ln>
            <a:solidFill>
              <a:srgbClr val="A1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08B7D48-0152-49AE-A3BB-2A640D91561F}"/>
              </a:ext>
            </a:extLst>
          </p:cNvPr>
          <p:cNvSpPr/>
          <p:nvPr/>
        </p:nvSpPr>
        <p:spPr>
          <a:xfrm>
            <a:off x="4758933" y="7058943"/>
            <a:ext cx="355483" cy="350325"/>
          </a:xfrm>
          <a:prstGeom prst="ellipse">
            <a:avLst/>
          </a:prstGeom>
          <a:solidFill>
            <a:schemeClr val="bg1"/>
          </a:solidFill>
          <a:ln>
            <a:solidFill>
              <a:srgbClr val="A1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7FA0CBB-FF92-49FE-93BD-4217F1363D06}"/>
              </a:ext>
            </a:extLst>
          </p:cNvPr>
          <p:cNvSpPr/>
          <p:nvPr/>
        </p:nvSpPr>
        <p:spPr>
          <a:xfrm>
            <a:off x="6119007" y="7038240"/>
            <a:ext cx="355483" cy="350325"/>
          </a:xfrm>
          <a:prstGeom prst="ellipse">
            <a:avLst/>
          </a:prstGeom>
          <a:solidFill>
            <a:schemeClr val="bg1"/>
          </a:solidFill>
          <a:ln>
            <a:solidFill>
              <a:srgbClr val="A1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C0F2FD-84C0-44D0-9A58-2D9465114746}"/>
              </a:ext>
            </a:extLst>
          </p:cNvPr>
          <p:cNvSpPr txBox="1"/>
          <p:nvPr/>
        </p:nvSpPr>
        <p:spPr>
          <a:xfrm>
            <a:off x="3004662" y="6481144"/>
            <a:ext cx="122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Education/</a:t>
            </a:r>
          </a:p>
          <a:p>
            <a:pPr algn="ctr"/>
            <a:r>
              <a:rPr lang="en-US" sz="1000" dirty="0"/>
              <a:t>Knowledge Access</a:t>
            </a:r>
          </a:p>
          <a:p>
            <a:pPr algn="ctr"/>
            <a:endParaRPr lang="en-IN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746043-294A-476C-A3B4-4B19B8A43865}"/>
              </a:ext>
            </a:extLst>
          </p:cNvPr>
          <p:cNvSpPr txBox="1"/>
          <p:nvPr/>
        </p:nvSpPr>
        <p:spPr>
          <a:xfrm>
            <a:off x="4486661" y="6483672"/>
            <a:ext cx="90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Social Mobility</a:t>
            </a:r>
            <a:endParaRPr lang="en-IN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89EA32-88C0-484D-8C9A-E06ACDBD2866}"/>
              </a:ext>
            </a:extLst>
          </p:cNvPr>
          <p:cNvSpPr txBox="1"/>
          <p:nvPr/>
        </p:nvSpPr>
        <p:spPr>
          <a:xfrm>
            <a:off x="5804953" y="6509025"/>
            <a:ext cx="900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 Access</a:t>
            </a:r>
            <a:endParaRPr lang="en-IN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C72EE7-F85B-4934-BE66-41688BB9D01D}"/>
              </a:ext>
            </a:extLst>
          </p:cNvPr>
          <p:cNvSpPr txBox="1"/>
          <p:nvPr/>
        </p:nvSpPr>
        <p:spPr>
          <a:xfrm>
            <a:off x="2955319" y="7525909"/>
            <a:ext cx="131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Online training programs and topic wise learning options</a:t>
            </a:r>
          </a:p>
          <a:p>
            <a:endParaRPr lang="en-IN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353911-3A5C-4D42-918E-05FF84C41E29}"/>
              </a:ext>
            </a:extLst>
          </p:cNvPr>
          <p:cNvSpPr txBox="1"/>
          <p:nvPr/>
        </p:nvSpPr>
        <p:spPr>
          <a:xfrm>
            <a:off x="4359231" y="7530973"/>
            <a:ext cx="1180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Connecting with talent and business partners online</a:t>
            </a:r>
            <a:endParaRPr lang="en-IN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9F9E363-BCB6-4E6F-8EC2-FA396D1BE9EB}"/>
              </a:ext>
            </a:extLst>
          </p:cNvPr>
          <p:cNvSpPr txBox="1"/>
          <p:nvPr/>
        </p:nvSpPr>
        <p:spPr>
          <a:xfrm>
            <a:off x="5704622" y="7530973"/>
            <a:ext cx="1087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Alternate Credit Scoring helps in loan attainment</a:t>
            </a:r>
            <a:endParaRPr lang="en-IN" sz="10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FE55D06-90E7-4E37-B8FC-74EC6FAA3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94" y="149864"/>
            <a:ext cx="405083" cy="3750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2C44586-0868-4971-8E8D-3C3E549D0783}"/>
              </a:ext>
            </a:extLst>
          </p:cNvPr>
          <p:cNvSpPr txBox="1"/>
          <p:nvPr/>
        </p:nvSpPr>
        <p:spPr>
          <a:xfrm>
            <a:off x="2840227" y="526990"/>
            <a:ext cx="1191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rgbClr val="3E949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holagraph</a:t>
            </a:r>
            <a:endParaRPr lang="en-IN" sz="1400" b="1" dirty="0">
              <a:solidFill>
                <a:srgbClr val="3E949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8" grpId="0"/>
      <p:bldP spid="59" grpId="0"/>
      <p:bldP spid="63" grpId="0"/>
      <p:bldP spid="64" grpId="0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332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Geetika Kaur</dc:creator>
  <cp:lastModifiedBy>Honey Khurana</cp:lastModifiedBy>
  <cp:revision>83</cp:revision>
  <dcterms:created xsi:type="dcterms:W3CDTF">2020-09-16T10:48:59Z</dcterms:created>
  <dcterms:modified xsi:type="dcterms:W3CDTF">2021-01-26T15:09:43Z</dcterms:modified>
</cp:coreProperties>
</file>