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8.xml" ContentType="application/vnd.openxmlformats-officedocument.theme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  <p:sldMasterId id="2147483726" r:id="rId7"/>
    <p:sldMasterId id="2147483739" r:id="rId8"/>
    <p:sldMasterId id="2147483752" r:id="rId9"/>
  </p:sldMasterIdLst>
  <p:notesMasterIdLst>
    <p:notesMasterId r:id="rId40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</p:sldIdLst>
  <p:sldSz cx="9144000" cy="5143500" type="screen16x9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9" Type="http://schemas.openxmlformats.org/officeDocument/2006/relationships/slide" Target="slides/slide3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2.xml"/><Relationship Id="rId34" Type="http://schemas.openxmlformats.org/officeDocument/2006/relationships/slide" Target="slides/slide25.xml"/><Relationship Id="rId42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slide" Target="slides/slide2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slide" Target="slides/slide20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slide" Target="slides/slide28.xml"/><Relationship Id="rId40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slide" Target="slides/slide27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slide" Target="slides/slide22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slide" Target="slides/slide26.xml"/><Relationship Id="rId43" Type="http://schemas.openxmlformats.org/officeDocument/2006/relationships/theme" Target="theme/them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roundedCorners val="0"/>
  <c:style val="2"/>
  <c:chart>
    <c:title>
      <c:tx>
        <c:rich>
          <a:bodyPr rot="0"/>
          <a:lstStyle/>
          <a:p>
            <a:pPr>
              <a:defRPr sz="1400" b="0" strike="noStrike" spc="15">
                <a:solidFill>
                  <a:srgbClr val="808080"/>
                </a:solidFill>
                <a:latin typeface="Arial"/>
                <a:ea typeface="Arial Unicode MS"/>
              </a:defRPr>
            </a:pPr>
            <a:r>
              <a:rPr lang="pt-BR" sz="1400" b="0" strike="noStrike" spc="15">
                <a:solidFill>
                  <a:srgbClr val="808080"/>
                </a:solidFill>
                <a:latin typeface="Arial"/>
                <a:ea typeface="Arial Unicode MS"/>
              </a:rPr>
              <a:t>Primeiro Sprint</a:t>
            </a:r>
          </a:p>
        </c:rich>
      </c:tx>
      <c:layout/>
      <c:overlay val="0"/>
      <c:spPr>
        <a:noFill/>
        <a:ln>
          <a:noFill/>
        </a:ln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Restante</c:v>
                </c:pt>
              </c:strCache>
            </c:strRef>
          </c:tx>
          <c:spPr>
            <a:ln w="22320">
              <a:solidFill>
                <a:srgbClr val="32AEB8"/>
              </a:solidFill>
              <a:round/>
            </a:ln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dLblPos val="r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11"/>
                <c:pt idx="0">
                  <c:v>Homem/hora</c:v>
                </c:pt>
                <c:pt idx="1">
                  <c:v>03/abr</c:v>
                </c:pt>
                <c:pt idx="2">
                  <c:v>04/abr</c:v>
                </c:pt>
                <c:pt idx="3">
                  <c:v>05/abr</c:v>
                </c:pt>
                <c:pt idx="4">
                  <c:v>08/abr</c:v>
                </c:pt>
                <c:pt idx="5">
                  <c:v>09/abr</c:v>
                </c:pt>
                <c:pt idx="6">
                  <c:v>10/abr</c:v>
                </c:pt>
                <c:pt idx="7">
                  <c:v>11/abr</c:v>
                </c:pt>
                <c:pt idx="8">
                  <c:v>12/abr</c:v>
                </c:pt>
                <c:pt idx="9">
                  <c:v>15/abr</c:v>
                </c:pt>
                <c:pt idx="10">
                  <c:v>16/abr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11"/>
                <c:pt idx="0">
                  <c:v>80</c:v>
                </c:pt>
                <c:pt idx="1">
                  <c:v>76</c:v>
                </c:pt>
                <c:pt idx="2">
                  <c:v>70</c:v>
                </c:pt>
                <c:pt idx="3">
                  <c:v>68</c:v>
                </c:pt>
                <c:pt idx="4">
                  <c:v>66</c:v>
                </c:pt>
                <c:pt idx="5">
                  <c:v>62</c:v>
                </c:pt>
                <c:pt idx="6">
                  <c:v>58</c:v>
                </c:pt>
                <c:pt idx="7">
                  <c:v>52</c:v>
                </c:pt>
                <c:pt idx="8">
                  <c:v>29</c:v>
                </c:pt>
                <c:pt idx="9">
                  <c:v>14</c:v>
                </c:pt>
                <c:pt idx="10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Estimado</c:v>
                </c:pt>
              </c:strCache>
            </c:strRef>
          </c:tx>
          <c:spPr>
            <a:ln w="22320">
              <a:solidFill>
                <a:srgbClr val="F2A40D"/>
              </a:solidFill>
              <a:round/>
            </a:ln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dLblPos val="r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11"/>
                <c:pt idx="0">
                  <c:v>Homem/hora</c:v>
                </c:pt>
                <c:pt idx="1">
                  <c:v>03/abr</c:v>
                </c:pt>
                <c:pt idx="2">
                  <c:v>04/abr</c:v>
                </c:pt>
                <c:pt idx="3">
                  <c:v>05/abr</c:v>
                </c:pt>
                <c:pt idx="4">
                  <c:v>08/abr</c:v>
                </c:pt>
                <c:pt idx="5">
                  <c:v>09/abr</c:v>
                </c:pt>
                <c:pt idx="6">
                  <c:v>10/abr</c:v>
                </c:pt>
                <c:pt idx="7">
                  <c:v>11/abr</c:v>
                </c:pt>
                <c:pt idx="8">
                  <c:v>12/abr</c:v>
                </c:pt>
                <c:pt idx="9">
                  <c:v>15/abr</c:v>
                </c:pt>
                <c:pt idx="10">
                  <c:v>16/abr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11"/>
                <c:pt idx="0">
                  <c:v>80</c:v>
                </c:pt>
                <c:pt idx="1">
                  <c:v>72</c:v>
                </c:pt>
                <c:pt idx="2">
                  <c:v>64</c:v>
                </c:pt>
                <c:pt idx="3">
                  <c:v>56</c:v>
                </c:pt>
                <c:pt idx="4">
                  <c:v>48</c:v>
                </c:pt>
                <c:pt idx="5">
                  <c:v>40</c:v>
                </c:pt>
                <c:pt idx="6">
                  <c:v>32</c:v>
                </c:pt>
                <c:pt idx="7">
                  <c:v>24</c:v>
                </c:pt>
                <c:pt idx="8">
                  <c:v>16</c:v>
                </c:pt>
                <c:pt idx="9">
                  <c:v>8</c:v>
                </c:pt>
                <c:pt idx="10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>
              <a:noFill/>
            </a:ln>
          </c:spPr>
        </c:hiLowLines>
        <c:smooth val="0"/>
        <c:axId val="278933008"/>
        <c:axId val="366511616"/>
      </c:lineChart>
      <c:catAx>
        <c:axId val="2789330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sz="900" b="0" strike="noStrike" spc="15">
                <a:solidFill>
                  <a:srgbClr val="595959"/>
                </a:solidFill>
                <a:latin typeface="Arial"/>
                <a:ea typeface="Arial Unicode MS"/>
              </a:defRPr>
            </a:pPr>
            <a:endParaRPr lang="pt-BR"/>
          </a:p>
        </c:txPr>
        <c:crossAx val="366511616"/>
        <c:crosses val="autoZero"/>
        <c:auto val="1"/>
        <c:lblAlgn val="ctr"/>
        <c:lblOffset val="100"/>
        <c:noMultiLvlLbl val="1"/>
      </c:catAx>
      <c:valAx>
        <c:axId val="366511616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spPr>
          <a:ln w="9360">
            <a:noFill/>
          </a:ln>
        </c:spPr>
        <c:txPr>
          <a:bodyPr/>
          <a:lstStyle/>
          <a:p>
            <a:pPr>
              <a:defRPr sz="900" b="0" strike="noStrike" spc="15">
                <a:solidFill>
                  <a:srgbClr val="595959"/>
                </a:solidFill>
                <a:latin typeface="Arial"/>
                <a:ea typeface="Arial Unicode MS"/>
              </a:defRPr>
            </a:pPr>
            <a:endParaRPr lang="pt-BR"/>
          </a:p>
        </c:txPr>
        <c:crossAx val="278933008"/>
        <c:crosses val="autoZero"/>
        <c:crossBetween val="midCat"/>
      </c:valAx>
      <c:spPr>
        <a:gradFill>
          <a:gsLst>
            <a:gs pos="0">
              <a:srgbClr val="FFFFFF"/>
            </a:gs>
            <a:gs pos="100000">
              <a:srgbClr val="F2F2F2"/>
            </a:gs>
          </a:gsLst>
          <a:lin ang="5400000"/>
        </a:gradFill>
        <a:ln>
          <a:noFill/>
        </a:ln>
      </c:spPr>
    </c:plotArea>
    <c:legend>
      <c:legendPos val="b"/>
      <c:layout/>
      <c:overlay val="0"/>
      <c:spPr>
        <a:noFill/>
        <a:ln>
          <a:noFill/>
        </a:ln>
      </c:spPr>
      <c:txPr>
        <a:bodyPr/>
        <a:lstStyle/>
        <a:p>
          <a:pPr>
            <a:defRPr sz="1000" b="0" strike="noStrike" spc="-1">
              <a:solidFill>
                <a:srgbClr val="000000"/>
              </a:solidFill>
              <a:latin typeface="Arial"/>
              <a:ea typeface="DejaVu Sans"/>
            </a:defRPr>
          </a:pPr>
          <a:endParaRPr lang="pt-BR"/>
        </a:p>
      </c:txPr>
    </c:legend>
    <c:plotVisOnly val="1"/>
    <c:dispBlanksAs val="gap"/>
    <c:showDLblsOverMax val="1"/>
  </c:chart>
  <c:spPr>
    <a:solidFill>
      <a:srgbClr val="FFFFFF"/>
    </a:solidFill>
    <a:ln w="9360">
      <a:solidFill>
        <a:srgbClr val="D9D9D9"/>
      </a:solidFill>
      <a:round/>
    </a:ln>
  </c:spPr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roundedCorners val="0"/>
  <c:style val="2"/>
  <c:chart>
    <c:title>
      <c:tx>
        <c:rich>
          <a:bodyPr rot="0"/>
          <a:lstStyle/>
          <a:p>
            <a:pPr>
              <a:defRPr sz="1400" b="0" strike="noStrike" spc="15">
                <a:solidFill>
                  <a:srgbClr val="808080"/>
                </a:solidFill>
                <a:latin typeface="Arial"/>
                <a:ea typeface="Arial Unicode MS"/>
              </a:defRPr>
            </a:pPr>
            <a:r>
              <a:rPr lang="pt-BR" sz="1400" b="0" strike="noStrike" spc="15">
                <a:solidFill>
                  <a:srgbClr val="808080"/>
                </a:solidFill>
                <a:latin typeface="Arial"/>
                <a:ea typeface="Arial Unicode MS"/>
              </a:rPr>
              <a:t>Segundo Sprint
</a:t>
            </a:r>
          </a:p>
        </c:rich>
      </c:tx>
      <c:layout/>
      <c:overlay val="0"/>
      <c:spPr>
        <a:noFill/>
        <a:ln>
          <a:noFill/>
        </a:ln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Restante</c:v>
                </c:pt>
              </c:strCache>
            </c:strRef>
          </c:tx>
          <c:spPr>
            <a:ln w="22320">
              <a:solidFill>
                <a:srgbClr val="32AEB8"/>
              </a:solidFill>
              <a:round/>
            </a:ln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dLblPos val="r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11"/>
                <c:pt idx="0">
                  <c:v>Homem/Hora</c:v>
                </c:pt>
                <c:pt idx="1">
                  <c:v>17/abr</c:v>
                </c:pt>
                <c:pt idx="2">
                  <c:v>18/abr</c:v>
                </c:pt>
                <c:pt idx="3">
                  <c:v>19/abr</c:v>
                </c:pt>
                <c:pt idx="4">
                  <c:v>22/abr</c:v>
                </c:pt>
                <c:pt idx="5">
                  <c:v>23/abr</c:v>
                </c:pt>
                <c:pt idx="6">
                  <c:v>24/abr</c:v>
                </c:pt>
                <c:pt idx="7">
                  <c:v>25/abr</c:v>
                </c:pt>
                <c:pt idx="8">
                  <c:v>26/abr</c:v>
                </c:pt>
                <c:pt idx="9">
                  <c:v>29/abr</c:v>
                </c:pt>
                <c:pt idx="10">
                  <c:v>30/abr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11"/>
                <c:pt idx="0">
                  <c:v>48</c:v>
                </c:pt>
                <c:pt idx="1">
                  <c:v>45</c:v>
                </c:pt>
                <c:pt idx="2">
                  <c:v>42</c:v>
                </c:pt>
                <c:pt idx="3">
                  <c:v>41</c:v>
                </c:pt>
                <c:pt idx="4">
                  <c:v>38</c:v>
                </c:pt>
                <c:pt idx="5">
                  <c:v>31</c:v>
                </c:pt>
                <c:pt idx="6">
                  <c:v>28</c:v>
                </c:pt>
                <c:pt idx="7">
                  <c:v>23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Estimado</c:v>
                </c:pt>
              </c:strCache>
            </c:strRef>
          </c:tx>
          <c:spPr>
            <a:ln w="22320">
              <a:solidFill>
                <a:srgbClr val="F2A40D"/>
              </a:solidFill>
              <a:round/>
            </a:ln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dLblPos val="r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11"/>
                <c:pt idx="0">
                  <c:v>Homem/Hora</c:v>
                </c:pt>
                <c:pt idx="1">
                  <c:v>17/abr</c:v>
                </c:pt>
                <c:pt idx="2">
                  <c:v>18/abr</c:v>
                </c:pt>
                <c:pt idx="3">
                  <c:v>19/abr</c:v>
                </c:pt>
                <c:pt idx="4">
                  <c:v>22/abr</c:v>
                </c:pt>
                <c:pt idx="5">
                  <c:v>23/abr</c:v>
                </c:pt>
                <c:pt idx="6">
                  <c:v>24/abr</c:v>
                </c:pt>
                <c:pt idx="7">
                  <c:v>25/abr</c:v>
                </c:pt>
                <c:pt idx="8">
                  <c:v>26/abr</c:v>
                </c:pt>
                <c:pt idx="9">
                  <c:v>29/abr</c:v>
                </c:pt>
                <c:pt idx="10">
                  <c:v>30/abr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11"/>
                <c:pt idx="0">
                  <c:v>48</c:v>
                </c:pt>
                <c:pt idx="1">
                  <c:v>43.2</c:v>
                </c:pt>
                <c:pt idx="2">
                  <c:v>38.4</c:v>
                </c:pt>
                <c:pt idx="3">
                  <c:v>33.6</c:v>
                </c:pt>
                <c:pt idx="4">
                  <c:v>28.8</c:v>
                </c:pt>
                <c:pt idx="5">
                  <c:v>24</c:v>
                </c:pt>
                <c:pt idx="6">
                  <c:v>19.2</c:v>
                </c:pt>
                <c:pt idx="7">
                  <c:v>14.4</c:v>
                </c:pt>
                <c:pt idx="8">
                  <c:v>9.6000000000000103</c:v>
                </c:pt>
                <c:pt idx="9">
                  <c:v>4.8000000000000096</c:v>
                </c:pt>
                <c:pt idx="10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>
              <a:noFill/>
            </a:ln>
          </c:spPr>
        </c:hiLowLines>
        <c:smooth val="0"/>
        <c:axId val="366512400"/>
        <c:axId val="366512792"/>
      </c:lineChart>
      <c:catAx>
        <c:axId val="3665124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sz="900" b="0" strike="noStrike" spc="15">
                <a:solidFill>
                  <a:srgbClr val="595959"/>
                </a:solidFill>
                <a:latin typeface="Arial"/>
                <a:ea typeface="Arial Unicode MS"/>
              </a:defRPr>
            </a:pPr>
            <a:endParaRPr lang="pt-BR"/>
          </a:p>
        </c:txPr>
        <c:crossAx val="366512792"/>
        <c:crosses val="autoZero"/>
        <c:auto val="1"/>
        <c:lblAlgn val="ctr"/>
        <c:lblOffset val="100"/>
        <c:noMultiLvlLbl val="1"/>
      </c:catAx>
      <c:valAx>
        <c:axId val="366512792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spPr>
          <a:ln w="9360">
            <a:noFill/>
          </a:ln>
        </c:spPr>
        <c:txPr>
          <a:bodyPr/>
          <a:lstStyle/>
          <a:p>
            <a:pPr>
              <a:defRPr sz="900" b="0" strike="noStrike" spc="15">
                <a:solidFill>
                  <a:srgbClr val="595959"/>
                </a:solidFill>
                <a:latin typeface="Arial"/>
                <a:ea typeface="Arial Unicode MS"/>
              </a:defRPr>
            </a:pPr>
            <a:endParaRPr lang="pt-BR"/>
          </a:p>
        </c:txPr>
        <c:crossAx val="366512400"/>
        <c:crosses val="autoZero"/>
        <c:crossBetween val="midCat"/>
      </c:valAx>
      <c:spPr>
        <a:gradFill>
          <a:gsLst>
            <a:gs pos="0">
              <a:srgbClr val="FFFFFF"/>
            </a:gs>
            <a:gs pos="100000">
              <a:srgbClr val="F2F2F2"/>
            </a:gs>
          </a:gsLst>
          <a:lin ang="5400000"/>
        </a:gradFill>
        <a:ln>
          <a:noFill/>
        </a:ln>
      </c:spPr>
    </c:plotArea>
    <c:legend>
      <c:legendPos val="b"/>
      <c:layout/>
      <c:overlay val="0"/>
      <c:spPr>
        <a:noFill/>
        <a:ln>
          <a:noFill/>
        </a:ln>
      </c:spPr>
      <c:txPr>
        <a:bodyPr/>
        <a:lstStyle/>
        <a:p>
          <a:pPr>
            <a:defRPr sz="1000" b="0" strike="noStrike" spc="-1">
              <a:solidFill>
                <a:srgbClr val="000000"/>
              </a:solidFill>
              <a:latin typeface="Arial"/>
              <a:ea typeface="DejaVu Sans"/>
            </a:defRPr>
          </a:pPr>
          <a:endParaRPr lang="pt-BR"/>
        </a:p>
      </c:txPr>
    </c:legend>
    <c:plotVisOnly val="1"/>
    <c:dispBlanksAs val="gap"/>
    <c:showDLblsOverMax val="1"/>
  </c:chart>
  <c:spPr>
    <a:solidFill>
      <a:srgbClr val="FFFFFF"/>
    </a:solidFill>
    <a:ln w="9360">
      <a:solidFill>
        <a:srgbClr val="D9D9D9"/>
      </a:solidFill>
      <a:round/>
    </a:ln>
  </c:spPr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latin typeface="Arial"/>
              </a:rPr>
              <a:t>Clique para mover o slide</a:t>
            </a:r>
          </a:p>
        </p:txBody>
      </p:sp>
      <p:sp>
        <p:nvSpPr>
          <p:cNvPr id="36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2000" b="0" strike="noStrike" spc="-1">
                <a:latin typeface="Arial"/>
              </a:rPr>
              <a:t>Clique para editar o formato de notas</a:t>
            </a:r>
          </a:p>
        </p:txBody>
      </p:sp>
      <p:sp>
        <p:nvSpPr>
          <p:cNvPr id="36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1400" b="0" strike="noStrike" spc="-1">
                <a:latin typeface="Times New Roman"/>
              </a:rPr>
              <a:t>&lt;cabeçalho&gt;</a:t>
            </a:r>
          </a:p>
        </p:txBody>
      </p:sp>
      <p:sp>
        <p:nvSpPr>
          <p:cNvPr id="365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pt-BR" sz="1400" b="0" strike="noStrike" spc="-1">
                <a:latin typeface="Times New Roman"/>
              </a:rPr>
              <a:t>&lt;data/hora&gt;</a:t>
            </a:r>
          </a:p>
        </p:txBody>
      </p:sp>
      <p:sp>
        <p:nvSpPr>
          <p:cNvPr id="366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367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78BD8240-AD2D-49E0-B646-6854432E0549}" type="slidenum">
              <a:rPr lang="pt-BR" sz="1400" b="0" strike="noStrike" spc="-1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11265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476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13E4C0BE-59B1-4648-9B7D-94D035B4A101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6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15925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478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9D3A8913-B19C-43DC-AF7A-26B33655CEB9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8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024527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480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86950A18-0017-482E-A7CB-5604A30D417C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10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981426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482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921957D4-B927-4B54-B39A-ADCAABE64045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12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115446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484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9818EEEC-5554-4D08-A2ED-F6E856AF7D92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14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210530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486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0B8E8125-FC99-4614-BCDA-C441C3601FE4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16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923108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488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07665A80-37D0-49A4-A53F-F9C05281D41A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22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33320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3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3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3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4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4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4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4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4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5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5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5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5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5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5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6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6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5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5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5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60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7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9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9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9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0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0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1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2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2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3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3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3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3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3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3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4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4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6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6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6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6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6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7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7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7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77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80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81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8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83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84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8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9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9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9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9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9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0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0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0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0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0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1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15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1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1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2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2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22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2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3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3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image" Target="../media/image4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Relationship Id="rId14" Type="http://schemas.openxmlformats.org/officeDocument/2006/relationships/image" Target="../media/image2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7.xml"/><Relationship Id="rId7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6.xml"/><Relationship Id="rId2" Type="http://schemas.openxmlformats.org/officeDocument/2006/relationships/slideLayout" Target="../slideLayouts/slideLayout86.xml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5" Type="http://schemas.openxmlformats.org/officeDocument/2006/relationships/slideLayout" Target="../slideLayouts/slideLayout89.xml"/><Relationship Id="rId10" Type="http://schemas.openxmlformats.org/officeDocument/2006/relationships/slideLayout" Target="../slideLayouts/slideLayout94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4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3.xml"/><Relationship Id="rId12" Type="http://schemas.openxmlformats.org/officeDocument/2006/relationships/slideLayout" Target="../slideLayouts/slideLayout108.xml"/><Relationship Id="rId2" Type="http://schemas.openxmlformats.org/officeDocument/2006/relationships/slideLayout" Target="../slideLayouts/slideLayout98.xml"/><Relationship Id="rId1" Type="http://schemas.openxmlformats.org/officeDocument/2006/relationships/slideLayout" Target="../slideLayouts/slideLayout97.xml"/><Relationship Id="rId6" Type="http://schemas.openxmlformats.org/officeDocument/2006/relationships/slideLayout" Target="../slideLayouts/slideLayout102.xml"/><Relationship Id="rId11" Type="http://schemas.openxmlformats.org/officeDocument/2006/relationships/slideLayout" Target="../slideLayouts/slideLayout107.xml"/><Relationship Id="rId5" Type="http://schemas.openxmlformats.org/officeDocument/2006/relationships/slideLayout" Target="../slideLayouts/slideLayout101.xml"/><Relationship Id="rId10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100.xml"/><Relationship Id="rId9" Type="http://schemas.openxmlformats.org/officeDocument/2006/relationships/slideLayout" Target="../slideLayouts/slideLayout10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AE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14"/>
          <a:stretch/>
        </p:blipFill>
        <p:spPr>
          <a:xfrm>
            <a:off x="1152720" y="657360"/>
            <a:ext cx="1764720" cy="3917160"/>
          </a:xfrm>
          <a:prstGeom prst="rect">
            <a:avLst/>
          </a:prstGeom>
          <a:ln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2571840"/>
            <a:ext cx="9143280" cy="2571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" name="CustomShape 2"/>
          <p:cNvSpPr/>
          <p:nvPr/>
        </p:nvSpPr>
        <p:spPr>
          <a:xfrm>
            <a:off x="2116080" y="843480"/>
            <a:ext cx="4896000" cy="3455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" name="CustomShape 3"/>
          <p:cNvSpPr/>
          <p:nvPr/>
        </p:nvSpPr>
        <p:spPr>
          <a:xfrm>
            <a:off x="2116080" y="0"/>
            <a:ext cx="4896000" cy="194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CustomShape 4"/>
          <p:cNvSpPr/>
          <p:nvPr/>
        </p:nvSpPr>
        <p:spPr>
          <a:xfrm>
            <a:off x="2116080" y="4947840"/>
            <a:ext cx="4896000" cy="194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3" name="Picture 2"/>
          <p:cNvPicPr/>
          <p:nvPr/>
        </p:nvPicPr>
        <p:blipFill>
          <a:blip r:embed="rId14"/>
          <a:stretch/>
        </p:blipFill>
        <p:spPr>
          <a:xfrm>
            <a:off x="4972680" y="1156320"/>
            <a:ext cx="816840" cy="1812240"/>
          </a:xfrm>
          <a:prstGeom prst="rect">
            <a:avLst/>
          </a:prstGeom>
          <a:ln>
            <a:noFill/>
          </a:ln>
        </p:spPr>
      </p:pic>
      <p:sp>
        <p:nvSpPr>
          <p:cNvPr id="44" name="PlaceHolder 5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45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-2520" y="0"/>
            <a:ext cx="1583280" cy="514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1" name="Picture 2"/>
          <p:cNvPicPr/>
          <p:nvPr/>
        </p:nvPicPr>
        <p:blipFill>
          <a:blip r:embed="rId14"/>
          <a:stretch/>
        </p:blipFill>
        <p:spPr>
          <a:xfrm>
            <a:off x="789480" y="938160"/>
            <a:ext cx="1583280" cy="3515400"/>
          </a:xfrm>
          <a:prstGeom prst="rect">
            <a:avLst/>
          </a:prstGeom>
          <a:ln>
            <a:noFill/>
          </a:ln>
        </p:spPr>
      </p:pic>
      <p:pic>
        <p:nvPicPr>
          <p:cNvPr id="122" name="Picture 3"/>
          <p:cNvPicPr/>
          <p:nvPr/>
        </p:nvPicPr>
        <p:blipFill>
          <a:blip r:embed="rId15"/>
          <a:srcRect r="49993"/>
          <a:stretch/>
        </p:blipFill>
        <p:spPr>
          <a:xfrm>
            <a:off x="789480" y="938160"/>
            <a:ext cx="791280" cy="3515400"/>
          </a:xfrm>
          <a:prstGeom prst="rect">
            <a:avLst/>
          </a:prstGeom>
          <a:ln>
            <a:noFill/>
          </a:ln>
        </p:spPr>
      </p:pic>
      <p:sp>
        <p:nvSpPr>
          <p:cNvPr id="123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-2520" y="0"/>
            <a:ext cx="1583280" cy="514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2" name="Picture 2"/>
          <p:cNvPicPr/>
          <p:nvPr/>
        </p:nvPicPr>
        <p:blipFill>
          <a:blip r:embed="rId14"/>
          <a:stretch/>
        </p:blipFill>
        <p:spPr>
          <a:xfrm>
            <a:off x="789480" y="938160"/>
            <a:ext cx="1583280" cy="3515400"/>
          </a:xfrm>
          <a:prstGeom prst="rect">
            <a:avLst/>
          </a:prstGeom>
          <a:ln>
            <a:noFill/>
          </a:ln>
        </p:spPr>
      </p:pic>
      <p:pic>
        <p:nvPicPr>
          <p:cNvPr id="163" name="Picture 3"/>
          <p:cNvPicPr/>
          <p:nvPr/>
        </p:nvPicPr>
        <p:blipFill>
          <a:blip r:embed="rId15"/>
          <a:srcRect r="49993"/>
          <a:stretch/>
        </p:blipFill>
        <p:spPr>
          <a:xfrm>
            <a:off x="789480" y="938160"/>
            <a:ext cx="791280" cy="3515400"/>
          </a:xfrm>
          <a:prstGeom prst="rect">
            <a:avLst/>
          </a:prstGeom>
          <a:ln>
            <a:noFill/>
          </a:ln>
        </p:spPr>
      </p:pic>
      <p:sp>
        <p:nvSpPr>
          <p:cNvPr id="164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3312000" y="737640"/>
            <a:ext cx="2519640" cy="25196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03" name="Picture 2"/>
          <p:cNvPicPr/>
          <p:nvPr/>
        </p:nvPicPr>
        <p:blipFill>
          <a:blip r:embed="rId14"/>
          <a:stretch/>
        </p:blipFill>
        <p:spPr>
          <a:xfrm>
            <a:off x="4162320" y="1139040"/>
            <a:ext cx="818640" cy="1817640"/>
          </a:xfrm>
          <a:prstGeom prst="rect">
            <a:avLst/>
          </a:prstGeom>
          <a:ln>
            <a:noFill/>
          </a:ln>
        </p:spPr>
      </p:pic>
      <p:sp>
        <p:nvSpPr>
          <p:cNvPr id="204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205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0" y="2571840"/>
            <a:ext cx="9143280" cy="2571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3" name="CustomShape 2"/>
          <p:cNvSpPr/>
          <p:nvPr/>
        </p:nvSpPr>
        <p:spPr>
          <a:xfrm>
            <a:off x="2116080" y="843480"/>
            <a:ext cx="4896000" cy="3455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4" name="CustomShape 3"/>
          <p:cNvSpPr/>
          <p:nvPr/>
        </p:nvSpPr>
        <p:spPr>
          <a:xfrm>
            <a:off x="2116080" y="0"/>
            <a:ext cx="4896000" cy="194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5" name="CustomShape 4"/>
          <p:cNvSpPr/>
          <p:nvPr/>
        </p:nvSpPr>
        <p:spPr>
          <a:xfrm>
            <a:off x="2116080" y="4947840"/>
            <a:ext cx="4896000" cy="194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46" name="Picture 2"/>
          <p:cNvPicPr/>
          <p:nvPr/>
        </p:nvPicPr>
        <p:blipFill>
          <a:blip r:embed="rId14"/>
          <a:stretch/>
        </p:blipFill>
        <p:spPr>
          <a:xfrm>
            <a:off x="4972680" y="1156320"/>
            <a:ext cx="816840" cy="1812240"/>
          </a:xfrm>
          <a:prstGeom prst="rect">
            <a:avLst/>
          </a:prstGeom>
          <a:ln>
            <a:noFill/>
          </a:ln>
        </p:spPr>
      </p:pic>
      <p:sp>
        <p:nvSpPr>
          <p:cNvPr id="247" name="PlaceHolder 5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248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AE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2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CustomShape 1"/>
          <p:cNvSpPr/>
          <p:nvPr/>
        </p:nvSpPr>
        <p:spPr>
          <a:xfrm>
            <a:off x="0" y="411480"/>
            <a:ext cx="6443640" cy="4319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4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325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9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9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CustomShape 1"/>
          <p:cNvSpPr/>
          <p:nvPr/>
        </p:nvSpPr>
        <p:spPr>
          <a:xfrm>
            <a:off x="3852000" y="1794960"/>
            <a:ext cx="5291280" cy="107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600" b="0" strike="noStrike" spc="-1">
                <a:solidFill>
                  <a:srgbClr val="FFFFFF"/>
                </a:solidFill>
                <a:latin typeface="Arial"/>
                <a:ea typeface="맑은 고딕"/>
              </a:rPr>
              <a:t>Primeira apresentação RummikUFF</a:t>
            </a:r>
            <a:endParaRPr lang="pt-BR" sz="3600" b="0" strike="noStrike" spc="-1">
              <a:latin typeface="Arial"/>
            </a:endParaRPr>
          </a:p>
        </p:txBody>
      </p:sp>
      <p:sp>
        <p:nvSpPr>
          <p:cNvPr id="369" name="CustomShape 2"/>
          <p:cNvSpPr/>
          <p:nvPr/>
        </p:nvSpPr>
        <p:spPr>
          <a:xfrm>
            <a:off x="3851640" y="2946960"/>
            <a:ext cx="5291280" cy="48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1400" b="1" strike="noStrike" spc="-1">
                <a:solidFill>
                  <a:srgbClr val="FFFFFF"/>
                </a:solidFill>
                <a:latin typeface="Arial"/>
                <a:ea typeface="Arial Unicode MS"/>
              </a:rPr>
              <a:t>Alunos: André Luiz, Carlos Eduardo, Felipe Holanda, Gustavo Lopes, Marcos, Matheus Belo, Patricia Raposo</a:t>
            </a:r>
            <a:endParaRPr lang="pt-BR" sz="1400" b="0" strike="noStrike" spc="-1">
              <a:latin typeface="Arial"/>
            </a:endParaRPr>
          </a:p>
        </p:txBody>
      </p:sp>
      <p:pic>
        <p:nvPicPr>
          <p:cNvPr id="370" name="Picture 3"/>
          <p:cNvPicPr/>
          <p:nvPr/>
        </p:nvPicPr>
        <p:blipFill>
          <a:blip r:embed="rId2"/>
          <a:stretch/>
        </p:blipFill>
        <p:spPr>
          <a:xfrm>
            <a:off x="6444360" y="195480"/>
            <a:ext cx="2482920" cy="671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CustomShape 1"/>
          <p:cNvSpPr/>
          <p:nvPr/>
        </p:nvSpPr>
        <p:spPr>
          <a:xfrm>
            <a:off x="3132000" y="1275480"/>
            <a:ext cx="532440" cy="39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2000" b="1" strike="noStrike" spc="-1">
                <a:solidFill>
                  <a:srgbClr val="FFFFFF"/>
                </a:solidFill>
                <a:latin typeface="Arial"/>
                <a:ea typeface="Arial Unicode MS"/>
              </a:rPr>
              <a:t>01</a:t>
            </a:r>
            <a:endParaRPr lang="pt-BR" sz="2000" b="0" strike="noStrike" spc="-1">
              <a:latin typeface="Arial"/>
            </a:endParaRPr>
          </a:p>
        </p:txBody>
      </p:sp>
      <p:pic>
        <p:nvPicPr>
          <p:cNvPr id="395" name="Picture 2"/>
          <p:cNvPicPr/>
          <p:nvPr/>
        </p:nvPicPr>
        <p:blipFill>
          <a:blip r:embed="rId3"/>
          <a:stretch/>
        </p:blipFill>
        <p:spPr>
          <a:xfrm>
            <a:off x="395640" y="692280"/>
            <a:ext cx="5796360" cy="3509640"/>
          </a:xfrm>
          <a:prstGeom prst="rect">
            <a:avLst/>
          </a:prstGeom>
          <a:ln>
            <a:noFill/>
          </a:ln>
        </p:spPr>
      </p:pic>
      <p:pic>
        <p:nvPicPr>
          <p:cNvPr id="396" name="Picture 4"/>
          <p:cNvPicPr/>
          <p:nvPr/>
        </p:nvPicPr>
        <p:blipFill>
          <a:blip r:embed="rId4"/>
          <a:stretch/>
        </p:blipFill>
        <p:spPr>
          <a:xfrm>
            <a:off x="6660360" y="2112120"/>
            <a:ext cx="2292120" cy="909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CustomShape 1"/>
          <p:cNvSpPr/>
          <p:nvPr/>
        </p:nvSpPr>
        <p:spPr>
          <a:xfrm>
            <a:off x="2116080" y="3049560"/>
            <a:ext cx="4896000" cy="57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3600" b="0" strike="noStrike" spc="-1">
                <a:solidFill>
                  <a:srgbClr val="FFFFFF"/>
                </a:solidFill>
                <a:latin typeface="Arial"/>
                <a:ea typeface="Arial Unicode MS"/>
              </a:rPr>
              <a:t>Escopo do projeto</a:t>
            </a:r>
            <a:endParaRPr lang="pt-BR" sz="3600" b="0" strike="noStrike" spc="-1">
              <a:latin typeface="Arial"/>
            </a:endParaRPr>
          </a:p>
        </p:txBody>
      </p:sp>
      <p:sp>
        <p:nvSpPr>
          <p:cNvPr id="398" name="CustomShape 2"/>
          <p:cNvSpPr/>
          <p:nvPr/>
        </p:nvSpPr>
        <p:spPr>
          <a:xfrm>
            <a:off x="2116080" y="3625560"/>
            <a:ext cx="4896000" cy="28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1400" b="0" strike="noStrike" spc="-1">
                <a:solidFill>
                  <a:srgbClr val="FFFFFF"/>
                </a:solidFill>
                <a:latin typeface="Arial"/>
                <a:ea typeface="Arial Unicode MS"/>
              </a:rPr>
              <a:t>EAP de Layout (Interface)</a:t>
            </a:r>
            <a:endParaRPr lang="pt-BR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CustomShape 1"/>
          <p:cNvSpPr/>
          <p:nvPr/>
        </p:nvSpPr>
        <p:spPr>
          <a:xfrm>
            <a:off x="3132000" y="1275480"/>
            <a:ext cx="532440" cy="39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2000" b="1" strike="noStrike" spc="-1">
                <a:solidFill>
                  <a:srgbClr val="FFFFFF"/>
                </a:solidFill>
                <a:latin typeface="Arial"/>
                <a:ea typeface="Arial Unicode MS"/>
              </a:rPr>
              <a:t>01</a:t>
            </a:r>
            <a:endParaRPr lang="pt-BR" sz="2000" b="0" strike="noStrike" spc="-1">
              <a:latin typeface="Arial"/>
            </a:endParaRPr>
          </a:p>
        </p:txBody>
      </p:sp>
      <p:pic>
        <p:nvPicPr>
          <p:cNvPr id="400" name="Picture 2"/>
          <p:cNvPicPr/>
          <p:nvPr/>
        </p:nvPicPr>
        <p:blipFill>
          <a:blip r:embed="rId3"/>
          <a:stretch/>
        </p:blipFill>
        <p:spPr>
          <a:xfrm>
            <a:off x="419760" y="694800"/>
            <a:ext cx="6552000" cy="3743640"/>
          </a:xfrm>
          <a:prstGeom prst="rect">
            <a:avLst/>
          </a:prstGeom>
          <a:ln>
            <a:noFill/>
          </a:ln>
        </p:spPr>
      </p:pic>
      <p:pic>
        <p:nvPicPr>
          <p:cNvPr id="401" name="Picture 3"/>
          <p:cNvPicPr/>
          <p:nvPr/>
        </p:nvPicPr>
        <p:blipFill>
          <a:blip r:embed="rId4"/>
          <a:stretch/>
        </p:blipFill>
        <p:spPr>
          <a:xfrm>
            <a:off x="6972480" y="2151360"/>
            <a:ext cx="2097360" cy="830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CustomShape 1"/>
          <p:cNvSpPr/>
          <p:nvPr/>
        </p:nvSpPr>
        <p:spPr>
          <a:xfrm>
            <a:off x="2116080" y="3049560"/>
            <a:ext cx="4896000" cy="57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3600" b="0" strike="noStrike" spc="-1">
                <a:solidFill>
                  <a:srgbClr val="FFFFFF"/>
                </a:solidFill>
                <a:latin typeface="Arial"/>
                <a:ea typeface="Arial Unicode MS"/>
              </a:rPr>
              <a:t>Escopo do projeto</a:t>
            </a:r>
            <a:endParaRPr lang="pt-BR" sz="3600" b="0" strike="noStrike" spc="-1">
              <a:latin typeface="Arial"/>
            </a:endParaRPr>
          </a:p>
        </p:txBody>
      </p:sp>
      <p:sp>
        <p:nvSpPr>
          <p:cNvPr id="403" name="CustomShape 2"/>
          <p:cNvSpPr/>
          <p:nvPr/>
        </p:nvSpPr>
        <p:spPr>
          <a:xfrm>
            <a:off x="2116080" y="3625560"/>
            <a:ext cx="4896000" cy="28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1400" b="0" strike="noStrike" spc="-1">
                <a:solidFill>
                  <a:srgbClr val="FFFFFF"/>
                </a:solidFill>
                <a:latin typeface="Arial"/>
                <a:ea typeface="Arial Unicode MS"/>
              </a:rPr>
              <a:t>EAP de Gestão</a:t>
            </a:r>
            <a:endParaRPr lang="pt-BR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CustomShape 1"/>
          <p:cNvSpPr/>
          <p:nvPr/>
        </p:nvSpPr>
        <p:spPr>
          <a:xfrm>
            <a:off x="3132000" y="1275480"/>
            <a:ext cx="532440" cy="39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2000" b="1" strike="noStrike" spc="-1">
                <a:solidFill>
                  <a:srgbClr val="FFFFFF"/>
                </a:solidFill>
                <a:latin typeface="Arial"/>
                <a:ea typeface="Arial Unicode MS"/>
              </a:rPr>
              <a:t>01</a:t>
            </a:r>
            <a:endParaRPr lang="pt-BR" sz="2000" b="0" strike="noStrike" spc="-1">
              <a:latin typeface="Arial"/>
            </a:endParaRPr>
          </a:p>
        </p:txBody>
      </p:sp>
      <p:pic>
        <p:nvPicPr>
          <p:cNvPr id="405" name="Picture 2"/>
          <p:cNvPicPr/>
          <p:nvPr/>
        </p:nvPicPr>
        <p:blipFill>
          <a:blip r:embed="rId3"/>
          <a:stretch/>
        </p:blipFill>
        <p:spPr>
          <a:xfrm>
            <a:off x="395640" y="802800"/>
            <a:ext cx="6408000" cy="3608640"/>
          </a:xfrm>
          <a:prstGeom prst="rect">
            <a:avLst/>
          </a:prstGeom>
          <a:ln>
            <a:noFill/>
          </a:ln>
        </p:spPr>
      </p:pic>
      <p:pic>
        <p:nvPicPr>
          <p:cNvPr id="406" name="Picture 3"/>
          <p:cNvPicPr/>
          <p:nvPr/>
        </p:nvPicPr>
        <p:blipFill>
          <a:blip r:embed="rId4"/>
          <a:stretch/>
        </p:blipFill>
        <p:spPr>
          <a:xfrm>
            <a:off x="6948360" y="2138400"/>
            <a:ext cx="2013480" cy="856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CustomShape 1"/>
          <p:cNvSpPr/>
          <p:nvPr/>
        </p:nvSpPr>
        <p:spPr>
          <a:xfrm>
            <a:off x="2116080" y="3049560"/>
            <a:ext cx="4896000" cy="57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3600" b="0" strike="noStrike" spc="-1">
                <a:solidFill>
                  <a:srgbClr val="FFFFFF"/>
                </a:solidFill>
                <a:latin typeface="Arial"/>
                <a:ea typeface="Arial Unicode MS"/>
              </a:rPr>
              <a:t>Escopo do projeto</a:t>
            </a:r>
            <a:endParaRPr lang="pt-BR" sz="3600" b="0" strike="noStrike" spc="-1">
              <a:latin typeface="Arial"/>
            </a:endParaRPr>
          </a:p>
        </p:txBody>
      </p:sp>
      <p:sp>
        <p:nvSpPr>
          <p:cNvPr id="408" name="CustomShape 2"/>
          <p:cNvSpPr/>
          <p:nvPr/>
        </p:nvSpPr>
        <p:spPr>
          <a:xfrm>
            <a:off x="2116080" y="3625560"/>
            <a:ext cx="4896000" cy="28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1400" b="0" strike="noStrike" spc="-1">
                <a:solidFill>
                  <a:srgbClr val="FFFFFF"/>
                </a:solidFill>
                <a:latin typeface="Arial"/>
                <a:ea typeface="Arial Unicode MS"/>
              </a:rPr>
              <a:t>EAP de Testes</a:t>
            </a:r>
            <a:endParaRPr lang="pt-BR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CustomShape 1"/>
          <p:cNvSpPr/>
          <p:nvPr/>
        </p:nvSpPr>
        <p:spPr>
          <a:xfrm>
            <a:off x="3132000" y="1275480"/>
            <a:ext cx="532440" cy="39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2000" b="1" strike="noStrike" spc="-1">
                <a:solidFill>
                  <a:srgbClr val="FFFFFF"/>
                </a:solidFill>
                <a:latin typeface="Arial"/>
                <a:ea typeface="Arial Unicode MS"/>
              </a:rPr>
              <a:t>01</a:t>
            </a:r>
            <a:endParaRPr lang="pt-BR" sz="2000" b="0" strike="noStrike" spc="-1">
              <a:latin typeface="Arial"/>
            </a:endParaRPr>
          </a:p>
        </p:txBody>
      </p:sp>
      <p:pic>
        <p:nvPicPr>
          <p:cNvPr id="410" name="Picture 2"/>
          <p:cNvPicPr/>
          <p:nvPr/>
        </p:nvPicPr>
        <p:blipFill>
          <a:blip r:embed="rId3"/>
          <a:stretch/>
        </p:blipFill>
        <p:spPr>
          <a:xfrm>
            <a:off x="502200" y="729000"/>
            <a:ext cx="5792040" cy="3733200"/>
          </a:xfrm>
          <a:prstGeom prst="rect">
            <a:avLst/>
          </a:prstGeom>
          <a:ln>
            <a:noFill/>
          </a:ln>
        </p:spPr>
      </p:pic>
      <p:pic>
        <p:nvPicPr>
          <p:cNvPr id="411" name="Picture 3"/>
          <p:cNvPicPr/>
          <p:nvPr/>
        </p:nvPicPr>
        <p:blipFill>
          <a:blip r:embed="rId4"/>
          <a:stretch/>
        </p:blipFill>
        <p:spPr>
          <a:xfrm>
            <a:off x="6516360" y="2125800"/>
            <a:ext cx="2364120" cy="939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CustomShape 1"/>
          <p:cNvSpPr/>
          <p:nvPr/>
        </p:nvSpPr>
        <p:spPr>
          <a:xfrm>
            <a:off x="2116080" y="3049560"/>
            <a:ext cx="4896000" cy="57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3000" b="0" strike="noStrike" spc="-1">
                <a:solidFill>
                  <a:srgbClr val="FFFFFF"/>
                </a:solidFill>
                <a:latin typeface="Arial"/>
                <a:ea typeface="Arial Unicode MS"/>
              </a:rPr>
              <a:t>Esforço, custo e orçamento</a:t>
            </a:r>
            <a:endParaRPr lang="pt-BR" sz="3000" b="0" strike="noStrike" spc="-1">
              <a:latin typeface="Arial"/>
            </a:endParaRPr>
          </a:p>
        </p:txBody>
      </p:sp>
      <p:sp>
        <p:nvSpPr>
          <p:cNvPr id="413" name="CustomShape 2"/>
          <p:cNvSpPr/>
          <p:nvPr/>
        </p:nvSpPr>
        <p:spPr>
          <a:xfrm>
            <a:off x="2116080" y="3625560"/>
            <a:ext cx="4896000" cy="28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1400" b="0" strike="noStrike" spc="-1">
                <a:solidFill>
                  <a:srgbClr val="FFFFFF"/>
                </a:solidFill>
                <a:latin typeface="Arial"/>
                <a:ea typeface="Arial Unicode MS"/>
              </a:rPr>
              <a:t>$$$</a:t>
            </a:r>
            <a:endParaRPr lang="pt-BR" sz="1400" b="0" strike="noStrike" spc="-1">
              <a:latin typeface="Arial"/>
            </a:endParaRPr>
          </a:p>
        </p:txBody>
      </p:sp>
      <p:pic>
        <p:nvPicPr>
          <p:cNvPr id="414" name="Picture 2"/>
          <p:cNvPicPr/>
          <p:nvPr/>
        </p:nvPicPr>
        <p:blipFill>
          <a:blip r:embed="rId2"/>
          <a:stretch/>
        </p:blipFill>
        <p:spPr>
          <a:xfrm>
            <a:off x="-229320" y="2571120"/>
            <a:ext cx="3884400" cy="2592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CustomShape 1"/>
          <p:cNvSpPr/>
          <p:nvPr/>
        </p:nvSpPr>
        <p:spPr>
          <a:xfrm>
            <a:off x="3114720" y="860760"/>
            <a:ext cx="5256000" cy="7192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6" name="CustomShape 2"/>
          <p:cNvSpPr/>
          <p:nvPr/>
        </p:nvSpPr>
        <p:spPr>
          <a:xfrm rot="5400000">
            <a:off x="3115440" y="860760"/>
            <a:ext cx="719280" cy="719280"/>
          </a:xfrm>
          <a:prstGeom prst="rtTriangle">
            <a:avLst/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7" name="CustomShape 3"/>
          <p:cNvSpPr/>
          <p:nvPr/>
        </p:nvSpPr>
        <p:spPr>
          <a:xfrm>
            <a:off x="3108960" y="1748880"/>
            <a:ext cx="5256000" cy="7192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8" name="CustomShape 4"/>
          <p:cNvSpPr/>
          <p:nvPr/>
        </p:nvSpPr>
        <p:spPr>
          <a:xfrm rot="5400000">
            <a:off x="3109680" y="1748880"/>
            <a:ext cx="719280" cy="719280"/>
          </a:xfrm>
          <a:prstGeom prst="rtTriangle">
            <a:avLst/>
          </a:prstGeom>
          <a:solidFill>
            <a:schemeClr val="accent3"/>
          </a:solidFill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9" name="CustomShape 5"/>
          <p:cNvSpPr/>
          <p:nvPr/>
        </p:nvSpPr>
        <p:spPr>
          <a:xfrm>
            <a:off x="3103200" y="2637000"/>
            <a:ext cx="5256000" cy="7192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0" name="CustomShape 6"/>
          <p:cNvSpPr/>
          <p:nvPr/>
        </p:nvSpPr>
        <p:spPr>
          <a:xfrm rot="5400000">
            <a:off x="3103920" y="2637000"/>
            <a:ext cx="719280" cy="719280"/>
          </a:xfrm>
          <a:prstGeom prst="rtTriangle">
            <a:avLst/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1" name="CustomShape 7"/>
          <p:cNvSpPr/>
          <p:nvPr/>
        </p:nvSpPr>
        <p:spPr>
          <a:xfrm>
            <a:off x="3114720" y="860760"/>
            <a:ext cx="532440" cy="39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2000" b="1" strike="noStrike" spc="-1">
                <a:solidFill>
                  <a:srgbClr val="FFFFFF"/>
                </a:solidFill>
                <a:latin typeface="Arial"/>
                <a:ea typeface="Arial Unicode MS"/>
              </a:rPr>
              <a:t>01</a:t>
            </a:r>
            <a:endParaRPr lang="pt-BR" sz="2000" b="0" strike="noStrike" spc="-1">
              <a:latin typeface="Arial"/>
            </a:endParaRPr>
          </a:p>
        </p:txBody>
      </p:sp>
      <p:sp>
        <p:nvSpPr>
          <p:cNvPr id="422" name="CustomShape 8"/>
          <p:cNvSpPr/>
          <p:nvPr/>
        </p:nvSpPr>
        <p:spPr>
          <a:xfrm>
            <a:off x="3103200" y="1748880"/>
            <a:ext cx="532440" cy="39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2000" b="1" strike="noStrike" spc="-1">
                <a:solidFill>
                  <a:srgbClr val="FFFFFF"/>
                </a:solidFill>
                <a:latin typeface="Arial"/>
                <a:ea typeface="Arial Unicode MS"/>
              </a:rPr>
              <a:t>02</a:t>
            </a:r>
            <a:endParaRPr lang="pt-BR" sz="2000" b="0" strike="noStrike" spc="-1">
              <a:latin typeface="Arial"/>
            </a:endParaRPr>
          </a:p>
        </p:txBody>
      </p:sp>
      <p:sp>
        <p:nvSpPr>
          <p:cNvPr id="423" name="CustomShape 9"/>
          <p:cNvSpPr/>
          <p:nvPr/>
        </p:nvSpPr>
        <p:spPr>
          <a:xfrm>
            <a:off x="3091680" y="2637000"/>
            <a:ext cx="532440" cy="39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2000" b="1" strike="noStrike" spc="-1">
                <a:solidFill>
                  <a:srgbClr val="FFFFFF"/>
                </a:solidFill>
                <a:latin typeface="Arial"/>
                <a:ea typeface="Arial Unicode MS"/>
              </a:rPr>
              <a:t>03</a:t>
            </a:r>
            <a:endParaRPr lang="pt-BR" sz="2000" b="0" strike="noStrike" spc="-1">
              <a:latin typeface="Arial"/>
            </a:endParaRPr>
          </a:p>
        </p:txBody>
      </p:sp>
      <p:sp>
        <p:nvSpPr>
          <p:cNvPr id="424" name="CustomShape 10"/>
          <p:cNvSpPr/>
          <p:nvPr/>
        </p:nvSpPr>
        <p:spPr>
          <a:xfrm>
            <a:off x="3080160" y="3525120"/>
            <a:ext cx="532440" cy="39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2000" b="1" strike="noStrike" spc="-1">
                <a:solidFill>
                  <a:srgbClr val="FFFFFF"/>
                </a:solidFill>
                <a:latin typeface="Arial"/>
                <a:ea typeface="Arial Unicode MS"/>
              </a:rPr>
              <a:t>04</a:t>
            </a:r>
            <a:endParaRPr lang="pt-BR" sz="2000" b="0" strike="noStrike" spc="-1">
              <a:latin typeface="Arial"/>
            </a:endParaRPr>
          </a:p>
        </p:txBody>
      </p:sp>
      <p:sp>
        <p:nvSpPr>
          <p:cNvPr id="425" name="CustomShape 11"/>
          <p:cNvSpPr/>
          <p:nvPr/>
        </p:nvSpPr>
        <p:spPr>
          <a:xfrm>
            <a:off x="3834720" y="941400"/>
            <a:ext cx="439200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200" b="1" strike="noStrike" spc="-1">
                <a:solidFill>
                  <a:srgbClr val="404040"/>
                </a:solidFill>
                <a:latin typeface="Arial"/>
                <a:ea typeface="Arial Unicode MS"/>
              </a:rPr>
              <a:t>Considerando a soma de esforço de todas as EAPs</a:t>
            </a:r>
            <a:endParaRPr lang="pt-BR" sz="1200" b="0" strike="noStrike" spc="-1">
              <a:latin typeface="Arial"/>
            </a:endParaRPr>
          </a:p>
        </p:txBody>
      </p:sp>
      <p:sp>
        <p:nvSpPr>
          <p:cNvPr id="426" name="CustomShape 12"/>
          <p:cNvSpPr/>
          <p:nvPr/>
        </p:nvSpPr>
        <p:spPr>
          <a:xfrm>
            <a:off x="3834720" y="1210680"/>
            <a:ext cx="439200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404040"/>
                </a:solidFill>
                <a:latin typeface="Arial"/>
                <a:ea typeface="Arial Unicode MS"/>
              </a:rPr>
              <a:t>574 Homem/Hora</a:t>
            </a:r>
            <a:endParaRPr lang="pt-BR" sz="1200" b="0" strike="noStrike" spc="-1">
              <a:latin typeface="Arial"/>
            </a:endParaRPr>
          </a:p>
        </p:txBody>
      </p:sp>
      <p:sp>
        <p:nvSpPr>
          <p:cNvPr id="427" name="CustomShape 13"/>
          <p:cNvSpPr/>
          <p:nvPr/>
        </p:nvSpPr>
        <p:spPr>
          <a:xfrm>
            <a:off x="3834720" y="1835640"/>
            <a:ext cx="439200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200" b="1" strike="noStrike" spc="-1">
                <a:solidFill>
                  <a:srgbClr val="404040"/>
                </a:solidFill>
                <a:latin typeface="Arial"/>
                <a:ea typeface="Arial Unicode MS"/>
              </a:rPr>
              <a:t>Considerando que a nossa hora custa R$30,00</a:t>
            </a:r>
            <a:endParaRPr lang="pt-BR" sz="1200" b="0" strike="noStrike" spc="-1">
              <a:latin typeface="Arial"/>
            </a:endParaRPr>
          </a:p>
        </p:txBody>
      </p:sp>
      <p:sp>
        <p:nvSpPr>
          <p:cNvPr id="428" name="CustomShape 14"/>
          <p:cNvSpPr/>
          <p:nvPr/>
        </p:nvSpPr>
        <p:spPr>
          <a:xfrm>
            <a:off x="3834720" y="2104920"/>
            <a:ext cx="439200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404040"/>
                </a:solidFill>
                <a:latin typeface="Arial"/>
                <a:ea typeface="Arial Unicode MS"/>
              </a:rPr>
              <a:t>574 Homem/Hora * R$ 30,00 = R$ 17.220,00</a:t>
            </a:r>
            <a:endParaRPr lang="pt-BR" sz="1200" b="0" strike="noStrike" spc="-1">
              <a:latin typeface="Arial"/>
            </a:endParaRPr>
          </a:p>
        </p:txBody>
      </p:sp>
      <p:sp>
        <p:nvSpPr>
          <p:cNvPr id="429" name="CustomShape 15"/>
          <p:cNvSpPr/>
          <p:nvPr/>
        </p:nvSpPr>
        <p:spPr>
          <a:xfrm>
            <a:off x="3834720" y="2729880"/>
            <a:ext cx="439200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200" b="1" strike="noStrike" spc="-1">
                <a:solidFill>
                  <a:srgbClr val="404040"/>
                </a:solidFill>
                <a:latin typeface="Arial"/>
                <a:ea typeface="Arial Unicode MS"/>
              </a:rPr>
              <a:t>E agora, um lucro de 20% pra gente </a:t>
            </a:r>
            <a:r>
              <a:rPr lang="pt-BR" sz="1200" b="1" strike="noStrike" spc="-1">
                <a:solidFill>
                  <a:srgbClr val="404040"/>
                </a:solidFill>
                <a:latin typeface="Wingdings"/>
                <a:ea typeface="Arial Unicode MS"/>
              </a:rPr>
              <a:t></a:t>
            </a:r>
            <a:endParaRPr lang="pt-BR" sz="1200" b="0" strike="noStrike" spc="-1">
              <a:latin typeface="Arial"/>
            </a:endParaRPr>
          </a:p>
        </p:txBody>
      </p:sp>
      <p:sp>
        <p:nvSpPr>
          <p:cNvPr id="430" name="CustomShape 16"/>
          <p:cNvSpPr/>
          <p:nvPr/>
        </p:nvSpPr>
        <p:spPr>
          <a:xfrm>
            <a:off x="3834720" y="2999160"/>
            <a:ext cx="439200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404040"/>
                </a:solidFill>
                <a:latin typeface="Arial"/>
                <a:ea typeface="Arial Unicode MS"/>
              </a:rPr>
              <a:t>R$ 17.220,00 * 1,2 = R$ 20.664,00</a:t>
            </a:r>
            <a:endParaRPr lang="pt-BR" sz="1200" b="0" strike="noStrike" spc="-1">
              <a:latin typeface="Arial"/>
            </a:endParaRPr>
          </a:p>
        </p:txBody>
      </p:sp>
      <p:pic>
        <p:nvPicPr>
          <p:cNvPr id="431" name="Picture 2"/>
          <p:cNvPicPr/>
          <p:nvPr/>
        </p:nvPicPr>
        <p:blipFill>
          <a:blip r:embed="rId2"/>
          <a:stretch/>
        </p:blipFill>
        <p:spPr>
          <a:xfrm>
            <a:off x="3943080" y="3700440"/>
            <a:ext cx="4114080" cy="932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CustomShape 1"/>
          <p:cNvSpPr/>
          <p:nvPr/>
        </p:nvSpPr>
        <p:spPr>
          <a:xfrm>
            <a:off x="0" y="3561120"/>
            <a:ext cx="9143280" cy="57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3600" b="0" strike="noStrike" spc="-1">
                <a:solidFill>
                  <a:srgbClr val="404040"/>
                </a:solidFill>
                <a:latin typeface="Arial"/>
                <a:ea typeface="Arial Unicode MS"/>
              </a:rPr>
              <a:t>Achou caro? A gente explica…</a:t>
            </a:r>
            <a:endParaRPr lang="pt-BR" sz="3600" b="0" strike="noStrike" spc="-1">
              <a:latin typeface="Arial"/>
            </a:endParaRPr>
          </a:p>
        </p:txBody>
      </p:sp>
      <p:pic>
        <p:nvPicPr>
          <p:cNvPr id="433" name="Picture 2"/>
          <p:cNvPicPr/>
          <p:nvPr/>
        </p:nvPicPr>
        <p:blipFill>
          <a:blip r:embed="rId2"/>
          <a:stretch/>
        </p:blipFill>
        <p:spPr>
          <a:xfrm>
            <a:off x="6896520" y="3435840"/>
            <a:ext cx="2276280" cy="1706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CustomShape 1"/>
          <p:cNvSpPr/>
          <p:nvPr/>
        </p:nvSpPr>
        <p:spPr>
          <a:xfrm>
            <a:off x="2116080" y="3049560"/>
            <a:ext cx="4896000" cy="57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3600" b="0" strike="noStrike" spc="-1">
                <a:solidFill>
                  <a:srgbClr val="FFFFFF"/>
                </a:solidFill>
                <a:latin typeface="Arial"/>
                <a:ea typeface="Arial Unicode MS"/>
              </a:rPr>
              <a:t>Escopo do produto</a:t>
            </a:r>
            <a:endParaRPr lang="pt-BR" sz="3600" b="0" strike="noStrike" spc="-1">
              <a:latin typeface="Arial"/>
            </a:endParaRPr>
          </a:p>
        </p:txBody>
      </p:sp>
      <p:sp>
        <p:nvSpPr>
          <p:cNvPr id="372" name="CustomShape 2"/>
          <p:cNvSpPr/>
          <p:nvPr/>
        </p:nvSpPr>
        <p:spPr>
          <a:xfrm>
            <a:off x="2116080" y="3625560"/>
            <a:ext cx="4896000" cy="28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1400" b="0" strike="noStrike" spc="-1">
                <a:solidFill>
                  <a:srgbClr val="FFFFFF"/>
                </a:solidFill>
                <a:latin typeface="Arial"/>
                <a:ea typeface="Arial Unicode MS"/>
              </a:rPr>
              <a:t>Um pouquinho mais sobre o jogo :D</a:t>
            </a:r>
            <a:endParaRPr lang="pt-BR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CustomShape 1"/>
          <p:cNvSpPr/>
          <p:nvPr/>
        </p:nvSpPr>
        <p:spPr>
          <a:xfrm>
            <a:off x="3114720" y="860760"/>
            <a:ext cx="5256000" cy="7192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5" name="CustomShape 2"/>
          <p:cNvSpPr/>
          <p:nvPr/>
        </p:nvSpPr>
        <p:spPr>
          <a:xfrm rot="5400000">
            <a:off x="3115440" y="860760"/>
            <a:ext cx="719280" cy="719280"/>
          </a:xfrm>
          <a:prstGeom prst="rtTriangle">
            <a:avLst/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6" name="CustomShape 3"/>
          <p:cNvSpPr/>
          <p:nvPr/>
        </p:nvSpPr>
        <p:spPr>
          <a:xfrm>
            <a:off x="3108960" y="1748880"/>
            <a:ext cx="5256000" cy="7192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7" name="CustomShape 4"/>
          <p:cNvSpPr/>
          <p:nvPr/>
        </p:nvSpPr>
        <p:spPr>
          <a:xfrm rot="5400000">
            <a:off x="3109680" y="1748880"/>
            <a:ext cx="719280" cy="719280"/>
          </a:xfrm>
          <a:prstGeom prst="rtTriangle">
            <a:avLst/>
          </a:prstGeom>
          <a:solidFill>
            <a:schemeClr val="accent3"/>
          </a:solidFill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8" name="CustomShape 5"/>
          <p:cNvSpPr/>
          <p:nvPr/>
        </p:nvSpPr>
        <p:spPr>
          <a:xfrm>
            <a:off x="3103200" y="2637000"/>
            <a:ext cx="5256000" cy="7192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9" name="CustomShape 6"/>
          <p:cNvSpPr/>
          <p:nvPr/>
        </p:nvSpPr>
        <p:spPr>
          <a:xfrm rot="5400000">
            <a:off x="3103920" y="2637000"/>
            <a:ext cx="719280" cy="719280"/>
          </a:xfrm>
          <a:prstGeom prst="rtTriangle">
            <a:avLst/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0" name="CustomShape 7"/>
          <p:cNvSpPr/>
          <p:nvPr/>
        </p:nvSpPr>
        <p:spPr>
          <a:xfrm>
            <a:off x="3114720" y="860760"/>
            <a:ext cx="532440" cy="39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2000" b="1" strike="noStrike" spc="-1">
                <a:solidFill>
                  <a:srgbClr val="FFFFFF"/>
                </a:solidFill>
                <a:latin typeface="Arial"/>
                <a:ea typeface="Arial Unicode MS"/>
              </a:rPr>
              <a:t>01</a:t>
            </a:r>
            <a:endParaRPr lang="pt-BR" sz="2000" b="0" strike="noStrike" spc="-1">
              <a:latin typeface="Arial"/>
            </a:endParaRPr>
          </a:p>
        </p:txBody>
      </p:sp>
      <p:sp>
        <p:nvSpPr>
          <p:cNvPr id="441" name="CustomShape 8"/>
          <p:cNvSpPr/>
          <p:nvPr/>
        </p:nvSpPr>
        <p:spPr>
          <a:xfrm>
            <a:off x="3103200" y="1748880"/>
            <a:ext cx="532440" cy="39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2000" b="1" strike="noStrike" spc="-1">
                <a:solidFill>
                  <a:srgbClr val="FFFFFF"/>
                </a:solidFill>
                <a:latin typeface="Arial"/>
                <a:ea typeface="Arial Unicode MS"/>
              </a:rPr>
              <a:t>02</a:t>
            </a:r>
            <a:endParaRPr lang="pt-BR" sz="2000" b="0" strike="noStrike" spc="-1">
              <a:latin typeface="Arial"/>
            </a:endParaRPr>
          </a:p>
        </p:txBody>
      </p:sp>
      <p:sp>
        <p:nvSpPr>
          <p:cNvPr id="442" name="CustomShape 9"/>
          <p:cNvSpPr/>
          <p:nvPr/>
        </p:nvSpPr>
        <p:spPr>
          <a:xfrm>
            <a:off x="3091680" y="2637000"/>
            <a:ext cx="532440" cy="39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2000" b="1" strike="noStrike" spc="-1">
                <a:solidFill>
                  <a:srgbClr val="FFFFFF"/>
                </a:solidFill>
                <a:latin typeface="Arial"/>
                <a:ea typeface="Arial Unicode MS"/>
              </a:rPr>
              <a:t>03</a:t>
            </a:r>
            <a:endParaRPr lang="pt-BR" sz="2000" b="0" strike="noStrike" spc="-1">
              <a:latin typeface="Arial"/>
            </a:endParaRPr>
          </a:p>
        </p:txBody>
      </p:sp>
      <p:sp>
        <p:nvSpPr>
          <p:cNvPr id="443" name="CustomShape 10"/>
          <p:cNvSpPr/>
          <p:nvPr/>
        </p:nvSpPr>
        <p:spPr>
          <a:xfrm>
            <a:off x="3080160" y="3525120"/>
            <a:ext cx="532440" cy="39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2000" b="1" strike="noStrike" spc="-1">
                <a:solidFill>
                  <a:srgbClr val="FFFFFF"/>
                </a:solidFill>
                <a:latin typeface="Arial"/>
                <a:ea typeface="Arial Unicode MS"/>
              </a:rPr>
              <a:t>04</a:t>
            </a:r>
            <a:endParaRPr lang="pt-BR" sz="2000" b="0" strike="noStrike" spc="-1">
              <a:latin typeface="Arial"/>
            </a:endParaRPr>
          </a:p>
        </p:txBody>
      </p:sp>
      <p:sp>
        <p:nvSpPr>
          <p:cNvPr id="444" name="CustomShape 11"/>
          <p:cNvSpPr/>
          <p:nvPr/>
        </p:nvSpPr>
        <p:spPr>
          <a:xfrm>
            <a:off x="3834720" y="941400"/>
            <a:ext cx="439200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200" b="1" strike="noStrike" spc="-1">
                <a:solidFill>
                  <a:srgbClr val="404040"/>
                </a:solidFill>
                <a:latin typeface="Arial"/>
                <a:ea typeface="Arial Unicode MS"/>
              </a:rPr>
              <a:t>Considerando que somos 7 no grupo</a:t>
            </a:r>
            <a:endParaRPr lang="pt-BR" sz="1200" b="0" strike="noStrike" spc="-1">
              <a:latin typeface="Arial"/>
            </a:endParaRPr>
          </a:p>
        </p:txBody>
      </p:sp>
      <p:sp>
        <p:nvSpPr>
          <p:cNvPr id="445" name="CustomShape 12"/>
          <p:cNvSpPr/>
          <p:nvPr/>
        </p:nvSpPr>
        <p:spPr>
          <a:xfrm>
            <a:off x="3834720" y="1210680"/>
            <a:ext cx="439200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404040"/>
                </a:solidFill>
                <a:latin typeface="Arial"/>
                <a:ea typeface="Arial Unicode MS"/>
              </a:rPr>
              <a:t>R$ 20.664,00 / 7 = R$ 2952,00</a:t>
            </a:r>
            <a:endParaRPr lang="pt-BR" sz="1200" b="0" strike="noStrike" spc="-1">
              <a:latin typeface="Arial"/>
            </a:endParaRPr>
          </a:p>
        </p:txBody>
      </p:sp>
      <p:sp>
        <p:nvSpPr>
          <p:cNvPr id="446" name="CustomShape 13"/>
          <p:cNvSpPr/>
          <p:nvPr/>
        </p:nvSpPr>
        <p:spPr>
          <a:xfrm>
            <a:off x="3834720" y="1835640"/>
            <a:ext cx="439200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200" b="1" strike="noStrike" spc="-1">
                <a:solidFill>
                  <a:srgbClr val="404040"/>
                </a:solidFill>
                <a:latin typeface="Arial"/>
                <a:ea typeface="Arial Unicode MS"/>
              </a:rPr>
              <a:t>E que esse projeto será  feito em torno de 3 meses</a:t>
            </a:r>
            <a:endParaRPr lang="pt-BR" sz="1200" b="0" strike="noStrike" spc="-1">
              <a:latin typeface="Arial"/>
            </a:endParaRPr>
          </a:p>
        </p:txBody>
      </p:sp>
      <p:sp>
        <p:nvSpPr>
          <p:cNvPr id="447" name="CustomShape 14"/>
          <p:cNvSpPr/>
          <p:nvPr/>
        </p:nvSpPr>
        <p:spPr>
          <a:xfrm>
            <a:off x="3834720" y="2104920"/>
            <a:ext cx="439200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404040"/>
                </a:solidFill>
                <a:latin typeface="Arial"/>
                <a:ea typeface="Arial Unicode MS"/>
              </a:rPr>
              <a:t>R$ 2952,00 / 3 = R$ 984,00 </a:t>
            </a:r>
            <a:endParaRPr lang="pt-BR" sz="1200" b="0" strike="noStrike" spc="-1">
              <a:latin typeface="Arial"/>
            </a:endParaRPr>
          </a:p>
        </p:txBody>
      </p:sp>
      <p:sp>
        <p:nvSpPr>
          <p:cNvPr id="448" name="CustomShape 15"/>
          <p:cNvSpPr/>
          <p:nvPr/>
        </p:nvSpPr>
        <p:spPr>
          <a:xfrm>
            <a:off x="3834720" y="2729880"/>
            <a:ext cx="439200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200" b="1" strike="noStrike" spc="-1">
                <a:solidFill>
                  <a:srgbClr val="404040"/>
                </a:solidFill>
                <a:latin typeface="Arial"/>
                <a:ea typeface="Arial Unicode MS"/>
              </a:rPr>
              <a:t>E agora? O que acha?</a:t>
            </a:r>
            <a:endParaRPr lang="pt-BR" sz="1200" b="0" strike="noStrike" spc="-1">
              <a:latin typeface="Arial"/>
            </a:endParaRPr>
          </a:p>
        </p:txBody>
      </p:sp>
      <p:sp>
        <p:nvSpPr>
          <p:cNvPr id="449" name="CustomShape 16"/>
          <p:cNvSpPr/>
          <p:nvPr/>
        </p:nvSpPr>
        <p:spPr>
          <a:xfrm>
            <a:off x="3834720" y="2999160"/>
            <a:ext cx="439200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404040"/>
                </a:solidFill>
                <a:latin typeface="Arial"/>
                <a:ea typeface="Arial Unicode MS"/>
              </a:rPr>
              <a:t>Salário durante o projeto por pessoa é de R$ 984,00</a:t>
            </a:r>
            <a:endParaRPr lang="pt-BR" sz="1200" b="0" strike="noStrike" spc="-1">
              <a:latin typeface="Arial"/>
            </a:endParaRPr>
          </a:p>
        </p:txBody>
      </p:sp>
      <p:pic>
        <p:nvPicPr>
          <p:cNvPr id="450" name="Picture 2"/>
          <p:cNvPicPr/>
          <p:nvPr/>
        </p:nvPicPr>
        <p:blipFill>
          <a:blip r:embed="rId2"/>
          <a:stretch/>
        </p:blipFill>
        <p:spPr>
          <a:xfrm>
            <a:off x="3943080" y="3700440"/>
            <a:ext cx="4114080" cy="932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CustomShape 1"/>
          <p:cNvSpPr/>
          <p:nvPr/>
        </p:nvSpPr>
        <p:spPr>
          <a:xfrm>
            <a:off x="2116080" y="3049560"/>
            <a:ext cx="4896000" cy="57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3600" b="0" strike="noStrike" spc="-1">
                <a:solidFill>
                  <a:srgbClr val="FFFFFF"/>
                </a:solidFill>
                <a:latin typeface="Arial"/>
                <a:ea typeface="Arial Unicode MS"/>
              </a:rPr>
              <a:t>Cronograma</a:t>
            </a:r>
            <a:endParaRPr lang="pt-BR" sz="3600" b="0" strike="noStrike" spc="-1">
              <a:latin typeface="Arial"/>
            </a:endParaRPr>
          </a:p>
        </p:txBody>
      </p:sp>
      <p:sp>
        <p:nvSpPr>
          <p:cNvPr id="452" name="CustomShape 2"/>
          <p:cNvSpPr/>
          <p:nvPr/>
        </p:nvSpPr>
        <p:spPr>
          <a:xfrm>
            <a:off x="2116080" y="3625560"/>
            <a:ext cx="4896000" cy="28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1400" b="0" strike="noStrike" spc="-1">
                <a:solidFill>
                  <a:srgbClr val="FFFFFF"/>
                </a:solidFill>
                <a:latin typeface="Arial"/>
                <a:ea typeface="Arial Unicode MS"/>
              </a:rPr>
              <a:t>Gantt no Excel? Dá?</a:t>
            </a:r>
            <a:endParaRPr lang="pt-BR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CustomShape 1"/>
          <p:cNvSpPr/>
          <p:nvPr/>
        </p:nvSpPr>
        <p:spPr>
          <a:xfrm>
            <a:off x="3132000" y="1275480"/>
            <a:ext cx="532440" cy="39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2000" b="1" strike="noStrike" spc="-1">
                <a:solidFill>
                  <a:srgbClr val="FFFFFF"/>
                </a:solidFill>
                <a:latin typeface="Arial"/>
                <a:ea typeface="Arial Unicode MS"/>
              </a:rPr>
              <a:t>01</a:t>
            </a:r>
            <a:endParaRPr lang="pt-BR" sz="2000" b="0" strike="noStrike" spc="-1">
              <a:latin typeface="Arial"/>
            </a:endParaRPr>
          </a:p>
        </p:txBody>
      </p:sp>
      <p:pic>
        <p:nvPicPr>
          <p:cNvPr id="454" name="Picture 3"/>
          <p:cNvPicPr/>
          <p:nvPr/>
        </p:nvPicPr>
        <p:blipFill>
          <a:blip r:embed="rId3"/>
          <a:stretch/>
        </p:blipFill>
        <p:spPr>
          <a:xfrm>
            <a:off x="323640" y="210240"/>
            <a:ext cx="4812480" cy="4726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CustomShape 1"/>
          <p:cNvSpPr/>
          <p:nvPr/>
        </p:nvSpPr>
        <p:spPr>
          <a:xfrm>
            <a:off x="395640" y="1635480"/>
            <a:ext cx="2807640" cy="158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2800" b="1" strike="noStrike" spc="-1">
                <a:solidFill>
                  <a:srgbClr val="FFFFFF"/>
                </a:solidFill>
                <a:latin typeface="Arial"/>
                <a:ea typeface="Arial Unicode MS"/>
              </a:rPr>
              <a:t>Lista dos nós folhas de todas as EAPs</a:t>
            </a:r>
            <a:endParaRPr lang="pt-BR" sz="2800" b="0" strike="noStrike" spc="-1">
              <a:latin typeface="Arial"/>
            </a:endParaRPr>
          </a:p>
        </p:txBody>
      </p:sp>
      <p:sp>
        <p:nvSpPr>
          <p:cNvPr id="456" name="CustomShape 2"/>
          <p:cNvSpPr/>
          <p:nvPr/>
        </p:nvSpPr>
        <p:spPr>
          <a:xfrm>
            <a:off x="395640" y="3363840"/>
            <a:ext cx="2663640" cy="82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FFFFFF"/>
                </a:solidFill>
                <a:latin typeface="Arial"/>
                <a:ea typeface="Arial Unicode MS"/>
              </a:rPr>
              <a:t>Primeiro pegamos todas as nossas tarefas e colocamos em uma tabela no Excel para que assim fosse gerado o gráfico, ficando…</a:t>
            </a:r>
            <a:endParaRPr lang="pt-BR" sz="1200" b="0" strike="noStrike" spc="-1">
              <a:latin typeface="Arial"/>
            </a:endParaRPr>
          </a:p>
        </p:txBody>
      </p:sp>
      <p:pic>
        <p:nvPicPr>
          <p:cNvPr id="457" name="Picture 3"/>
          <p:cNvPicPr/>
          <p:nvPr/>
        </p:nvPicPr>
        <p:blipFill>
          <a:blip r:embed="rId2"/>
          <a:stretch/>
        </p:blipFill>
        <p:spPr>
          <a:xfrm>
            <a:off x="3564000" y="219240"/>
            <a:ext cx="4812480" cy="4726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CustomShape 1"/>
          <p:cNvSpPr/>
          <p:nvPr/>
        </p:nvSpPr>
        <p:spPr>
          <a:xfrm>
            <a:off x="3729240" y="74880"/>
            <a:ext cx="2210400" cy="64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2800" b="1" strike="noStrike" spc="-1">
                <a:solidFill>
                  <a:srgbClr val="FFFFFF"/>
                </a:solidFill>
                <a:latin typeface="Arial"/>
                <a:ea typeface="Arial Unicode MS"/>
              </a:rPr>
              <a:t>Assim…</a:t>
            </a:r>
            <a:endParaRPr lang="pt-BR" sz="2800" b="0" strike="noStrike" spc="-1">
              <a:latin typeface="Arial"/>
            </a:endParaRPr>
          </a:p>
        </p:txBody>
      </p:sp>
      <p:pic>
        <p:nvPicPr>
          <p:cNvPr id="459" name="Picture 2"/>
          <p:cNvPicPr/>
          <p:nvPr/>
        </p:nvPicPr>
        <p:blipFill>
          <a:blip r:embed="rId2"/>
          <a:stretch/>
        </p:blipFill>
        <p:spPr>
          <a:xfrm>
            <a:off x="827640" y="627480"/>
            <a:ext cx="7716960" cy="4344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CustomShape 1"/>
          <p:cNvSpPr/>
          <p:nvPr/>
        </p:nvSpPr>
        <p:spPr>
          <a:xfrm>
            <a:off x="2116080" y="3049560"/>
            <a:ext cx="4896000" cy="57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3600" b="0" strike="noStrike" spc="-1">
                <a:solidFill>
                  <a:srgbClr val="FFFFFF"/>
                </a:solidFill>
                <a:latin typeface="Arial"/>
                <a:ea typeface="Arial Unicode MS"/>
              </a:rPr>
              <a:t>Análise de risco</a:t>
            </a:r>
            <a:endParaRPr lang="pt-BR" sz="3600" b="0" strike="noStrike" spc="-1">
              <a:latin typeface="Arial"/>
            </a:endParaRPr>
          </a:p>
        </p:txBody>
      </p:sp>
      <p:sp>
        <p:nvSpPr>
          <p:cNvPr id="461" name="CustomShape 2"/>
          <p:cNvSpPr/>
          <p:nvPr/>
        </p:nvSpPr>
        <p:spPr>
          <a:xfrm>
            <a:off x="2116080" y="3625560"/>
            <a:ext cx="4896000" cy="28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1400" b="0" strike="noStrike" spc="-1">
                <a:solidFill>
                  <a:srgbClr val="FFFFFF"/>
                </a:solidFill>
                <a:latin typeface="Arial"/>
                <a:ea typeface="Arial Unicode MS"/>
              </a:rPr>
              <a:t>Risco 1: Aluno largar a matéria</a:t>
            </a:r>
            <a:endParaRPr lang="pt-BR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2" name="Picture 2"/>
          <p:cNvPicPr/>
          <p:nvPr/>
        </p:nvPicPr>
        <p:blipFill>
          <a:blip r:embed="rId2"/>
          <a:stretch/>
        </p:blipFill>
        <p:spPr>
          <a:xfrm>
            <a:off x="179640" y="706320"/>
            <a:ext cx="8828280" cy="3569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CustomShape 1"/>
          <p:cNvSpPr/>
          <p:nvPr/>
        </p:nvSpPr>
        <p:spPr>
          <a:xfrm>
            <a:off x="2116080" y="3049560"/>
            <a:ext cx="4896000" cy="57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3000" b="0" strike="noStrike" spc="-1">
                <a:solidFill>
                  <a:srgbClr val="FFFFFF"/>
                </a:solidFill>
                <a:latin typeface="Arial"/>
                <a:ea typeface="Arial Unicode MS"/>
              </a:rPr>
              <a:t>Monitoramento e Controle</a:t>
            </a:r>
            <a:endParaRPr lang="pt-BR" sz="3000" b="0" strike="noStrike" spc="-1">
              <a:latin typeface="Arial"/>
            </a:endParaRPr>
          </a:p>
        </p:txBody>
      </p:sp>
      <p:sp>
        <p:nvSpPr>
          <p:cNvPr id="464" name="CustomShape 2"/>
          <p:cNvSpPr/>
          <p:nvPr/>
        </p:nvSpPr>
        <p:spPr>
          <a:xfrm>
            <a:off x="2116080" y="3625560"/>
            <a:ext cx="4896000" cy="28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1400" b="0" strike="noStrike" spc="-1">
                <a:solidFill>
                  <a:srgbClr val="FFFFFF"/>
                </a:solidFill>
                <a:latin typeface="Arial"/>
                <a:ea typeface="Arial Unicode MS"/>
              </a:rPr>
              <a:t>Estamos fazendo isso certo? Não sei…</a:t>
            </a:r>
            <a:endParaRPr lang="pt-BR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CustomShape 1"/>
          <p:cNvSpPr/>
          <p:nvPr/>
        </p:nvSpPr>
        <p:spPr>
          <a:xfrm>
            <a:off x="6516360" y="411480"/>
            <a:ext cx="2491560" cy="158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2800" b="1" strike="noStrike" spc="-1">
                <a:solidFill>
                  <a:srgbClr val="32AEB8"/>
                </a:solidFill>
                <a:latin typeface="Arial"/>
                <a:ea typeface="Arial Unicode MS"/>
              </a:rPr>
              <a:t>Burndown</a:t>
            </a:r>
            <a:endParaRPr lang="pt-BR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800" b="1" strike="noStrike" spc="-1">
                <a:solidFill>
                  <a:srgbClr val="404040"/>
                </a:solidFill>
                <a:latin typeface="Arial"/>
                <a:ea typeface="Arial Unicode MS"/>
              </a:rPr>
              <a:t>Sprint 1 </a:t>
            </a:r>
            <a:endParaRPr lang="pt-BR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800" b="1" strike="noStrike" spc="-1">
                <a:solidFill>
                  <a:srgbClr val="404040"/>
                </a:solidFill>
                <a:latin typeface="Arial"/>
                <a:ea typeface="Arial Unicode MS"/>
              </a:rPr>
              <a:t>03/04 ~ 17/04</a:t>
            </a:r>
            <a:endParaRPr lang="pt-BR" sz="2800" b="0" strike="noStrike" spc="-1">
              <a:latin typeface="Arial"/>
            </a:endParaRPr>
          </a:p>
        </p:txBody>
      </p:sp>
      <p:graphicFrame>
        <p:nvGraphicFramePr>
          <p:cNvPr id="466" name="Gráfico 4"/>
          <p:cNvGraphicFramePr/>
          <p:nvPr/>
        </p:nvGraphicFramePr>
        <p:xfrm>
          <a:off x="611640" y="597600"/>
          <a:ext cx="5184000" cy="2927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467" name="Picture 2"/>
          <p:cNvPicPr/>
          <p:nvPr/>
        </p:nvPicPr>
        <p:blipFill>
          <a:blip r:embed="rId3"/>
          <a:stretch/>
        </p:blipFill>
        <p:spPr>
          <a:xfrm>
            <a:off x="4254480" y="3579840"/>
            <a:ext cx="4776840" cy="1502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CustomShape 1"/>
          <p:cNvSpPr/>
          <p:nvPr/>
        </p:nvSpPr>
        <p:spPr>
          <a:xfrm>
            <a:off x="6516360" y="411480"/>
            <a:ext cx="2491560" cy="158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2800" b="1" strike="noStrike" spc="-1">
                <a:solidFill>
                  <a:srgbClr val="32AEB8"/>
                </a:solidFill>
                <a:latin typeface="Arial"/>
                <a:ea typeface="Arial Unicode MS"/>
              </a:rPr>
              <a:t>Burndown</a:t>
            </a:r>
            <a:endParaRPr lang="pt-BR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800" b="1" strike="noStrike" spc="-1">
                <a:solidFill>
                  <a:srgbClr val="404040"/>
                </a:solidFill>
                <a:latin typeface="Arial"/>
                <a:ea typeface="Arial Unicode MS"/>
              </a:rPr>
              <a:t>Sprint 1 </a:t>
            </a:r>
            <a:endParaRPr lang="pt-BR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800" b="1" strike="noStrike" spc="-1">
                <a:solidFill>
                  <a:srgbClr val="404040"/>
                </a:solidFill>
                <a:latin typeface="Arial"/>
                <a:ea typeface="Arial Unicode MS"/>
              </a:rPr>
              <a:t>03/04 ~ 17/04</a:t>
            </a:r>
            <a:endParaRPr lang="pt-BR" sz="2800" b="0" strike="noStrike" spc="-1">
              <a:latin typeface="Arial"/>
            </a:endParaRPr>
          </a:p>
        </p:txBody>
      </p:sp>
      <p:graphicFrame>
        <p:nvGraphicFramePr>
          <p:cNvPr id="469" name="Gráfico 5"/>
          <p:cNvGraphicFramePr/>
          <p:nvPr/>
        </p:nvGraphicFramePr>
        <p:xfrm>
          <a:off x="611640" y="627480"/>
          <a:ext cx="5184000" cy="28796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470" name="Picture 2"/>
          <p:cNvPicPr/>
          <p:nvPr/>
        </p:nvPicPr>
        <p:blipFill>
          <a:blip r:embed="rId3"/>
          <a:stretch/>
        </p:blipFill>
        <p:spPr>
          <a:xfrm>
            <a:off x="5895000" y="3435840"/>
            <a:ext cx="3125160" cy="1616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CustomShape 1"/>
          <p:cNvSpPr/>
          <p:nvPr/>
        </p:nvSpPr>
        <p:spPr>
          <a:xfrm>
            <a:off x="215640" y="177480"/>
            <a:ext cx="8712360" cy="4788000"/>
          </a:xfrm>
          <a:prstGeom prst="frame">
            <a:avLst>
              <a:gd name="adj1" fmla="val 89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4" name="CustomShape 2"/>
          <p:cNvSpPr/>
          <p:nvPr/>
        </p:nvSpPr>
        <p:spPr>
          <a:xfrm>
            <a:off x="6651720" y="0"/>
            <a:ext cx="2015640" cy="51429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5" name="CustomShape 3"/>
          <p:cNvSpPr/>
          <p:nvPr/>
        </p:nvSpPr>
        <p:spPr>
          <a:xfrm>
            <a:off x="6764040" y="771480"/>
            <a:ext cx="1799640" cy="143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pt-BR" sz="2800" b="1" strike="noStrike" spc="-1">
                <a:solidFill>
                  <a:srgbClr val="FFFFFF"/>
                </a:solidFill>
                <a:latin typeface="Arial"/>
                <a:ea typeface="Arial Unicode MS"/>
              </a:rPr>
              <a:t>Escopo do produto</a:t>
            </a:r>
            <a:endParaRPr lang="pt-BR" sz="2800" b="0" strike="noStrike" spc="-1">
              <a:latin typeface="Arial"/>
            </a:endParaRPr>
          </a:p>
        </p:txBody>
      </p:sp>
      <p:sp>
        <p:nvSpPr>
          <p:cNvPr id="376" name="CustomShape 4"/>
          <p:cNvSpPr/>
          <p:nvPr/>
        </p:nvSpPr>
        <p:spPr>
          <a:xfrm>
            <a:off x="611640" y="863640"/>
            <a:ext cx="2735640" cy="319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71360" indent="-170640">
              <a:lnSpc>
                <a:spcPct val="100000"/>
              </a:lnSpc>
              <a:buClr>
                <a:srgbClr val="404040"/>
              </a:buClr>
              <a:buFont typeface="StarSymbol"/>
              <a:buChar char="-"/>
            </a:pPr>
            <a:r>
              <a:rPr lang="pt-BR" sz="1200" b="0" strike="noStrike" spc="-1">
                <a:solidFill>
                  <a:srgbClr val="404040"/>
                </a:solidFill>
                <a:latin typeface="Arial"/>
                <a:ea typeface="Arial Unicode MS"/>
              </a:rPr>
              <a:t>A tela inicial precisa ter 3 botões: Informações, Regras e Jogar.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2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404040"/>
              </a:buClr>
              <a:buFont typeface="StarSymbol"/>
              <a:buChar char="-"/>
            </a:pPr>
            <a:r>
              <a:rPr lang="pt-BR" sz="1200" b="0" strike="noStrike" spc="-1">
                <a:solidFill>
                  <a:srgbClr val="404040"/>
                </a:solidFill>
                <a:latin typeface="Arial"/>
                <a:ea typeface="Arial Unicode MS"/>
              </a:rPr>
              <a:t>Ao clicar em “Informações” o usuário é redirecionado para uma tela com as informações do projeto, como os alunos que o fizeram, a universidade e o professor responsável.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2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404040"/>
              </a:buClr>
              <a:buFont typeface="StarSymbol"/>
              <a:buChar char="-"/>
            </a:pPr>
            <a:r>
              <a:rPr lang="pt-BR" sz="1200" b="0" strike="noStrike" spc="-1">
                <a:solidFill>
                  <a:srgbClr val="404040"/>
                </a:solidFill>
                <a:latin typeface="Arial"/>
                <a:ea typeface="Arial Unicode MS"/>
              </a:rPr>
              <a:t>Ao clicar em “Regras” o usuário é redirecionado para outra tela aonde deve estar presente o objetivo e as regras do jogo.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2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404040"/>
              </a:buClr>
              <a:buFont typeface="StarSymbol"/>
              <a:buChar char="-"/>
            </a:pPr>
            <a:r>
              <a:rPr lang="pt-BR" sz="1200" b="0" strike="noStrike" spc="-1">
                <a:solidFill>
                  <a:srgbClr val="404040"/>
                </a:solidFill>
                <a:latin typeface="Arial"/>
                <a:ea typeface="Arial Unicode MS"/>
              </a:rPr>
              <a:t>Ao clicar em “Jogar” uma partida é iniciada:</a:t>
            </a:r>
            <a:endParaRPr lang="pt-BR" sz="1200" b="0" strike="noStrike" spc="-1">
              <a:latin typeface="Arial"/>
            </a:endParaRPr>
          </a:p>
        </p:txBody>
      </p:sp>
      <p:sp>
        <p:nvSpPr>
          <p:cNvPr id="377" name="CustomShape 5"/>
          <p:cNvSpPr/>
          <p:nvPr/>
        </p:nvSpPr>
        <p:spPr>
          <a:xfrm>
            <a:off x="3636000" y="863640"/>
            <a:ext cx="2807640" cy="355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71360" lvl="1" indent="-170640" algn="just">
              <a:lnSpc>
                <a:spcPct val="100000"/>
              </a:lnSpc>
              <a:buClr>
                <a:srgbClr val="404040"/>
              </a:buClr>
              <a:buFont typeface="StarSymbol"/>
              <a:buChar char="-"/>
            </a:pPr>
            <a:r>
              <a:rPr lang="pt-BR" sz="1200" b="0" strike="noStrike" spc="-1">
                <a:solidFill>
                  <a:srgbClr val="404040"/>
                </a:solidFill>
                <a:latin typeface="Arial"/>
                <a:ea typeface="Arial Unicode MS"/>
              </a:rPr>
              <a:t>As 106 peças são distribuidas entre os 4 jogadores e o monte.</a:t>
            </a:r>
            <a:endParaRPr lang="pt-BR" sz="12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pt-BR" sz="1200" b="0" strike="noStrike" spc="-1">
              <a:latin typeface="Arial"/>
            </a:endParaRPr>
          </a:p>
          <a:p>
            <a:pPr marL="171360" indent="-170640" algn="just">
              <a:lnSpc>
                <a:spcPct val="100000"/>
              </a:lnSpc>
              <a:buClr>
                <a:srgbClr val="404040"/>
              </a:buClr>
              <a:buFont typeface="StarSymbol"/>
              <a:buChar char="-"/>
            </a:pPr>
            <a:r>
              <a:rPr lang="pt-BR" sz="1200" b="0" strike="noStrike" spc="-1">
                <a:solidFill>
                  <a:srgbClr val="404040"/>
                </a:solidFill>
                <a:latin typeface="Arial"/>
                <a:ea typeface="Arial Unicode MS"/>
              </a:rPr>
              <a:t>O jogador é redirecionado para uma tela aonde aparecem os outros 3 jogadores, sua mão, a mesa (inicialmenre sem peças), um botão para comprar peças do monte e dois botões para agrupar as pedras da própria mão (uma por cor e outra por número).</a:t>
            </a:r>
            <a:endParaRPr lang="pt-BR" sz="12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pt-BR" sz="1200" b="0" strike="noStrike" spc="-1">
              <a:latin typeface="Arial"/>
            </a:endParaRPr>
          </a:p>
          <a:p>
            <a:pPr marL="171360" indent="-170640" algn="just">
              <a:lnSpc>
                <a:spcPct val="100000"/>
              </a:lnSpc>
              <a:buClr>
                <a:srgbClr val="404040"/>
              </a:buClr>
              <a:buFont typeface="StarSymbol"/>
              <a:buChar char="-"/>
            </a:pPr>
            <a:r>
              <a:rPr lang="pt-BR" sz="1200" b="0" strike="noStrike" spc="-1">
                <a:solidFill>
                  <a:srgbClr val="404040"/>
                </a:solidFill>
                <a:latin typeface="Arial"/>
                <a:ea typeface="Arial Unicode MS"/>
              </a:rPr>
              <a:t>O jogador, no seu respectivo turno, deve colocar as peças na mesa em conjuntos de “Grupos” (3 ou mais pedras com mesmo valor e cores diferentes) ou “Sequências”( 3 ou mais pedras com mesma cor e valores sequenciais).</a:t>
            </a:r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CustomShape 1"/>
          <p:cNvSpPr/>
          <p:nvPr/>
        </p:nvSpPr>
        <p:spPr>
          <a:xfrm>
            <a:off x="0" y="3561120"/>
            <a:ext cx="9143280" cy="57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3600" b="0" strike="noStrike" spc="-1">
                <a:solidFill>
                  <a:srgbClr val="404040"/>
                </a:solidFill>
                <a:latin typeface="Arial"/>
                <a:ea typeface="Arial Unicode MS"/>
              </a:rPr>
              <a:t>Versão Parcial e Obrigado a todos &lt;3</a:t>
            </a:r>
            <a:endParaRPr lang="pt-BR" sz="3600" b="0" strike="noStrike" spc="-1">
              <a:latin typeface="Arial"/>
            </a:endParaRPr>
          </a:p>
        </p:txBody>
      </p:sp>
      <p:sp>
        <p:nvSpPr>
          <p:cNvPr id="472" name="CustomShape 2"/>
          <p:cNvSpPr/>
          <p:nvPr/>
        </p:nvSpPr>
        <p:spPr>
          <a:xfrm>
            <a:off x="0" y="4122000"/>
            <a:ext cx="9143280" cy="28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1400" b="0" strike="noStrike" spc="-1">
                <a:solidFill>
                  <a:srgbClr val="404040"/>
                </a:solidFill>
                <a:latin typeface="Arial"/>
                <a:ea typeface="Arial Unicode MS"/>
              </a:rPr>
              <a:t>Gente… esses slides ficaram bonitos né?</a:t>
            </a:r>
            <a:endParaRPr lang="pt-BR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CustomShape 1"/>
          <p:cNvSpPr/>
          <p:nvPr/>
        </p:nvSpPr>
        <p:spPr>
          <a:xfrm>
            <a:off x="215640" y="177480"/>
            <a:ext cx="8712360" cy="4788000"/>
          </a:xfrm>
          <a:prstGeom prst="frame">
            <a:avLst>
              <a:gd name="adj1" fmla="val 89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9" name="CustomShape 2"/>
          <p:cNvSpPr/>
          <p:nvPr/>
        </p:nvSpPr>
        <p:spPr>
          <a:xfrm>
            <a:off x="6651720" y="0"/>
            <a:ext cx="2015640" cy="514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0" name="CustomShape 3"/>
          <p:cNvSpPr/>
          <p:nvPr/>
        </p:nvSpPr>
        <p:spPr>
          <a:xfrm>
            <a:off x="6764040" y="771480"/>
            <a:ext cx="1799640" cy="143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pt-BR" sz="2800" b="1" strike="noStrike" spc="-1">
                <a:solidFill>
                  <a:srgbClr val="FFFFFF"/>
                </a:solidFill>
                <a:latin typeface="Arial"/>
                <a:ea typeface="Arial Unicode MS"/>
              </a:rPr>
              <a:t>Escopo do produto</a:t>
            </a:r>
            <a:endParaRPr lang="pt-BR" sz="2800" b="0" strike="noStrike" spc="-1">
              <a:latin typeface="Arial"/>
            </a:endParaRPr>
          </a:p>
        </p:txBody>
      </p:sp>
      <p:sp>
        <p:nvSpPr>
          <p:cNvPr id="381" name="CustomShape 4"/>
          <p:cNvSpPr/>
          <p:nvPr/>
        </p:nvSpPr>
        <p:spPr>
          <a:xfrm>
            <a:off x="611640" y="771480"/>
            <a:ext cx="5688000" cy="3922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71360" indent="-170640">
              <a:lnSpc>
                <a:spcPct val="100000"/>
              </a:lnSpc>
              <a:buClr>
                <a:srgbClr val="404040"/>
              </a:buClr>
              <a:buFont typeface="StarSymbol"/>
              <a:buChar char="-"/>
            </a:pPr>
            <a:r>
              <a:rPr lang="pt-BR" sz="1200" b="0" strike="noStrike" spc="-1">
                <a:solidFill>
                  <a:srgbClr val="404040"/>
                </a:solidFill>
                <a:latin typeface="Arial"/>
                <a:ea typeface="Arial Unicode MS"/>
              </a:rPr>
              <a:t>Na primeira jogada a soma das peças deve ser igual ou superior a 30.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2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404040"/>
              </a:buClr>
              <a:buFont typeface="StarSymbol"/>
              <a:buChar char="-"/>
            </a:pPr>
            <a:r>
              <a:rPr lang="pt-BR" sz="1200" b="0" strike="noStrike" spc="-1">
                <a:solidFill>
                  <a:srgbClr val="404040"/>
                </a:solidFill>
                <a:latin typeface="Arial"/>
                <a:ea typeface="Arial Unicode MS"/>
              </a:rPr>
              <a:t>Após colocar as peças na mesa o botão para comprar peças do monte é subtituído por 2 botões: um para finalizar o turno e outro para desfazer a jogada.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2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404040"/>
              </a:buClr>
              <a:buFont typeface="StarSymbol"/>
              <a:buChar char="-"/>
            </a:pPr>
            <a:r>
              <a:rPr lang="pt-BR" sz="1200" b="0" strike="noStrike" spc="-1">
                <a:solidFill>
                  <a:srgbClr val="404040"/>
                </a:solidFill>
                <a:latin typeface="Arial"/>
                <a:ea typeface="Arial Unicode MS"/>
              </a:rPr>
              <a:t>Ao finalizar o turno a jogada é validada, se todas as regras foram respeitadas o turno é finalizado, caso contrário uma mensagem é mostrada ao jogador informando qual regra foi desrespeitada.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2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404040"/>
              </a:buClr>
              <a:buFont typeface="StarSymbol"/>
              <a:buChar char="-"/>
            </a:pPr>
            <a:r>
              <a:rPr lang="pt-BR" sz="1200" b="0" strike="noStrike" spc="-1">
                <a:solidFill>
                  <a:srgbClr val="404040"/>
                </a:solidFill>
                <a:latin typeface="Arial"/>
                <a:ea typeface="Arial Unicode MS"/>
              </a:rPr>
              <a:t>Caso não exista jogada possível o jogador deve clicar no botão de comprar.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2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404040"/>
              </a:buClr>
              <a:buFont typeface="StarSymbol"/>
              <a:buChar char="-"/>
            </a:pPr>
            <a:r>
              <a:rPr lang="pt-BR" sz="1200" b="0" strike="noStrike" spc="-1">
                <a:solidFill>
                  <a:srgbClr val="404040"/>
                </a:solidFill>
                <a:latin typeface="Arial"/>
                <a:ea typeface="Arial Unicode MS"/>
              </a:rPr>
              <a:t>Todos os turnos tem um tempo máximo.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2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404040"/>
              </a:buClr>
              <a:buFont typeface="StarSymbol"/>
              <a:buChar char="-"/>
            </a:pPr>
            <a:r>
              <a:rPr lang="pt-BR" sz="1200" b="0" strike="noStrike" spc="-1">
                <a:solidFill>
                  <a:srgbClr val="404040"/>
                </a:solidFill>
                <a:latin typeface="Arial"/>
                <a:ea typeface="Arial Unicode MS"/>
              </a:rPr>
              <a:t>Caso o tempo máximo do turno se esgote antes do jogador finliazá-lo qualquer jogada é desfeita e o jogador ganha uma peça do monte automáticamente.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2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404040"/>
              </a:buClr>
              <a:buFont typeface="StarSymbol"/>
              <a:buChar char="-"/>
            </a:pPr>
            <a:r>
              <a:rPr lang="pt-BR" sz="1200" b="0" strike="noStrike" spc="-1">
                <a:solidFill>
                  <a:srgbClr val="404040"/>
                </a:solidFill>
                <a:latin typeface="Arial"/>
                <a:ea typeface="Arial Unicode MS"/>
              </a:rPr>
              <a:t>Caso algum dos jogadores “esvazie” a própria mão o jogo acaba e este jogador é o vencedor.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CustomShape 1"/>
          <p:cNvSpPr/>
          <p:nvPr/>
        </p:nvSpPr>
        <p:spPr>
          <a:xfrm>
            <a:off x="2116080" y="3049560"/>
            <a:ext cx="4896000" cy="57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3600" b="0" strike="noStrike" spc="-1">
                <a:solidFill>
                  <a:srgbClr val="FFFFFF"/>
                </a:solidFill>
                <a:latin typeface="Arial"/>
                <a:ea typeface="Arial Unicode MS"/>
              </a:rPr>
              <a:t>Escopo do projeto</a:t>
            </a:r>
            <a:endParaRPr lang="pt-BR" sz="3600" b="0" strike="noStrike" spc="-1">
              <a:latin typeface="Arial"/>
            </a:endParaRPr>
          </a:p>
        </p:txBody>
      </p:sp>
      <p:sp>
        <p:nvSpPr>
          <p:cNvPr id="383" name="CustomShape 2"/>
          <p:cNvSpPr/>
          <p:nvPr/>
        </p:nvSpPr>
        <p:spPr>
          <a:xfrm>
            <a:off x="2116080" y="3625560"/>
            <a:ext cx="4896000" cy="28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1400" b="0" strike="noStrike" spc="-1">
                <a:solidFill>
                  <a:srgbClr val="FFFFFF"/>
                </a:solidFill>
                <a:latin typeface="Arial"/>
                <a:ea typeface="Arial Unicode MS"/>
              </a:rPr>
              <a:t>Prepara que você vai ver muita EAP</a:t>
            </a:r>
            <a:endParaRPr lang="pt-BR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CustomShape 1"/>
          <p:cNvSpPr/>
          <p:nvPr/>
        </p:nvSpPr>
        <p:spPr>
          <a:xfrm>
            <a:off x="3132000" y="1275480"/>
            <a:ext cx="532440" cy="39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2000" b="1" strike="noStrike" spc="-1">
                <a:solidFill>
                  <a:srgbClr val="FFFFFF"/>
                </a:solidFill>
                <a:latin typeface="Arial"/>
                <a:ea typeface="Arial Unicode MS"/>
              </a:rPr>
              <a:t>01</a:t>
            </a:r>
            <a:endParaRPr lang="pt-BR" sz="2000" b="0" strike="noStrike" spc="-1">
              <a:latin typeface="Arial"/>
            </a:endParaRPr>
          </a:p>
        </p:txBody>
      </p:sp>
      <p:pic>
        <p:nvPicPr>
          <p:cNvPr id="385" name="Picture 2"/>
          <p:cNvPicPr/>
          <p:nvPr/>
        </p:nvPicPr>
        <p:blipFill>
          <a:blip r:embed="rId3"/>
          <a:stretch/>
        </p:blipFill>
        <p:spPr>
          <a:xfrm>
            <a:off x="102600" y="843480"/>
            <a:ext cx="8928360" cy="3544920"/>
          </a:xfrm>
          <a:prstGeom prst="rect">
            <a:avLst/>
          </a:prstGeom>
          <a:ln>
            <a:noFill/>
          </a:ln>
        </p:spPr>
      </p:pic>
      <p:sp>
        <p:nvSpPr>
          <p:cNvPr id="386" name="CustomShape 2"/>
          <p:cNvSpPr/>
          <p:nvPr/>
        </p:nvSpPr>
        <p:spPr>
          <a:xfrm>
            <a:off x="2267640" y="123480"/>
            <a:ext cx="6587640" cy="57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000" b="0" strike="noStrike" spc="-1">
                <a:solidFill>
                  <a:srgbClr val="404040"/>
                </a:solidFill>
                <a:latin typeface="Arial"/>
                <a:ea typeface="Arial Unicode MS"/>
              </a:rPr>
              <a:t>Calma que iremos por partes…</a:t>
            </a:r>
            <a:endParaRPr lang="pt-BR" sz="3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CustomShape 1"/>
          <p:cNvSpPr/>
          <p:nvPr/>
        </p:nvSpPr>
        <p:spPr>
          <a:xfrm>
            <a:off x="2116080" y="3049560"/>
            <a:ext cx="4896000" cy="57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3600" b="0" strike="noStrike" spc="-1">
                <a:solidFill>
                  <a:srgbClr val="FFFFFF"/>
                </a:solidFill>
                <a:latin typeface="Arial"/>
                <a:ea typeface="Arial Unicode MS"/>
              </a:rPr>
              <a:t>Escopo do projeto</a:t>
            </a:r>
            <a:endParaRPr lang="pt-BR" sz="3600" b="0" strike="noStrike" spc="-1">
              <a:latin typeface="Arial"/>
            </a:endParaRPr>
          </a:p>
        </p:txBody>
      </p:sp>
      <p:sp>
        <p:nvSpPr>
          <p:cNvPr id="388" name="CustomShape 2"/>
          <p:cNvSpPr/>
          <p:nvPr/>
        </p:nvSpPr>
        <p:spPr>
          <a:xfrm>
            <a:off x="2116080" y="3625560"/>
            <a:ext cx="4896000" cy="28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1400" b="0" strike="noStrike" spc="-1">
                <a:solidFill>
                  <a:srgbClr val="FFFFFF"/>
                </a:solidFill>
                <a:latin typeface="Arial"/>
                <a:ea typeface="Arial Unicode MS"/>
              </a:rPr>
              <a:t>EAP de Estrutura</a:t>
            </a:r>
            <a:endParaRPr lang="pt-BR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CustomShape 1"/>
          <p:cNvSpPr/>
          <p:nvPr/>
        </p:nvSpPr>
        <p:spPr>
          <a:xfrm>
            <a:off x="3132000" y="1275480"/>
            <a:ext cx="532440" cy="39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2000" b="1" strike="noStrike" spc="-1">
                <a:solidFill>
                  <a:srgbClr val="FFFFFF"/>
                </a:solidFill>
                <a:latin typeface="Arial"/>
                <a:ea typeface="Arial Unicode MS"/>
              </a:rPr>
              <a:t>01</a:t>
            </a:r>
            <a:endParaRPr lang="pt-BR" sz="2000" b="0" strike="noStrike" spc="-1">
              <a:latin typeface="Arial"/>
            </a:endParaRPr>
          </a:p>
        </p:txBody>
      </p:sp>
      <p:pic>
        <p:nvPicPr>
          <p:cNvPr id="390" name="Picture 2"/>
          <p:cNvPicPr/>
          <p:nvPr/>
        </p:nvPicPr>
        <p:blipFill>
          <a:blip r:embed="rId3"/>
          <a:stretch/>
        </p:blipFill>
        <p:spPr>
          <a:xfrm>
            <a:off x="362520" y="550800"/>
            <a:ext cx="6071040" cy="4016160"/>
          </a:xfrm>
          <a:prstGeom prst="rect">
            <a:avLst/>
          </a:prstGeom>
          <a:ln>
            <a:noFill/>
          </a:ln>
        </p:spPr>
      </p:pic>
      <p:pic>
        <p:nvPicPr>
          <p:cNvPr id="391" name="Picture 3"/>
          <p:cNvPicPr/>
          <p:nvPr/>
        </p:nvPicPr>
        <p:blipFill>
          <a:blip r:embed="rId4"/>
          <a:stretch/>
        </p:blipFill>
        <p:spPr>
          <a:xfrm>
            <a:off x="6660360" y="2115720"/>
            <a:ext cx="2243520" cy="886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CustomShape 1"/>
          <p:cNvSpPr/>
          <p:nvPr/>
        </p:nvSpPr>
        <p:spPr>
          <a:xfrm>
            <a:off x="2116080" y="3049560"/>
            <a:ext cx="4896000" cy="57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3600" b="0" strike="noStrike" spc="-1">
                <a:solidFill>
                  <a:srgbClr val="FFFFFF"/>
                </a:solidFill>
                <a:latin typeface="Arial"/>
                <a:ea typeface="Arial Unicode MS"/>
              </a:rPr>
              <a:t>Escopo do projeto</a:t>
            </a:r>
            <a:endParaRPr lang="pt-BR" sz="3600" b="0" strike="noStrike" spc="-1">
              <a:latin typeface="Arial"/>
            </a:endParaRPr>
          </a:p>
        </p:txBody>
      </p:sp>
      <p:sp>
        <p:nvSpPr>
          <p:cNvPr id="393" name="CustomShape 2"/>
          <p:cNvSpPr/>
          <p:nvPr/>
        </p:nvSpPr>
        <p:spPr>
          <a:xfrm>
            <a:off x="2116080" y="3625560"/>
            <a:ext cx="4896000" cy="28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1400" b="0" strike="noStrike" spc="-1">
                <a:solidFill>
                  <a:srgbClr val="FFFFFF"/>
                </a:solidFill>
                <a:latin typeface="Arial"/>
                <a:ea typeface="Arial Unicode MS"/>
              </a:rPr>
              <a:t>EAP de IA</a:t>
            </a:r>
            <a:endParaRPr lang="pt-BR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1490</TotalTime>
  <Words>660</Words>
  <Application>Microsoft Office PowerPoint</Application>
  <PresentationFormat>Apresentação na tela (16:9)</PresentationFormat>
  <Paragraphs>100</Paragraphs>
  <Slides>30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9</vt:i4>
      </vt:variant>
      <vt:variant>
        <vt:lpstr>Títulos de slides</vt:lpstr>
      </vt:variant>
      <vt:variant>
        <vt:i4>30</vt:i4>
      </vt:variant>
    </vt:vector>
  </HeadingPairs>
  <TitlesOfParts>
    <vt:vector size="47" baseType="lpstr">
      <vt:lpstr>Arial Unicode MS</vt:lpstr>
      <vt:lpstr>맑은 고딕</vt:lpstr>
      <vt:lpstr>Arial</vt:lpstr>
      <vt:lpstr>DejaVu Sans</vt:lpstr>
      <vt:lpstr>StarSymbol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googleslidesppt.com;allppt.com</dc:creator>
  <dc:description/>
  <cp:lastModifiedBy>Izabel</cp:lastModifiedBy>
  <cp:revision>89</cp:revision>
  <dcterms:created xsi:type="dcterms:W3CDTF">2016-12-05T23:26:54Z</dcterms:created>
  <dcterms:modified xsi:type="dcterms:W3CDTF">2019-04-26T02:33:08Z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Microsoft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7</vt:i4>
  </property>
  <property fmtid="{D5CDD505-2E9C-101B-9397-08002B2CF9AE}" pid="9" name="PresentationFormat">
    <vt:lpwstr>Apresentação na tela (16:9)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31</vt:i4>
  </property>
</Properties>
</file>