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15" strike="noStrike">
                <a:solidFill>
                  <a:srgbClr val="808080"/>
                </a:solidFill>
                <a:latin typeface="Arial"/>
                <a:ea typeface="Arial Unicode MS"/>
              </a:defRPr>
            </a:pPr>
            <a:r>
              <a:rPr b="0" sz="1400" spc="15" strike="noStrike">
                <a:solidFill>
                  <a:srgbClr val="808080"/>
                </a:solidFill>
                <a:latin typeface="Arial"/>
                <a:ea typeface="Arial Unicode MS"/>
              </a:rPr>
              <a:t>Primeiro Sprint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solidFill>
              <a:srgbClr val="32aeb8"/>
            </a:solidFill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80</c:v>
                </c:pt>
                <c:pt idx="1">
                  <c:v>76</c:v>
                </c:pt>
                <c:pt idx="2">
                  <c:v>70</c:v>
                </c:pt>
                <c:pt idx="3">
                  <c:v>68</c:v>
                </c:pt>
                <c:pt idx="4">
                  <c:v>66</c:v>
                </c:pt>
                <c:pt idx="5">
                  <c:v>62</c:v>
                </c:pt>
                <c:pt idx="6">
                  <c:v>58</c:v>
                </c:pt>
                <c:pt idx="7">
                  <c:v>52</c:v>
                </c:pt>
                <c:pt idx="8">
                  <c:v>29</c:v>
                </c:pt>
                <c:pt idx="9">
                  <c:v>14</c:v>
                </c:pt>
                <c:pt idx="10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solidFill>
              <a:srgbClr val="f2a40d"/>
            </a:solidFill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03/abr</c:v>
                </c:pt>
                <c:pt idx="2">
                  <c:v>04/abr</c:v>
                </c:pt>
                <c:pt idx="3">
                  <c:v>05/abr</c:v>
                </c:pt>
                <c:pt idx="4">
                  <c:v>08/abr</c:v>
                </c:pt>
                <c:pt idx="5">
                  <c:v>09/abr</c:v>
                </c:pt>
                <c:pt idx="6">
                  <c:v>10/abr</c:v>
                </c:pt>
                <c:pt idx="7">
                  <c:v>11/abr</c:v>
                </c:pt>
                <c:pt idx="8">
                  <c:v>12/abr</c:v>
                </c:pt>
                <c:pt idx="9">
                  <c:v>15/abr</c:v>
                </c:pt>
                <c:pt idx="10">
                  <c:v>16/abr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80</c:v>
                </c:pt>
                <c:pt idx="1">
                  <c:v>72</c:v>
                </c:pt>
                <c:pt idx="2">
                  <c:v>64</c:v>
                </c:pt>
                <c:pt idx="3">
                  <c:v>56</c:v>
                </c:pt>
                <c:pt idx="4">
                  <c:v>48</c:v>
                </c:pt>
                <c:pt idx="5">
                  <c:v>40</c:v>
                </c:pt>
                <c:pt idx="6">
                  <c:v>32</c:v>
                </c:pt>
                <c:pt idx="7">
                  <c:v>24</c:v>
                </c:pt>
                <c:pt idx="8">
                  <c:v>16</c:v>
                </c:pt>
                <c:pt idx="9">
                  <c:v>8</c:v>
                </c:pt>
                <c:pt idx="10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75397123"/>
        <c:axId val="4445591"/>
      </c:lineChart>
      <c:catAx>
        <c:axId val="75397123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15" strike="noStrike">
                <a:solidFill>
                  <a:srgbClr val="595959"/>
                </a:solidFill>
                <a:latin typeface="Arial"/>
                <a:ea typeface="Arial Unicode MS"/>
              </a:defRPr>
            </a:pPr>
          </a:p>
        </c:txPr>
        <c:crossAx val="4445591"/>
        <c:crosses val="autoZero"/>
        <c:auto val="1"/>
        <c:lblAlgn val="ctr"/>
        <c:lblOffset val="100"/>
      </c:catAx>
      <c:valAx>
        <c:axId val="4445591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15" strike="noStrike">
                <a:solidFill>
                  <a:srgbClr val="595959"/>
                </a:solidFill>
                <a:latin typeface="Arial"/>
                <a:ea typeface="Arial Unicode MS"/>
              </a:defRPr>
            </a:pPr>
          </a:p>
        </c:txPr>
        <c:crossAx val="75397123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15" strike="noStrike">
                <a:solidFill>
                  <a:srgbClr val="808080"/>
                </a:solidFill>
                <a:latin typeface="Arial"/>
                <a:ea typeface="Arial Unicode MS"/>
              </a:defRPr>
            </a:pPr>
            <a:r>
              <a:rPr b="0" sz="1400" spc="15" strike="noStrike">
                <a:solidFill>
                  <a:srgbClr val="808080"/>
                </a:solidFill>
                <a:latin typeface="Arial"/>
                <a:ea typeface="Arial Unicode MS"/>
              </a:rPr>
              <a:t>Segundo Sprint
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Restante</c:v>
                </c:pt>
              </c:strCache>
            </c:strRef>
          </c:tx>
          <c:spPr>
            <a:solidFill>
              <a:srgbClr val="32aeb8"/>
            </a:solidFill>
            <a:ln w="22320">
              <a:solidFill>
                <a:srgbClr val="32aeb8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1"/>
                <c:pt idx="0">
                  <c:v>48</c:v>
                </c:pt>
                <c:pt idx="1">
                  <c:v>45</c:v>
                </c:pt>
                <c:pt idx="2">
                  <c:v>42</c:v>
                </c:pt>
                <c:pt idx="3">
                  <c:v>41</c:v>
                </c:pt>
                <c:pt idx="4">
                  <c:v>38</c:v>
                </c:pt>
                <c:pt idx="5">
                  <c:v>31</c:v>
                </c:pt>
                <c:pt idx="6">
                  <c:v>28</c:v>
                </c:pt>
                <c:pt idx="7">
                  <c:v>23</c:v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Estimado</c:v>
                </c:pt>
              </c:strCache>
            </c:strRef>
          </c:tx>
          <c:spPr>
            <a:solidFill>
              <a:srgbClr val="f2a40d"/>
            </a:solidFill>
            <a:ln w="22320">
              <a:solidFill>
                <a:srgbClr val="f2a40d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1"/>
                <c:pt idx="0">
                  <c:v>Homem/Hora</c:v>
                </c:pt>
                <c:pt idx="1">
                  <c:v>17/abr</c:v>
                </c:pt>
                <c:pt idx="2">
                  <c:v>18/abr</c:v>
                </c:pt>
                <c:pt idx="3">
                  <c:v>19/abr</c:v>
                </c:pt>
                <c:pt idx="4">
                  <c:v>22/abr</c:v>
                </c:pt>
                <c:pt idx="5">
                  <c:v>23/abr</c:v>
                </c:pt>
                <c:pt idx="6">
                  <c:v>24/abr</c:v>
                </c:pt>
                <c:pt idx="7">
                  <c:v>25/abr</c:v>
                </c:pt>
                <c:pt idx="8">
                  <c:v>26/abr</c:v>
                </c:pt>
                <c:pt idx="9">
                  <c:v>29/abr</c:v>
                </c:pt>
                <c:pt idx="10">
                  <c:v>30/abr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1"/>
                <c:pt idx="0">
                  <c:v>48</c:v>
                </c:pt>
                <c:pt idx="1">
                  <c:v>43.2</c:v>
                </c:pt>
                <c:pt idx="2">
                  <c:v>38.4</c:v>
                </c:pt>
                <c:pt idx="3">
                  <c:v>33.6</c:v>
                </c:pt>
                <c:pt idx="4">
                  <c:v>28.8</c:v>
                </c:pt>
                <c:pt idx="5">
                  <c:v>24</c:v>
                </c:pt>
                <c:pt idx="6">
                  <c:v>19.2</c:v>
                </c:pt>
                <c:pt idx="7">
                  <c:v>14.4</c:v>
                </c:pt>
                <c:pt idx="8">
                  <c:v>9.60000000000001</c:v>
                </c:pt>
                <c:pt idx="9">
                  <c:v>4.80000000000001</c:v>
                </c:pt>
                <c:pt idx="10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8127952"/>
        <c:axId val="50712234"/>
      </c:lineChart>
      <c:catAx>
        <c:axId val="38127952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15" strike="noStrike">
                <a:solidFill>
                  <a:srgbClr val="595959"/>
                </a:solidFill>
                <a:latin typeface="Arial"/>
                <a:ea typeface="Arial Unicode MS"/>
              </a:defRPr>
            </a:pPr>
          </a:p>
        </c:txPr>
        <c:crossAx val="50712234"/>
        <c:crosses val="autoZero"/>
        <c:auto val="1"/>
        <c:lblAlgn val="ctr"/>
        <c:lblOffset val="100"/>
      </c:catAx>
      <c:valAx>
        <c:axId val="5071223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900" spc="15" strike="noStrike">
                <a:solidFill>
                  <a:srgbClr val="595959"/>
                </a:solidFill>
                <a:latin typeface="Arial"/>
                <a:ea typeface="Arial Unicode MS"/>
              </a:defRPr>
            </a:pPr>
          </a:p>
        </c:txPr>
        <c:crossAx val="38127952"/>
        <c:crosses val="autoZero"/>
        <c:crossBetween val="midCat"/>
      </c:valAx>
      <c:spPr>
        <a:gradFill>
          <a:gsLst>
            <a:gs pos="0">
              <a:srgbClr val="ffffff"/>
            </a:gs>
            <a:gs pos="100000">
              <a:srgbClr val="f2f2f2"/>
            </a:gs>
          </a:gsLst>
          <a:lin ang="5400000"/>
        </a:gradFill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 w="9360">
      <a:solidFill>
        <a:srgbClr val="d9d9d9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BD8240-AD2D-49E0-B646-6854432E054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950A18-0017-482E-A7CB-5604A30D417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1957D4-B927-4B54-B39A-ADCAABE6404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818EEEC-5554-4D08-A2ED-F6E856AF7D9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8E8125-FC99-4614-BCDA-C441C3601FE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665A80-37D0-49A4-A53F-F9C05281D41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3E4C0BE-59B1-4648-9B7D-94D035B4A10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3A8913-B19C-43DC-AF7A-26B33655CEB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ae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1152720" y="657360"/>
            <a:ext cx="1764720" cy="39171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571840"/>
            <a:ext cx="9143280" cy="257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2116080" y="843480"/>
            <a:ext cx="4896000" cy="345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2116080" y="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2116080" y="494784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4972680" y="1156320"/>
            <a:ext cx="816840" cy="1812240"/>
          </a:xfrm>
          <a:prstGeom prst="rect">
            <a:avLst/>
          </a:prstGeom>
          <a:ln>
            <a:noFill/>
          </a:ln>
        </p:spPr>
      </p:pic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-2520" y="0"/>
            <a:ext cx="158328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1" name="Picture 2" descr=""/>
          <p:cNvPicPr/>
          <p:nvPr/>
        </p:nvPicPr>
        <p:blipFill>
          <a:blip r:embed="rId2"/>
          <a:stretch/>
        </p:blipFill>
        <p:spPr>
          <a:xfrm>
            <a:off x="789480" y="938160"/>
            <a:ext cx="1583280" cy="3515400"/>
          </a:xfrm>
          <a:prstGeom prst="rect">
            <a:avLst/>
          </a:prstGeom>
          <a:ln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3"/>
          <a:srcRect l="0" t="0" r="49993" b="0"/>
          <a:stretch/>
        </p:blipFill>
        <p:spPr>
          <a:xfrm>
            <a:off x="789480" y="938160"/>
            <a:ext cx="791280" cy="3515400"/>
          </a:xfrm>
          <a:prstGeom prst="rect">
            <a:avLst/>
          </a:prstGeom>
          <a:ln>
            <a:noFill/>
          </a:ln>
        </p:spPr>
      </p:pic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-2520" y="0"/>
            <a:ext cx="158328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789480" y="938160"/>
            <a:ext cx="1583280" cy="3515400"/>
          </a:xfrm>
          <a:prstGeom prst="rect">
            <a:avLst/>
          </a:prstGeom>
          <a:ln>
            <a:noFill/>
          </a:ln>
        </p:spPr>
      </p:pic>
      <p:pic>
        <p:nvPicPr>
          <p:cNvPr id="163" name="Picture 3" descr=""/>
          <p:cNvPicPr/>
          <p:nvPr/>
        </p:nvPicPr>
        <p:blipFill>
          <a:blip r:embed="rId3"/>
          <a:srcRect l="0" t="0" r="49993" b="0"/>
          <a:stretch/>
        </p:blipFill>
        <p:spPr>
          <a:xfrm>
            <a:off x="789480" y="938160"/>
            <a:ext cx="791280" cy="3515400"/>
          </a:xfrm>
          <a:prstGeom prst="rect">
            <a:avLst/>
          </a:prstGeom>
          <a:ln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312000" y="737640"/>
            <a:ext cx="2519640" cy="2519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3" name="Picture 2" descr=""/>
          <p:cNvPicPr/>
          <p:nvPr/>
        </p:nvPicPr>
        <p:blipFill>
          <a:blip r:embed="rId2"/>
          <a:stretch/>
        </p:blipFill>
        <p:spPr>
          <a:xfrm>
            <a:off x="4162320" y="1139040"/>
            <a:ext cx="818640" cy="1817640"/>
          </a:xfrm>
          <a:prstGeom prst="rect">
            <a:avLst/>
          </a:prstGeom>
          <a:ln>
            <a:noFill/>
          </a:ln>
        </p:spPr>
      </p:pic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2571840"/>
            <a:ext cx="9143280" cy="257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2116080" y="843480"/>
            <a:ext cx="4896000" cy="3455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2116080" y="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2116080" y="4947840"/>
            <a:ext cx="4896000" cy="19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Picture 2" descr=""/>
          <p:cNvPicPr/>
          <p:nvPr/>
        </p:nvPicPr>
        <p:blipFill>
          <a:blip r:embed="rId2"/>
          <a:stretch/>
        </p:blipFill>
        <p:spPr>
          <a:xfrm>
            <a:off x="4972680" y="1156320"/>
            <a:ext cx="816840" cy="1812240"/>
          </a:xfrm>
          <a:prstGeom prst="rect">
            <a:avLst/>
          </a:prstGeom>
          <a:ln>
            <a:noFill/>
          </a:ln>
        </p:spPr>
      </p:pic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ae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411480"/>
            <a:ext cx="6443640" cy="431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9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9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852000" y="1794960"/>
            <a:ext cx="52912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맑은 고딕"/>
              </a:rPr>
              <a:t>Primeira apresentação RummikUFF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851640" y="2946960"/>
            <a:ext cx="529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Alunos: André Luiz, Carlos Eduardo, Felipe Holanda, Gustavo Lopes, Marcos, Matheus Belo, Patricia Raposo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370" name="Picture 3" descr=""/>
          <p:cNvPicPr/>
          <p:nvPr/>
        </p:nvPicPr>
        <p:blipFill>
          <a:blip r:embed="rId1"/>
          <a:stretch/>
        </p:blipFill>
        <p:spPr>
          <a:xfrm>
            <a:off x="6444360" y="195480"/>
            <a:ext cx="2482920" cy="67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1"/>
          <a:stretch/>
        </p:blipFill>
        <p:spPr>
          <a:xfrm>
            <a:off x="395640" y="692280"/>
            <a:ext cx="5796360" cy="3509640"/>
          </a:xfrm>
          <a:prstGeom prst="rect">
            <a:avLst/>
          </a:prstGeom>
          <a:ln>
            <a:noFill/>
          </a:ln>
        </p:spPr>
      </p:pic>
      <p:pic>
        <p:nvPicPr>
          <p:cNvPr id="396" name="Picture 4" descr=""/>
          <p:cNvPicPr/>
          <p:nvPr/>
        </p:nvPicPr>
        <p:blipFill>
          <a:blip r:embed="rId2"/>
          <a:stretch/>
        </p:blipFill>
        <p:spPr>
          <a:xfrm>
            <a:off x="6660360" y="2112120"/>
            <a:ext cx="2292120" cy="9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EAP de Layout (Interface)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tretch/>
        </p:blipFill>
        <p:spPr>
          <a:xfrm>
            <a:off x="419760" y="694800"/>
            <a:ext cx="6552000" cy="3743640"/>
          </a:xfrm>
          <a:prstGeom prst="rect">
            <a:avLst/>
          </a:prstGeom>
          <a:ln>
            <a:noFill/>
          </a:ln>
        </p:spPr>
      </p:pic>
      <p:pic>
        <p:nvPicPr>
          <p:cNvPr id="401" name="Picture 3" descr=""/>
          <p:cNvPicPr/>
          <p:nvPr/>
        </p:nvPicPr>
        <p:blipFill>
          <a:blip r:embed="rId2"/>
          <a:stretch/>
        </p:blipFill>
        <p:spPr>
          <a:xfrm>
            <a:off x="6972480" y="2151360"/>
            <a:ext cx="2097360" cy="8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EAP de Gestão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05" name="Picture 2" descr=""/>
          <p:cNvPicPr/>
          <p:nvPr/>
        </p:nvPicPr>
        <p:blipFill>
          <a:blip r:embed="rId1"/>
          <a:stretch/>
        </p:blipFill>
        <p:spPr>
          <a:xfrm>
            <a:off x="395640" y="802800"/>
            <a:ext cx="6408000" cy="3608640"/>
          </a:xfrm>
          <a:prstGeom prst="rect">
            <a:avLst/>
          </a:prstGeom>
          <a:ln>
            <a:noFill/>
          </a:ln>
        </p:spPr>
      </p:pic>
      <p:pic>
        <p:nvPicPr>
          <p:cNvPr id="406" name="Picture 3" descr=""/>
          <p:cNvPicPr/>
          <p:nvPr/>
        </p:nvPicPr>
        <p:blipFill>
          <a:blip r:embed="rId2"/>
          <a:stretch/>
        </p:blipFill>
        <p:spPr>
          <a:xfrm>
            <a:off x="6948360" y="2138400"/>
            <a:ext cx="201348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EAP de Testes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502200" y="729000"/>
            <a:ext cx="5792040" cy="3733200"/>
          </a:xfrm>
          <a:prstGeom prst="rect">
            <a:avLst/>
          </a:prstGeom>
          <a:ln>
            <a:noFill/>
          </a:ln>
        </p:spPr>
      </p:pic>
      <p:pic>
        <p:nvPicPr>
          <p:cNvPr id="411" name="Picture 3" descr=""/>
          <p:cNvPicPr/>
          <p:nvPr/>
        </p:nvPicPr>
        <p:blipFill>
          <a:blip r:embed="rId2"/>
          <a:stretch/>
        </p:blipFill>
        <p:spPr>
          <a:xfrm>
            <a:off x="6516360" y="2125800"/>
            <a:ext cx="2364120" cy="93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Arial"/>
                <a:ea typeface="Arial Unicode MS"/>
              </a:rPr>
              <a:t>Esforço, custo e orçamento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$$$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-229320" y="2571120"/>
            <a:ext cx="3884400" cy="259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3114720" y="86076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"/>
          <p:cNvSpPr/>
          <p:nvPr/>
        </p:nvSpPr>
        <p:spPr>
          <a:xfrm rot="5400000">
            <a:off x="3115440" y="86076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3"/>
          <p:cNvSpPr/>
          <p:nvPr/>
        </p:nvSpPr>
        <p:spPr>
          <a:xfrm>
            <a:off x="3108960" y="174888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4"/>
          <p:cNvSpPr/>
          <p:nvPr/>
        </p:nvSpPr>
        <p:spPr>
          <a:xfrm rot="5400000">
            <a:off x="3109680" y="1748880"/>
            <a:ext cx="719280" cy="7192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5"/>
          <p:cNvSpPr/>
          <p:nvPr/>
        </p:nvSpPr>
        <p:spPr>
          <a:xfrm>
            <a:off x="3103200" y="263700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6"/>
          <p:cNvSpPr/>
          <p:nvPr/>
        </p:nvSpPr>
        <p:spPr>
          <a:xfrm rot="5400000">
            <a:off x="3103920" y="263700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7"/>
          <p:cNvSpPr/>
          <p:nvPr/>
        </p:nvSpPr>
        <p:spPr>
          <a:xfrm>
            <a:off x="3114720" y="86076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3103200" y="17488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3091680" y="263700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4" name="CustomShape 10"/>
          <p:cNvSpPr/>
          <p:nvPr/>
        </p:nvSpPr>
        <p:spPr>
          <a:xfrm>
            <a:off x="3080160" y="352512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11"/>
          <p:cNvSpPr/>
          <p:nvPr/>
        </p:nvSpPr>
        <p:spPr>
          <a:xfrm>
            <a:off x="3834720" y="94140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Considerando a soma de esforço de todas as EAPs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6" name="CustomShape 12"/>
          <p:cNvSpPr/>
          <p:nvPr/>
        </p:nvSpPr>
        <p:spPr>
          <a:xfrm>
            <a:off x="3834720" y="12106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574 Homem/Hora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7" name="CustomShape 13"/>
          <p:cNvSpPr/>
          <p:nvPr/>
        </p:nvSpPr>
        <p:spPr>
          <a:xfrm>
            <a:off x="3834720" y="183564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Considerando que a nossa hora custa R$30,00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8" name="CustomShape 14"/>
          <p:cNvSpPr/>
          <p:nvPr/>
        </p:nvSpPr>
        <p:spPr>
          <a:xfrm>
            <a:off x="3834720" y="210492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574 Homem/Hora * R$ 30,00 = R$ 17.220,00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9" name="CustomShape 15"/>
          <p:cNvSpPr/>
          <p:nvPr/>
        </p:nvSpPr>
        <p:spPr>
          <a:xfrm>
            <a:off x="3834720" y="27298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 agora, um lucro de 20% pra gente </a:t>
            </a:r>
            <a:r>
              <a:rPr b="1" lang="pt-BR" sz="1200" spc="-1" strike="noStrike">
                <a:solidFill>
                  <a:srgbClr val="404040"/>
                </a:solidFill>
                <a:latin typeface="Wingdings"/>
                <a:ea typeface="Arial Unicode MS"/>
              </a:rPr>
              <a:t>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30" name="CustomShape 16"/>
          <p:cNvSpPr/>
          <p:nvPr/>
        </p:nvSpPr>
        <p:spPr>
          <a:xfrm>
            <a:off x="3834720" y="299916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R$ 17.220,00 * 1,2 = R$ 20.664,00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431" name="Picture 2" descr=""/>
          <p:cNvPicPr/>
          <p:nvPr/>
        </p:nvPicPr>
        <p:blipFill>
          <a:blip r:embed="rId1"/>
          <a:stretch/>
        </p:blipFill>
        <p:spPr>
          <a:xfrm>
            <a:off x="3943080" y="3700440"/>
            <a:ext cx="4114080" cy="93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0" y="3561120"/>
            <a:ext cx="914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Achou caro? A gente explica…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33" name="Picture 2" descr=""/>
          <p:cNvPicPr/>
          <p:nvPr/>
        </p:nvPicPr>
        <p:blipFill>
          <a:blip r:embed="rId1"/>
          <a:stretch/>
        </p:blipFill>
        <p:spPr>
          <a:xfrm>
            <a:off x="6896520" y="3435840"/>
            <a:ext cx="2276280" cy="17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Um pouquinho mais sobre o jogo :D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3114720" y="86076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"/>
          <p:cNvSpPr/>
          <p:nvPr/>
        </p:nvSpPr>
        <p:spPr>
          <a:xfrm rot="5400000">
            <a:off x="3115440" y="86076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3108960" y="174888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4"/>
          <p:cNvSpPr/>
          <p:nvPr/>
        </p:nvSpPr>
        <p:spPr>
          <a:xfrm rot="5400000">
            <a:off x="3109680" y="1748880"/>
            <a:ext cx="719280" cy="7192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5"/>
          <p:cNvSpPr/>
          <p:nvPr/>
        </p:nvSpPr>
        <p:spPr>
          <a:xfrm>
            <a:off x="3103200" y="2637000"/>
            <a:ext cx="5256000" cy="719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6"/>
          <p:cNvSpPr/>
          <p:nvPr/>
        </p:nvSpPr>
        <p:spPr>
          <a:xfrm rot="5400000">
            <a:off x="3103920" y="2637000"/>
            <a:ext cx="719280" cy="7192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3114720" y="86076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3103200" y="17488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2" name="CustomShape 9"/>
          <p:cNvSpPr/>
          <p:nvPr/>
        </p:nvSpPr>
        <p:spPr>
          <a:xfrm>
            <a:off x="3091680" y="263700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3" name="CustomShape 10"/>
          <p:cNvSpPr/>
          <p:nvPr/>
        </p:nvSpPr>
        <p:spPr>
          <a:xfrm>
            <a:off x="3080160" y="352512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4" name="CustomShape 11"/>
          <p:cNvSpPr/>
          <p:nvPr/>
        </p:nvSpPr>
        <p:spPr>
          <a:xfrm>
            <a:off x="3834720" y="94140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Considerando que somos 7 no grupo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5" name="CustomShape 12"/>
          <p:cNvSpPr/>
          <p:nvPr/>
        </p:nvSpPr>
        <p:spPr>
          <a:xfrm>
            <a:off x="3834720" y="12106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R$ 20.664,00 / 7 = R$ 2952,00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6" name="CustomShape 13"/>
          <p:cNvSpPr/>
          <p:nvPr/>
        </p:nvSpPr>
        <p:spPr>
          <a:xfrm>
            <a:off x="3834720" y="183564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 que esse projeto será  feito em torno de 3 meses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7" name="CustomShape 14"/>
          <p:cNvSpPr/>
          <p:nvPr/>
        </p:nvSpPr>
        <p:spPr>
          <a:xfrm>
            <a:off x="3834720" y="210492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R$ 2952,00 / 3 = R$ 984,00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8" name="CustomShape 15"/>
          <p:cNvSpPr/>
          <p:nvPr/>
        </p:nvSpPr>
        <p:spPr>
          <a:xfrm>
            <a:off x="3834720" y="272988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E agora? O que acha?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9" name="CustomShape 16"/>
          <p:cNvSpPr/>
          <p:nvPr/>
        </p:nvSpPr>
        <p:spPr>
          <a:xfrm>
            <a:off x="3834720" y="2999160"/>
            <a:ext cx="4392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Salário durante o projeto por pessoa é de R$ 984,00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450" name="Picture 2" descr=""/>
          <p:cNvPicPr/>
          <p:nvPr/>
        </p:nvPicPr>
        <p:blipFill>
          <a:blip r:embed="rId1"/>
          <a:stretch/>
        </p:blipFill>
        <p:spPr>
          <a:xfrm>
            <a:off x="3943080" y="3700440"/>
            <a:ext cx="4114080" cy="93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Cronograma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Gantt no Excel? Dá?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454" name="Picture 3" descr=""/>
          <p:cNvPicPr/>
          <p:nvPr/>
        </p:nvPicPr>
        <p:blipFill>
          <a:blip r:embed="rId1"/>
          <a:stretch/>
        </p:blipFill>
        <p:spPr>
          <a:xfrm>
            <a:off x="323640" y="210240"/>
            <a:ext cx="4812480" cy="47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395640" y="1635480"/>
            <a:ext cx="280764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Lista dos nós folhas de todas as EAPs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395640" y="3363840"/>
            <a:ext cx="266364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Primeiro pegamos todas as nossas tarefas e colocamos em uma tabela no Excel para que assim fosse gerado o gráfico, ficando…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457" name="Picture 3" descr=""/>
          <p:cNvPicPr/>
          <p:nvPr/>
        </p:nvPicPr>
        <p:blipFill>
          <a:blip r:embed="rId1"/>
          <a:stretch/>
        </p:blipFill>
        <p:spPr>
          <a:xfrm>
            <a:off x="3564000" y="219240"/>
            <a:ext cx="4812480" cy="47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729240" y="74880"/>
            <a:ext cx="221040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Assim…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459" name="Picture 2" descr=""/>
          <p:cNvPicPr/>
          <p:nvPr/>
        </p:nvPicPr>
        <p:blipFill>
          <a:blip r:embed="rId1"/>
          <a:stretch/>
        </p:blipFill>
        <p:spPr>
          <a:xfrm>
            <a:off x="827640" y="627480"/>
            <a:ext cx="7716960" cy="43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Análise de risco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Risco 1: Aluno largar a matéria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2" descr=""/>
          <p:cNvPicPr/>
          <p:nvPr/>
        </p:nvPicPr>
        <p:blipFill>
          <a:blip r:embed="rId1"/>
          <a:stretch/>
        </p:blipFill>
        <p:spPr>
          <a:xfrm>
            <a:off x="179640" y="706320"/>
            <a:ext cx="8828280" cy="35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Arial"/>
                <a:ea typeface="Arial Unicode MS"/>
              </a:rPr>
              <a:t>Monitoramento e Controle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Estamos fazendo isso certo? Não sei…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6516360" y="411480"/>
            <a:ext cx="249156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Burndown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Sprint 1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03/04 ~ 17/04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466" name="Gráfico 4"/>
          <p:cNvGraphicFramePr/>
          <p:nvPr/>
        </p:nvGraphicFramePr>
        <p:xfrm>
          <a:off x="611640" y="597600"/>
          <a:ext cx="5184000" cy="292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67" name="Picture 2" descr=""/>
          <p:cNvPicPr/>
          <p:nvPr/>
        </p:nvPicPr>
        <p:blipFill>
          <a:blip r:embed="rId2"/>
          <a:stretch/>
        </p:blipFill>
        <p:spPr>
          <a:xfrm>
            <a:off x="4254480" y="3579840"/>
            <a:ext cx="4776840" cy="150228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6516360" y="411480"/>
            <a:ext cx="249156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Burndown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Sprint 1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03/04 ~ 17/04</a:t>
            </a:r>
            <a:endParaRPr b="0" lang="pt-BR" sz="2800" spc="-1" strike="noStrike">
              <a:latin typeface="Arial"/>
            </a:endParaRPr>
          </a:p>
        </p:txBody>
      </p:sp>
      <p:graphicFrame>
        <p:nvGraphicFramePr>
          <p:cNvPr id="469" name="Gráfico 5"/>
          <p:cNvGraphicFramePr/>
          <p:nvPr/>
        </p:nvGraphicFramePr>
        <p:xfrm>
          <a:off x="611640" y="627480"/>
          <a:ext cx="5184000" cy="287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70" name="Picture 2" descr=""/>
          <p:cNvPicPr/>
          <p:nvPr/>
        </p:nvPicPr>
        <p:blipFill>
          <a:blip r:embed="rId2"/>
          <a:stretch/>
        </p:blipFill>
        <p:spPr>
          <a:xfrm>
            <a:off x="5895000" y="3435840"/>
            <a:ext cx="3125160" cy="16164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15640" y="177480"/>
            <a:ext cx="8712360" cy="4788000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"/>
          <p:cNvSpPr/>
          <p:nvPr/>
        </p:nvSpPr>
        <p:spPr>
          <a:xfrm>
            <a:off x="6651720" y="0"/>
            <a:ext cx="2015640" cy="514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"/>
          <p:cNvSpPr/>
          <p:nvPr/>
        </p:nvSpPr>
        <p:spPr>
          <a:xfrm>
            <a:off x="6764040" y="771480"/>
            <a:ext cx="1799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611640" y="863640"/>
            <a:ext cx="2735640" cy="31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 tela inicial precisa ter 3 botões: Informações, Regras e Jogar.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Ao clicar em “Informações” o usuário é redirecionado para uma tela com as informações do projeto, como os alunos que o fizeram, a universidade e o professor responsável.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Ao clicar em “Regras” o usuário é redirecionado para outra tela aonde deve estar presente o objetivo e as regras do jogo.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Ao clicar em “Jogar” uma partida é iniciada: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636000" y="863640"/>
            <a:ext cx="280764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171360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As 106 peças são distribuidas entre os 4 jogadores e o monte.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O jogador é redirecionado para uma tela aonde aparecem os outros 3 jogadores, sua mão, a mesa (inicialmenre sem peças), um botão para comprar peças do monte e dois botões para agrupar as pedras da própria mão (uma por cor e outra por número).</a:t>
            </a:r>
            <a:endParaRPr b="0" lang="pt-BR" sz="1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 algn="just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O jogador, no seu respectivo turno, deve colocar as peças na mesa em conjuntos de “Grupos” (3 ou mais pedras com mesmo valor e cores diferentes) ou “Sequências”( 3 ou mais pedras com mesma cor e valores sequenciais).</a:t>
            </a: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0" y="3561120"/>
            <a:ext cx="91432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Versão Parcial e Obrigado a todos &lt;3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0" y="4122000"/>
            <a:ext cx="91432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Gente… esses slides ficaram bonitos né?</a:t>
            </a:r>
            <a:endParaRPr b="0" lang="pt-BR" sz="14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Arial"/>
                <a:ea typeface="Arial Unicode MS"/>
              </a:rPr>
              <a:t>Monitoramento e Controle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Estamos fazendo isso certo? Não sei…</a:t>
            </a:r>
            <a:endParaRPr b="0" lang="pt-BR" sz="14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15640" y="177480"/>
            <a:ext cx="8712360" cy="4788000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6651720" y="0"/>
            <a:ext cx="201564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6764040" y="771480"/>
            <a:ext cx="1799640" cy="14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produto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611640" y="771480"/>
            <a:ext cx="5688000" cy="39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Na primeira jogada a soma das peças deve ser igual ou superior a 30.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Após colocar as peças na mesa o botão para comprar peças do monte é subtituído por 2 botões: um para finalizar o turno e outro para desfazer a jogada.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Ao finalizar o turno a jogada é validada, se todas as regras foram respeitadas o turno é finalizado, caso contrário uma mensagem é mostrada ao jogador informando qual regra foi desrespeitada.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Caso não exista jogada possível o jogador deve clicar no botão de comprar.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Todos os turnos tem um tempo máximo.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Caso o tempo máximo do turno se esgote antes do jogador finliazá-lo qualquer jogada é desfeita e o jogador ganha uma peça do monte automáticamente.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404040"/>
              </a:buClr>
              <a:buFont typeface="StarSymbol"/>
              <a:buChar char="-"/>
            </a:pPr>
            <a:r>
              <a:rPr b="0" lang="pt-BR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Caso algum dos jogadores “esvazie” a própria mão o jogo acaba e este jogador é o vencedor.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Prepara que você vai ver muita EAP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1"/>
          <a:stretch/>
        </p:blipFill>
        <p:spPr>
          <a:xfrm>
            <a:off x="102600" y="843480"/>
            <a:ext cx="8928360" cy="3544920"/>
          </a:xfrm>
          <a:prstGeom prst="rect">
            <a:avLst/>
          </a:prstGeom>
          <a:ln>
            <a:noFill/>
          </a:ln>
        </p:spPr>
      </p:pic>
      <p:sp>
        <p:nvSpPr>
          <p:cNvPr id="386" name="CustomShape 2"/>
          <p:cNvSpPr/>
          <p:nvPr/>
        </p:nvSpPr>
        <p:spPr>
          <a:xfrm>
            <a:off x="2267640" y="123480"/>
            <a:ext cx="65876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404040"/>
                </a:solidFill>
                <a:latin typeface="Arial"/>
                <a:ea typeface="Arial Unicode MS"/>
              </a:rPr>
              <a:t>Calma que iremos por partes…</a:t>
            </a: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EAP de Estrutura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132000" y="1275480"/>
            <a:ext cx="5324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390" name="Picture 2" descr=""/>
          <p:cNvPicPr/>
          <p:nvPr/>
        </p:nvPicPr>
        <p:blipFill>
          <a:blip r:embed="rId1"/>
          <a:stretch/>
        </p:blipFill>
        <p:spPr>
          <a:xfrm>
            <a:off x="362520" y="550800"/>
            <a:ext cx="6071040" cy="4016160"/>
          </a:xfrm>
          <a:prstGeom prst="rect">
            <a:avLst/>
          </a:prstGeom>
          <a:ln>
            <a:noFill/>
          </a:ln>
        </p:spPr>
      </p:pic>
      <p:pic>
        <p:nvPicPr>
          <p:cNvPr id="391" name="Picture 3" descr=""/>
          <p:cNvPicPr/>
          <p:nvPr/>
        </p:nvPicPr>
        <p:blipFill>
          <a:blip r:embed="rId2"/>
          <a:stretch/>
        </p:blipFill>
        <p:spPr>
          <a:xfrm>
            <a:off x="6660360" y="2115720"/>
            <a:ext cx="2243520" cy="88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2116080" y="3049560"/>
            <a:ext cx="489600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Escopo do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116080" y="3625560"/>
            <a:ext cx="4896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EAP de IA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Application>LibreOffice/6.0.7.3$Linux_X86_64 LibreOffice_project/00m0$Build-3</Application>
  <Words>668</Words>
  <Paragraphs>102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pt-BR</dc:language>
  <cp:lastModifiedBy/>
  <dcterms:modified xsi:type="dcterms:W3CDTF">2019-04-25T23:16:56Z</dcterms:modified>
  <cp:revision>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Apresentação na tela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