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2.xml.rels" ContentType="application/vnd.openxmlformats-package.relationships+xml"/>
  <Override PartName="/ppt/notesSlides/notesSlide2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6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48.png" ContentType="image/png"/>
  <Override PartName="/ppt/media/image47.png" ContentType="image/png"/>
  <Override PartName="/ppt/media/image20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9.png" ContentType="image/png"/>
  <Override PartName="/ppt/media/image3.png" ContentType="image/png"/>
  <Override PartName="/ppt/media/image38.png" ContentType="image/png"/>
  <Override PartName="/ppt/media/image22.png" ContentType="image/png"/>
  <Override PartName="/ppt/media/image7.png" ContentType="image/png"/>
  <Override PartName="/ppt/media/image2.png" ContentType="image/png"/>
  <Override PartName="/ppt/media/image37.png" ContentType="image/png"/>
  <Override PartName="/ppt/media/image21.png" ContentType="image/png"/>
  <Override PartName="/ppt/media/image6.png" ContentType="image/png"/>
  <Override PartName="/ppt/media/image1.png" ContentType="image/png"/>
  <Override PartName="/ppt/media/image36.png" ContentType="image/png"/>
  <Override PartName="/ppt/media/image8.png" ContentType="image/png"/>
  <Override PartName="/ppt/media/image23.png" ContentType="image/png"/>
  <Override PartName="/ppt/media/image10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<Relationship Id="rId42" Type="http://schemas.openxmlformats.org/officeDocument/2006/relationships/slide" Target="slides/slide31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18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defRPr>
            </a:pPr>
            <a:r>
              <a:rPr b="0" sz="1400" spc="18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Primeiro Sprint</a:t>
            </a:r>
          </a:p>
        </c:rich>
      </c:tx>
      <c:overlay val="0"/>
    </c:title>
    <c:autoTitleDeleted val="0"/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Restante</c:v>
                </c:pt>
              </c:strCache>
            </c:strRef>
          </c:tx>
          <c:spPr>
            <a:solidFill>
              <a:srgbClr val="32aeb8"/>
            </a:solidFill>
            <a:ln w="22320">
              <a:solidFill>
                <a:srgbClr val="32aeb8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1"/>
                <c:pt idx="0">
                  <c:v>Homem/hora</c:v>
                </c:pt>
                <c:pt idx="1">
                  <c:v>03/abr</c:v>
                </c:pt>
                <c:pt idx="2">
                  <c:v>04/abr</c:v>
                </c:pt>
                <c:pt idx="3">
                  <c:v>05/abr</c:v>
                </c:pt>
                <c:pt idx="4">
                  <c:v>08/abr</c:v>
                </c:pt>
                <c:pt idx="5">
                  <c:v>09/abr</c:v>
                </c:pt>
                <c:pt idx="6">
                  <c:v>10/abr</c:v>
                </c:pt>
                <c:pt idx="7">
                  <c:v>11/abr</c:v>
                </c:pt>
                <c:pt idx="8">
                  <c:v>12/abr</c:v>
                </c:pt>
                <c:pt idx="9">
                  <c:v>15/abr</c:v>
                </c:pt>
                <c:pt idx="10">
                  <c:v>16/abr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1"/>
                <c:pt idx="0">
                  <c:v>80</c:v>
                </c:pt>
                <c:pt idx="1">
                  <c:v>76</c:v>
                </c:pt>
                <c:pt idx="2">
                  <c:v>70</c:v>
                </c:pt>
                <c:pt idx="3">
                  <c:v>68</c:v>
                </c:pt>
                <c:pt idx="4">
                  <c:v>66</c:v>
                </c:pt>
                <c:pt idx="5">
                  <c:v>62</c:v>
                </c:pt>
                <c:pt idx="6">
                  <c:v>58</c:v>
                </c:pt>
                <c:pt idx="7">
                  <c:v>52</c:v>
                </c:pt>
                <c:pt idx="8">
                  <c:v>29</c:v>
                </c:pt>
                <c:pt idx="9">
                  <c:v>14</c:v>
                </c:pt>
                <c:pt idx="10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Estimado</c:v>
                </c:pt>
              </c:strCache>
            </c:strRef>
          </c:tx>
          <c:spPr>
            <a:solidFill>
              <a:srgbClr val="f2a40d"/>
            </a:solidFill>
            <a:ln w="22320">
              <a:solidFill>
                <a:srgbClr val="f2a40d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1"/>
                <c:pt idx="0">
                  <c:v>Homem/hora</c:v>
                </c:pt>
                <c:pt idx="1">
                  <c:v>03/abr</c:v>
                </c:pt>
                <c:pt idx="2">
                  <c:v>04/abr</c:v>
                </c:pt>
                <c:pt idx="3">
                  <c:v>05/abr</c:v>
                </c:pt>
                <c:pt idx="4">
                  <c:v>08/abr</c:v>
                </c:pt>
                <c:pt idx="5">
                  <c:v>09/abr</c:v>
                </c:pt>
                <c:pt idx="6">
                  <c:v>10/abr</c:v>
                </c:pt>
                <c:pt idx="7">
                  <c:v>11/abr</c:v>
                </c:pt>
                <c:pt idx="8">
                  <c:v>12/abr</c:v>
                </c:pt>
                <c:pt idx="9">
                  <c:v>15/abr</c:v>
                </c:pt>
                <c:pt idx="10">
                  <c:v>16/abr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1"/>
                <c:pt idx="0">
                  <c:v>80</c:v>
                </c:pt>
                <c:pt idx="1">
                  <c:v>72</c:v>
                </c:pt>
                <c:pt idx="2">
                  <c:v>64</c:v>
                </c:pt>
                <c:pt idx="3">
                  <c:v>56</c:v>
                </c:pt>
                <c:pt idx="4">
                  <c:v>48</c:v>
                </c:pt>
                <c:pt idx="5">
                  <c:v>40</c:v>
                </c:pt>
                <c:pt idx="6">
                  <c:v>32</c:v>
                </c:pt>
                <c:pt idx="7">
                  <c:v>24</c:v>
                </c:pt>
                <c:pt idx="8">
                  <c:v>16</c:v>
                </c:pt>
                <c:pt idx="9">
                  <c:v>8</c:v>
                </c:pt>
                <c:pt idx="10">
                  <c:v>0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93218215"/>
        <c:axId val="1081947"/>
      </c:lineChart>
      <c:catAx>
        <c:axId val="93218215"/>
        <c:scaling>
          <c:orientation val="minMax"/>
        </c:scaling>
        <c:delete val="0"/>
        <c:axPos val="b"/>
        <c:numFmt formatCode="DD/MM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900" spc="18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defRPr>
            </a:pPr>
          </a:p>
        </c:txPr>
        <c:crossAx val="1081947"/>
        <c:crosses val="autoZero"/>
        <c:auto val="1"/>
        <c:lblAlgn val="ctr"/>
        <c:lblOffset val="100"/>
      </c:catAx>
      <c:valAx>
        <c:axId val="1081947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p>
            <a:pPr>
              <a:defRPr b="0" sz="900" spc="18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defRPr>
            </a:pPr>
          </a:p>
        </c:txPr>
        <c:crossAx val="93218215"/>
        <c:crosses val="autoZero"/>
        <c:crossBetween val="midCat"/>
      </c:valAx>
      <c:spPr>
        <a:gradFill>
          <a:gsLst>
            <a:gs pos="0">
              <a:srgbClr val="ffffff"/>
            </a:gs>
            <a:gs pos="100000">
              <a:srgbClr val="f2f2f2"/>
            </a:gs>
          </a:gsLst>
          <a:lin ang="5400000"/>
        </a:gradFill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gap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18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defRPr>
            </a:pPr>
            <a:r>
              <a:rPr b="0" sz="1400" spc="18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Segundo Sprint
</a:t>
            </a:r>
          </a:p>
        </c:rich>
      </c:tx>
      <c:overlay val="0"/>
    </c:title>
    <c:autoTitleDeleted val="0"/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Restante</c:v>
                </c:pt>
              </c:strCache>
            </c:strRef>
          </c:tx>
          <c:spPr>
            <a:solidFill>
              <a:srgbClr val="32aeb8"/>
            </a:solidFill>
            <a:ln w="22320">
              <a:solidFill>
                <a:srgbClr val="32aeb8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1"/>
                <c:pt idx="0">
                  <c:v>Homem/Hora</c:v>
                </c:pt>
                <c:pt idx="1">
                  <c:v>17/abr</c:v>
                </c:pt>
                <c:pt idx="2">
                  <c:v>18/abr</c:v>
                </c:pt>
                <c:pt idx="3">
                  <c:v>19/abr</c:v>
                </c:pt>
                <c:pt idx="4">
                  <c:v>22/abr</c:v>
                </c:pt>
                <c:pt idx="5">
                  <c:v>23/abr</c:v>
                </c:pt>
                <c:pt idx="6">
                  <c:v>24/abr</c:v>
                </c:pt>
                <c:pt idx="7">
                  <c:v>25/abr</c:v>
                </c:pt>
                <c:pt idx="8">
                  <c:v>26/abr</c:v>
                </c:pt>
                <c:pt idx="9">
                  <c:v>29/abr</c:v>
                </c:pt>
                <c:pt idx="10">
                  <c:v>30/abr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1"/>
                <c:pt idx="0">
                  <c:v>48</c:v>
                </c:pt>
                <c:pt idx="1">
                  <c:v>45</c:v>
                </c:pt>
                <c:pt idx="2">
                  <c:v>42</c:v>
                </c:pt>
                <c:pt idx="3">
                  <c:v>41</c:v>
                </c:pt>
                <c:pt idx="4">
                  <c:v>38</c:v>
                </c:pt>
                <c:pt idx="5">
                  <c:v>31</c:v>
                </c:pt>
                <c:pt idx="6">
                  <c:v>28</c:v>
                </c:pt>
                <c:pt idx="7">
                  <c:v>23</c:v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Estimado</c:v>
                </c:pt>
              </c:strCache>
            </c:strRef>
          </c:tx>
          <c:spPr>
            <a:solidFill>
              <a:srgbClr val="f2a40d"/>
            </a:solidFill>
            <a:ln w="22320">
              <a:solidFill>
                <a:srgbClr val="f2a40d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1"/>
                <c:pt idx="0">
                  <c:v>Homem/Hora</c:v>
                </c:pt>
                <c:pt idx="1">
                  <c:v>17/abr</c:v>
                </c:pt>
                <c:pt idx="2">
                  <c:v>18/abr</c:v>
                </c:pt>
                <c:pt idx="3">
                  <c:v>19/abr</c:v>
                </c:pt>
                <c:pt idx="4">
                  <c:v>22/abr</c:v>
                </c:pt>
                <c:pt idx="5">
                  <c:v>23/abr</c:v>
                </c:pt>
                <c:pt idx="6">
                  <c:v>24/abr</c:v>
                </c:pt>
                <c:pt idx="7">
                  <c:v>25/abr</c:v>
                </c:pt>
                <c:pt idx="8">
                  <c:v>26/abr</c:v>
                </c:pt>
                <c:pt idx="9">
                  <c:v>29/abr</c:v>
                </c:pt>
                <c:pt idx="10">
                  <c:v>30/abr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1"/>
                <c:pt idx="0">
                  <c:v>48</c:v>
                </c:pt>
                <c:pt idx="1">
                  <c:v>43.2</c:v>
                </c:pt>
                <c:pt idx="2">
                  <c:v>38.4</c:v>
                </c:pt>
                <c:pt idx="3">
                  <c:v>33.6</c:v>
                </c:pt>
                <c:pt idx="4">
                  <c:v>28.8</c:v>
                </c:pt>
                <c:pt idx="5">
                  <c:v>24</c:v>
                </c:pt>
                <c:pt idx="6">
                  <c:v>19.2</c:v>
                </c:pt>
                <c:pt idx="7">
                  <c:v>14.4</c:v>
                </c:pt>
                <c:pt idx="8">
                  <c:v>9.60000000000001</c:v>
                </c:pt>
                <c:pt idx="9">
                  <c:v>4.80000000000001</c:v>
                </c:pt>
                <c:pt idx="10">
                  <c:v>0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60490236"/>
        <c:axId val="99623012"/>
      </c:lineChart>
      <c:catAx>
        <c:axId val="60490236"/>
        <c:scaling>
          <c:orientation val="minMax"/>
        </c:scaling>
        <c:delete val="0"/>
        <c:axPos val="b"/>
        <c:numFmt formatCode="DD/MM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900" spc="18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defRPr>
            </a:pPr>
          </a:p>
        </c:txPr>
        <c:crossAx val="99623012"/>
        <c:crosses val="autoZero"/>
        <c:auto val="1"/>
        <c:lblAlgn val="ctr"/>
        <c:lblOffset val="100"/>
      </c:catAx>
      <c:valAx>
        <c:axId val="9962301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p>
            <a:pPr>
              <a:defRPr b="0" sz="900" spc="18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defRPr>
            </a:pPr>
          </a:p>
        </c:txPr>
        <c:crossAx val="60490236"/>
        <c:crosses val="autoZero"/>
        <c:crossBetween val="midCat"/>
      </c:valAx>
      <c:spPr>
        <a:gradFill>
          <a:gsLst>
            <a:gs pos="0">
              <a:srgbClr val="ffffff"/>
            </a:gs>
            <a:gs pos="100000">
              <a:srgbClr val="f2f2f2"/>
            </a:gs>
          </a:gsLst>
          <a:lin ang="5400000"/>
        </a:gradFill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gap"/>
  </c:chart>
  <c:spPr>
    <a:solidFill>
      <a:srgbClr val="ffffff"/>
    </a:solidFill>
    <a:ln w="9360">
      <a:solidFill>
        <a:srgbClr val="d9d9d9"/>
      </a:solidFill>
      <a:round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B1EC811-319D-4D04-9A57-2095ABAA3C51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7A2A62D-8568-44DF-A31E-FDC190B2C42F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2B7624C-26B4-4214-B46A-BB83D5D73A85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471A876-8CCD-486B-9D6C-056DE26F575B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F217689-42AF-4ADD-8B7C-E93BB8BEEE04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643C496-AA7B-40FE-BD2D-29958E34A388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3B63C35-79AF-465B-AB27-C9A2D513645F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23D90FE-2CCC-45B9-976B-97F14A50E088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5.png"/><Relationship Id="rId3" Type="http://schemas.openxmlformats.org/officeDocument/2006/relationships/image" Target="../media/image26.pn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116080" y="3350160"/>
            <a:ext cx="489636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21160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46252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2116080" y="3350160"/>
            <a:ext cx="489636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2116080" y="3350160"/>
            <a:ext cx="489636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46252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PlaceHolder 5"/>
          <p:cNvSpPr>
            <a:spLocks noGrp="1"/>
          </p:cNvSpPr>
          <p:nvPr>
            <p:ph type="body"/>
          </p:nvPr>
        </p:nvSpPr>
        <p:spPr>
          <a:xfrm>
            <a:off x="21160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2" name="" descr=""/>
          <p:cNvPicPr/>
          <p:nvPr/>
        </p:nvPicPr>
        <p:blipFill>
          <a:blip r:embed="rId2"/>
          <a:stretch/>
        </p:blipFill>
        <p:spPr>
          <a:xfrm>
            <a:off x="4203360" y="3049200"/>
            <a:ext cx="721440" cy="575640"/>
          </a:xfrm>
          <a:prstGeom prst="rect">
            <a:avLst/>
          </a:prstGeom>
          <a:ln>
            <a:noFill/>
          </a:ln>
        </p:spPr>
      </p:pic>
      <p:pic>
        <p:nvPicPr>
          <p:cNvPr id="353" name="" descr=""/>
          <p:cNvPicPr/>
          <p:nvPr/>
        </p:nvPicPr>
        <p:blipFill>
          <a:blip r:embed="rId3"/>
          <a:stretch/>
        </p:blipFill>
        <p:spPr>
          <a:xfrm>
            <a:off x="4203360" y="3049200"/>
            <a:ext cx="721440" cy="575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252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21160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4203360" y="3049200"/>
            <a:ext cx="721440" cy="57564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4203360" y="3049200"/>
            <a:ext cx="721440" cy="575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1160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252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116080" y="3350160"/>
            <a:ext cx="489636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116080" y="3350160"/>
            <a:ext cx="489636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252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21160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4203360" y="3049200"/>
            <a:ext cx="721440" cy="57564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4203360" y="3049200"/>
            <a:ext cx="721440" cy="575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21160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252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2116080" y="3350160"/>
            <a:ext cx="489636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2116080" y="3350160"/>
            <a:ext cx="489636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252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21160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4203360" y="3049200"/>
            <a:ext cx="721440" cy="57564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4203360" y="3049200"/>
            <a:ext cx="721440" cy="575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21160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252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2116080" y="3350160"/>
            <a:ext cx="489636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2116080" y="3350160"/>
            <a:ext cx="489636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252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21160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4203360" y="3049200"/>
            <a:ext cx="721440" cy="57564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4203360" y="3049200"/>
            <a:ext cx="721440" cy="575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21160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252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2116080" y="3350160"/>
            <a:ext cx="489636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2116080" y="3350160"/>
            <a:ext cx="489636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252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21160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4203360" y="3049200"/>
            <a:ext cx="721440" cy="57564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3"/>
          <a:stretch/>
        </p:blipFill>
        <p:spPr>
          <a:xfrm>
            <a:off x="4203360" y="3049200"/>
            <a:ext cx="721440" cy="575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21160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6252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2116080" y="3350160"/>
            <a:ext cx="489636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1160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2116080" y="3350160"/>
            <a:ext cx="489636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6252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21160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2"/>
          <a:stretch/>
        </p:blipFill>
        <p:spPr>
          <a:xfrm>
            <a:off x="4203360" y="3049200"/>
            <a:ext cx="721440" cy="575640"/>
          </a:xfrm>
          <a:prstGeom prst="rect">
            <a:avLst/>
          </a:prstGeom>
          <a:ln>
            <a:noFill/>
          </a:ln>
        </p:spPr>
      </p:pic>
      <p:pic>
        <p:nvPicPr>
          <p:cNvPr id="233" name="" descr=""/>
          <p:cNvPicPr/>
          <p:nvPr/>
        </p:nvPicPr>
        <p:blipFill>
          <a:blip r:embed="rId3"/>
          <a:stretch/>
        </p:blipFill>
        <p:spPr>
          <a:xfrm>
            <a:off x="4203360" y="3049200"/>
            <a:ext cx="721440" cy="575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ubTitle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21160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252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46252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2116080" y="3350160"/>
            <a:ext cx="489636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2116080" y="3350160"/>
            <a:ext cx="489636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46252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body"/>
          </p:nvPr>
        </p:nvSpPr>
        <p:spPr>
          <a:xfrm>
            <a:off x="21160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2"/>
          <a:stretch/>
        </p:blipFill>
        <p:spPr>
          <a:xfrm>
            <a:off x="4203360" y="3049200"/>
            <a:ext cx="721440" cy="575640"/>
          </a:xfrm>
          <a:prstGeom prst="rect">
            <a:avLst/>
          </a:prstGeom>
          <a:ln>
            <a:noFill/>
          </a:ln>
        </p:spPr>
      </p:pic>
      <p:pic>
        <p:nvPicPr>
          <p:cNvPr id="275" name="" descr=""/>
          <p:cNvPicPr/>
          <p:nvPr/>
        </p:nvPicPr>
        <p:blipFill>
          <a:blip r:embed="rId3"/>
          <a:stretch/>
        </p:blipFill>
        <p:spPr>
          <a:xfrm>
            <a:off x="4203360" y="3049200"/>
            <a:ext cx="721440" cy="575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subTitle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116080" y="3350160"/>
            <a:ext cx="489636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21160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46252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2116080" y="3350160"/>
            <a:ext cx="489636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2116080" y="3350160"/>
            <a:ext cx="489636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625280" y="30495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46252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 type="body"/>
          </p:nvPr>
        </p:nvSpPr>
        <p:spPr>
          <a:xfrm>
            <a:off x="2116080" y="3350160"/>
            <a:ext cx="2389320" cy="27432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3" name="" descr=""/>
          <p:cNvPicPr/>
          <p:nvPr/>
        </p:nvPicPr>
        <p:blipFill>
          <a:blip r:embed="rId2"/>
          <a:stretch/>
        </p:blipFill>
        <p:spPr>
          <a:xfrm>
            <a:off x="4203360" y="3049200"/>
            <a:ext cx="721440" cy="575640"/>
          </a:xfrm>
          <a:prstGeom prst="rect">
            <a:avLst/>
          </a:prstGeom>
          <a:ln>
            <a:noFill/>
          </a:ln>
        </p:spPr>
      </p:pic>
      <p:pic>
        <p:nvPicPr>
          <p:cNvPr id="314" name="" descr=""/>
          <p:cNvPicPr/>
          <p:nvPr/>
        </p:nvPicPr>
        <p:blipFill>
          <a:blip r:embed="rId3"/>
          <a:stretch/>
        </p:blipFill>
        <p:spPr>
          <a:xfrm>
            <a:off x="4203360" y="3049200"/>
            <a:ext cx="721440" cy="575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subTitle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ae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3852000" y="1794960"/>
            <a:ext cx="5291640" cy="107964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맑은 고딕"/>
              </a:rPr>
              <a:t>Clique para editar o for</a:t>
            </a:r>
            <a:r>
              <a:rPr b="0" lang="ko-K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맑은 고딕"/>
              </a:rPr>
              <a:t>mato do texto da estrut</a:t>
            </a:r>
            <a:r>
              <a:rPr b="0" lang="ko-K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맑은 고딕"/>
              </a:rPr>
              <a:t>ura de tópicos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맑은 고딕"/>
              </a:rPr>
              <a:t>2.º nível da estrutura </a:t>
            </a:r>
            <a:r>
              <a:rPr b="0" lang="ko-K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맑은 고딕"/>
              </a:rPr>
              <a:t>de tópicos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맑은 고딕"/>
              </a:rPr>
              <a:t>3.º nível da estrut</a:t>
            </a:r>
            <a:r>
              <a:rPr b="0" lang="ko-K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맑은 고딕"/>
              </a:rPr>
              <a:t>ura de tópicos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맑은 고딕"/>
              </a:rPr>
              <a:t>4.º nível da estr</a:t>
            </a:r>
            <a:r>
              <a:rPr b="0" lang="ko-K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맑은 고딕"/>
              </a:rPr>
              <a:t>utura de tópicos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맑은 고딕"/>
              </a:rPr>
              <a:t>5.º nível da e</a:t>
            </a:r>
            <a:r>
              <a:rPr b="0" lang="ko-K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맑은 고딕"/>
              </a:rPr>
              <a:t>strutura de tó</a:t>
            </a:r>
            <a:r>
              <a:rPr b="0" lang="ko-K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맑은 고딕"/>
              </a:rPr>
              <a:t>picos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맑은 고딕"/>
              </a:rPr>
              <a:t>6.º nível da </a:t>
            </a:r>
            <a:r>
              <a:rPr b="0" lang="ko-K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맑은 고딕"/>
              </a:rPr>
              <a:t>estrutura d</a:t>
            </a:r>
            <a:r>
              <a:rPr b="0" lang="ko-K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맑은 고딕"/>
              </a:rPr>
              <a:t>e tópicos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맑은 고딕"/>
              </a:rPr>
              <a:t>7.º nível da estrutura de t</a:t>
            </a:r>
            <a:r>
              <a:rPr b="0" lang="ko-K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맑은 고딕"/>
              </a:rPr>
              <a:t>ópicosFREE 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맑은 고딕"/>
              </a:rPr>
              <a:t>PPT TEMPLATES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851640" y="2946960"/>
            <a:ext cx="5291640" cy="48852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Clique para editar o formato do texto da estrutur</a:t>
            </a:r>
            <a:r>
              <a:rPr b="1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 de tópicos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2.º nível da estrutura de tópicos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3.º nível da estrutura de tópicos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4.º nível da estrutura de tópicos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5.º nível da estrutura de tópic</a:t>
            </a:r>
            <a:r>
              <a:rPr b="1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os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6.º nível da estrutura de </a:t>
            </a:r>
            <a:r>
              <a:rPr b="1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tópicos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7.º nível da estrutura de tópicosINSERT THE TITLE 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OF YOUR PRESENTATION HERE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2" descr=""/>
          <p:cNvPicPr/>
          <p:nvPr/>
        </p:nvPicPr>
        <p:blipFill>
          <a:blip r:embed="rId2"/>
          <a:stretch/>
        </p:blipFill>
        <p:spPr>
          <a:xfrm>
            <a:off x="1152720" y="657360"/>
            <a:ext cx="1765080" cy="391752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 o formato do 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texto do título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2571840"/>
            <a:ext cx="9143640" cy="257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2116080" y="843480"/>
            <a:ext cx="4896360" cy="34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2116080" y="0"/>
            <a:ext cx="4896360" cy="195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2116080" y="4947840"/>
            <a:ext cx="4896360" cy="195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Clique para editar o formato do texto da estrutura de tópicos</a:t>
            </a:r>
            <a:endParaRPr b="0" lang="ko-K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2.º nível da estrutura de tópicos</a:t>
            </a:r>
            <a:endParaRPr b="0" lang="ko-K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3.º nível da estrutura de tópicos</a:t>
            </a:r>
            <a:endParaRPr b="0" lang="ko-K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4.º nível da estrutura de tópicos</a:t>
            </a:r>
            <a:endParaRPr b="0" lang="ko-K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5.º nível da estrutura de tópicos</a:t>
            </a:r>
            <a:endParaRPr b="0" lang="ko-K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6.º nível da estrutura de tópicos</a:t>
            </a:r>
            <a:endParaRPr b="0" lang="ko-K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7.º nível da estrutura de tópicosSECTION BREAK</a:t>
            </a:r>
            <a:endParaRPr b="0" lang="ko-K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2116080" y="3625560"/>
            <a:ext cx="4896360" cy="28764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Clique para editar o formato do texto da estrutura de tópicos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2.º nível da estrutura de tópicos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3.º nível da estrutura de tópicos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4.º nível da estrutura de tópicos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5.º nível da estrutura de tópicos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6.º nível da estrutura de tópicos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7.º nível da estrutura de tópicosInsert the title of your subtitle Here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Picture 2" descr=""/>
          <p:cNvPicPr/>
          <p:nvPr/>
        </p:nvPicPr>
        <p:blipFill>
          <a:blip r:embed="rId2"/>
          <a:stretch/>
        </p:blipFill>
        <p:spPr>
          <a:xfrm>
            <a:off x="4972680" y="1156320"/>
            <a:ext cx="817200" cy="1812600"/>
          </a:xfrm>
          <a:prstGeom prst="rect">
            <a:avLst/>
          </a:prstGeom>
          <a:ln>
            <a:noFill/>
          </a:ln>
        </p:spPr>
      </p:pic>
      <p:sp>
        <p:nvSpPr>
          <p:cNvPr id="45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0" y="123480"/>
            <a:ext cx="9143640" cy="57564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Clique para editar o formato do texto da estrutura de tópicos</a:t>
            </a:r>
            <a:endParaRPr b="0" lang="ko-K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2.º nível da estrutura de tópicos</a:t>
            </a:r>
            <a:endParaRPr b="0" lang="ko-K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3.º nível da estrutura de tópicos</a:t>
            </a:r>
            <a:endParaRPr b="0" lang="ko-K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4.º nível da estrutura de tópicos</a:t>
            </a:r>
            <a:endParaRPr b="0" lang="ko-K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5.º nível da estrutura de tópicos</a:t>
            </a:r>
            <a:endParaRPr b="0" lang="ko-K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6.º nível da estrutura de tópicos</a:t>
            </a:r>
            <a:endParaRPr b="0" lang="ko-K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7.º nível da estrutura de tópicosBASIC LAYOUT</a:t>
            </a:r>
            <a:endParaRPr b="0" lang="ko-K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0" y="699480"/>
            <a:ext cx="9143640" cy="28764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Clique para editar o formato do texto da estrutura de tópicos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2.º nível da estrutura de tópicos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3.º nível da estrutura de tópicos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4.º nível da estrutura de tópicos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5.º nível da estrutura de tópicos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6.º nível da estrutura de tópicos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7.º nível da estrutura de tópicosInsert the title of your subtitle Here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-2520" y="0"/>
            <a:ext cx="1583640" cy="5143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Picture 2" descr=""/>
          <p:cNvPicPr/>
          <p:nvPr/>
        </p:nvPicPr>
        <p:blipFill>
          <a:blip r:embed="rId2"/>
          <a:stretch/>
        </p:blipFill>
        <p:spPr>
          <a:xfrm>
            <a:off x="789480" y="938160"/>
            <a:ext cx="1583640" cy="3515760"/>
          </a:xfrm>
          <a:prstGeom prst="rect">
            <a:avLst/>
          </a:prstGeom>
          <a:ln>
            <a:noFill/>
          </a:ln>
        </p:spPr>
      </p:pic>
      <p:pic>
        <p:nvPicPr>
          <p:cNvPr id="119" name="Picture 3" descr=""/>
          <p:cNvPicPr/>
          <p:nvPr/>
        </p:nvPicPr>
        <p:blipFill>
          <a:blip r:embed="rId3"/>
          <a:srcRect l="0" t="0" r="49993" b="0"/>
          <a:stretch/>
        </p:blipFill>
        <p:spPr>
          <a:xfrm>
            <a:off x="789480" y="938160"/>
            <a:ext cx="791640" cy="3515760"/>
          </a:xfrm>
          <a:prstGeom prst="rect">
            <a:avLst/>
          </a:prstGeom>
          <a:ln>
            <a:noFill/>
          </a:ln>
        </p:spPr>
      </p:pic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-2520" y="0"/>
            <a:ext cx="1583640" cy="5143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7" name="Picture 2" descr=""/>
          <p:cNvPicPr/>
          <p:nvPr/>
        </p:nvPicPr>
        <p:blipFill>
          <a:blip r:embed="rId2"/>
          <a:stretch/>
        </p:blipFill>
        <p:spPr>
          <a:xfrm>
            <a:off x="789480" y="938160"/>
            <a:ext cx="1583640" cy="3515760"/>
          </a:xfrm>
          <a:prstGeom prst="rect">
            <a:avLst/>
          </a:prstGeom>
          <a:ln>
            <a:noFill/>
          </a:ln>
        </p:spPr>
      </p:pic>
      <p:pic>
        <p:nvPicPr>
          <p:cNvPr id="158" name="Picture 3" descr=""/>
          <p:cNvPicPr/>
          <p:nvPr/>
        </p:nvPicPr>
        <p:blipFill>
          <a:blip r:embed="rId3"/>
          <a:srcRect l="0" t="0" r="49993" b="0"/>
          <a:stretch/>
        </p:blipFill>
        <p:spPr>
          <a:xfrm>
            <a:off x="789480" y="938160"/>
            <a:ext cx="791640" cy="3515760"/>
          </a:xfrm>
          <a:prstGeom prst="rect">
            <a:avLst/>
          </a:prstGeom>
          <a:ln>
            <a:noFill/>
          </a:ln>
        </p:spPr>
      </p:pic>
      <p:sp>
        <p:nvSpPr>
          <p:cNvPr id="15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0" y="3572280"/>
            <a:ext cx="9143640" cy="57564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Clique para editar o formato do texto da estrutura de tópicos</a:t>
            </a:r>
            <a:endParaRPr b="0" lang="ko-K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2.º nível da estrutura de tópicos</a:t>
            </a:r>
            <a:endParaRPr b="0" lang="ko-K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3.º nível da estrutura de tópicos</a:t>
            </a:r>
            <a:endParaRPr b="0" lang="ko-K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4.º nível da estrutura de tópicos</a:t>
            </a:r>
            <a:endParaRPr b="0" lang="ko-K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5.º nível da estrutura de tópicos</a:t>
            </a:r>
            <a:endParaRPr b="0" lang="ko-K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6.º nível da estrutura de tópicos</a:t>
            </a:r>
            <a:endParaRPr b="0" lang="ko-K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7.º nível da estrutura de tópicosThank you</a:t>
            </a:r>
            <a:endParaRPr b="0" lang="ko-K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0" y="4148280"/>
            <a:ext cx="9143640" cy="28764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Clique para editar o formato do texto da estrutura de tópicos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2.º nível da estrutura de tópicos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3.º nível da estrutura de tópicos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4.º nível da estrutura de tópicos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5.º nível da estrutura de tópicos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6.º nível da estrutura de tópicos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7.º nível da estrutura de tópicosInsert the title of your subtitle Here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3312000" y="737640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8" name="Picture 2" descr=""/>
          <p:cNvPicPr/>
          <p:nvPr/>
        </p:nvPicPr>
        <p:blipFill>
          <a:blip r:embed="rId2"/>
          <a:stretch/>
        </p:blipFill>
        <p:spPr>
          <a:xfrm>
            <a:off x="4162320" y="1139040"/>
            <a:ext cx="819000" cy="1818000"/>
          </a:xfrm>
          <a:prstGeom prst="rect">
            <a:avLst/>
          </a:prstGeom>
          <a:ln>
            <a:noFill/>
          </a:ln>
        </p:spPr>
      </p:pic>
      <p:sp>
        <p:nvSpPr>
          <p:cNvPr id="199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0" y="2571840"/>
            <a:ext cx="9143640" cy="257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2"/>
          <p:cNvSpPr/>
          <p:nvPr/>
        </p:nvSpPr>
        <p:spPr>
          <a:xfrm>
            <a:off x="2116080" y="843480"/>
            <a:ext cx="4896360" cy="34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2116080" y="0"/>
            <a:ext cx="4896360" cy="195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4"/>
          <p:cNvSpPr/>
          <p:nvPr/>
        </p:nvSpPr>
        <p:spPr>
          <a:xfrm>
            <a:off x="2116080" y="4947840"/>
            <a:ext cx="4896360" cy="195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2116080" y="3049560"/>
            <a:ext cx="4896360" cy="57564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Clique para editar o formato do texto da estrutura de tópicos</a:t>
            </a:r>
            <a:endParaRPr b="0" lang="ko-K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2.º nível da estrutura de tópicos</a:t>
            </a:r>
            <a:endParaRPr b="0" lang="ko-K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3.º nível da estrutura de tópicos</a:t>
            </a:r>
            <a:endParaRPr b="0" lang="ko-K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4.º nível da estrutura de tópicos</a:t>
            </a:r>
            <a:endParaRPr b="0" lang="ko-K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5.º nível da estrutura de tópicos</a:t>
            </a:r>
            <a:endParaRPr b="0" lang="ko-K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6.º nível da estrutura de tópicos</a:t>
            </a:r>
            <a:endParaRPr b="0" lang="ko-K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7.º nível da estrutura de tópicosSECTION BREAK</a:t>
            </a:r>
            <a:endParaRPr b="0" lang="ko-K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2116080" y="3625560"/>
            <a:ext cx="4896360" cy="28764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Clique para editar o formato do texto da estrutura de tópicos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2.º nível da estrutura de tópicos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3.º nível da estrutura de tópicos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4.º nível da estrutura de tópicos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5.º nível da estrutura de tópicos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6.º nível da estrutura de tópicos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7.º nível da estrutura de tópicosInsert the title of your subtitle Here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0" name="Picture 2" descr=""/>
          <p:cNvPicPr/>
          <p:nvPr/>
        </p:nvPicPr>
        <p:blipFill>
          <a:blip r:embed="rId2"/>
          <a:stretch/>
        </p:blipFill>
        <p:spPr>
          <a:xfrm>
            <a:off x="4972680" y="1156320"/>
            <a:ext cx="817200" cy="1812600"/>
          </a:xfrm>
          <a:prstGeom prst="rect">
            <a:avLst/>
          </a:prstGeom>
          <a:ln>
            <a:noFill/>
          </a:ln>
        </p:spPr>
      </p:pic>
      <p:sp>
        <p:nvSpPr>
          <p:cNvPr id="241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ae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body"/>
          </p:nvPr>
        </p:nvSpPr>
        <p:spPr>
          <a:xfrm>
            <a:off x="6444360" y="267480"/>
            <a:ext cx="2159640" cy="215964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Clique para editar o formato do texto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3.º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4.º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5.º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6.º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7.º nível da estrutura de tópicosYour Picture Here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444360" y="2715840"/>
            <a:ext cx="2159640" cy="215964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Clique para editar o formato do texto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3.º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4.º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5.º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6.º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7.º nível da estrutura de tópicosYour Picture Here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3986280" y="267480"/>
            <a:ext cx="2159640" cy="215964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Clique para editar o formato do texto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3.º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4.º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5.º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6.º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7.º nível da estrutura de tópicosYour Picture Here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3986280" y="2715840"/>
            <a:ext cx="2159640" cy="215964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Clique para editar o formato do texto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3.º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4.º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5.º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6.º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7.º nível da estrutura de tópicosYour Picture Here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0" y="411480"/>
            <a:ext cx="6444000" cy="43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135720" y="195480"/>
            <a:ext cx="1944000" cy="475200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Clique para editar o formato do texto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3.º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4.º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5.º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6.º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7.º nível da estrutura de tópicosYour Picture Here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2223720" y="195480"/>
            <a:ext cx="1944000" cy="475200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Clique para editar o formato do texto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3.º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4.º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5.º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6.º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7.º nível da estrutura de tópicosYour Picture Here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312080" y="195480"/>
            <a:ext cx="1944000" cy="475200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Clique para editar o formato do texto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3.º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4.º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5.º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6.º nível da estrutura de tópicos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7.º nível da estrutura de tópicosYour Picture Here</a:t>
            </a:r>
            <a:endParaRPr b="0" lang="ko-K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8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8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9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9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9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3852000" y="1794960"/>
            <a:ext cx="5291640" cy="107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ko-K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맑은 고딕"/>
              </a:rPr>
              <a:t>Primeira apresentação RummikUFF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TextShape 2"/>
          <p:cNvSpPr txBox="1"/>
          <p:nvPr/>
        </p:nvSpPr>
        <p:spPr>
          <a:xfrm>
            <a:off x="3851640" y="2946960"/>
            <a:ext cx="5291640" cy="48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Alunos: André Luiz, Carlos Eduardo, Felipe Holanda, Gustavo Lopes, Marcos, Matheus Belo, Patricia Raposo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1" name="Picture 3" descr=""/>
          <p:cNvPicPr/>
          <p:nvPr/>
        </p:nvPicPr>
        <p:blipFill>
          <a:blip r:embed="rId1"/>
          <a:stretch/>
        </p:blipFill>
        <p:spPr>
          <a:xfrm>
            <a:off x="6444360" y="195480"/>
            <a:ext cx="2483280" cy="67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3132000" y="1275480"/>
            <a:ext cx="532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6" name="Picture 2" descr=""/>
          <p:cNvPicPr/>
          <p:nvPr/>
        </p:nvPicPr>
        <p:blipFill>
          <a:blip r:embed="rId1"/>
          <a:stretch/>
        </p:blipFill>
        <p:spPr>
          <a:xfrm>
            <a:off x="395640" y="692280"/>
            <a:ext cx="6167160" cy="3734280"/>
          </a:xfrm>
          <a:prstGeom prst="rect">
            <a:avLst/>
          </a:prstGeom>
          <a:ln>
            <a:noFill/>
          </a:ln>
        </p:spPr>
      </p:pic>
      <p:pic>
        <p:nvPicPr>
          <p:cNvPr id="387" name="Picture 4" descr=""/>
          <p:cNvPicPr/>
          <p:nvPr/>
        </p:nvPicPr>
        <p:blipFill>
          <a:blip r:embed="rId2"/>
          <a:stretch/>
        </p:blipFill>
        <p:spPr>
          <a:xfrm>
            <a:off x="6660360" y="2112120"/>
            <a:ext cx="2292480" cy="90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2116080" y="3049560"/>
            <a:ext cx="489636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Escopo do projeto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TextShape 2"/>
          <p:cNvSpPr txBox="1"/>
          <p:nvPr/>
        </p:nvSpPr>
        <p:spPr>
          <a:xfrm>
            <a:off x="2116080" y="3625560"/>
            <a:ext cx="489636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EAP de Layout (Interface)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3132000" y="1275480"/>
            <a:ext cx="532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1" name="Picture 2" descr=""/>
          <p:cNvPicPr/>
          <p:nvPr/>
        </p:nvPicPr>
        <p:blipFill>
          <a:blip r:embed="rId1"/>
          <a:stretch/>
        </p:blipFill>
        <p:spPr>
          <a:xfrm>
            <a:off x="419760" y="694800"/>
            <a:ext cx="6552360" cy="3744000"/>
          </a:xfrm>
          <a:prstGeom prst="rect">
            <a:avLst/>
          </a:prstGeom>
          <a:ln>
            <a:noFill/>
          </a:ln>
        </p:spPr>
      </p:pic>
      <p:pic>
        <p:nvPicPr>
          <p:cNvPr id="392" name="Picture 3" descr=""/>
          <p:cNvPicPr/>
          <p:nvPr/>
        </p:nvPicPr>
        <p:blipFill>
          <a:blip r:embed="rId2"/>
          <a:stretch/>
        </p:blipFill>
        <p:spPr>
          <a:xfrm>
            <a:off x="6972480" y="2151360"/>
            <a:ext cx="2097720" cy="83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2116080" y="3049560"/>
            <a:ext cx="489636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Escopo do projeto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TextShape 2"/>
          <p:cNvSpPr txBox="1"/>
          <p:nvPr/>
        </p:nvSpPr>
        <p:spPr>
          <a:xfrm>
            <a:off x="2116080" y="3625560"/>
            <a:ext cx="489636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EAP de Gestão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3132000" y="1275480"/>
            <a:ext cx="532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6" name="Picture 2" descr=""/>
          <p:cNvPicPr/>
          <p:nvPr/>
        </p:nvPicPr>
        <p:blipFill>
          <a:blip r:embed="rId1"/>
          <a:stretch/>
        </p:blipFill>
        <p:spPr>
          <a:xfrm>
            <a:off x="395640" y="802800"/>
            <a:ext cx="6408360" cy="3609000"/>
          </a:xfrm>
          <a:prstGeom prst="rect">
            <a:avLst/>
          </a:prstGeom>
          <a:ln>
            <a:noFill/>
          </a:ln>
        </p:spPr>
      </p:pic>
      <p:pic>
        <p:nvPicPr>
          <p:cNvPr id="397" name="Picture 3" descr=""/>
          <p:cNvPicPr/>
          <p:nvPr/>
        </p:nvPicPr>
        <p:blipFill>
          <a:blip r:embed="rId2"/>
          <a:stretch/>
        </p:blipFill>
        <p:spPr>
          <a:xfrm>
            <a:off x="6948360" y="2138400"/>
            <a:ext cx="2013840" cy="8564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2116080" y="3049560"/>
            <a:ext cx="489636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Escopo do projeto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TextShape 2"/>
          <p:cNvSpPr txBox="1"/>
          <p:nvPr/>
        </p:nvSpPr>
        <p:spPr>
          <a:xfrm>
            <a:off x="2116080" y="3625560"/>
            <a:ext cx="489636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EAP de Testes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3132000" y="1275480"/>
            <a:ext cx="532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1" name="Picture 2" descr=""/>
          <p:cNvPicPr/>
          <p:nvPr/>
        </p:nvPicPr>
        <p:blipFill>
          <a:blip r:embed="rId1"/>
          <a:stretch/>
        </p:blipFill>
        <p:spPr>
          <a:xfrm>
            <a:off x="502200" y="729000"/>
            <a:ext cx="5792400" cy="3733560"/>
          </a:xfrm>
          <a:prstGeom prst="rect">
            <a:avLst/>
          </a:prstGeom>
          <a:ln>
            <a:noFill/>
          </a:ln>
        </p:spPr>
      </p:pic>
      <p:pic>
        <p:nvPicPr>
          <p:cNvPr id="402" name="Picture 3" descr=""/>
          <p:cNvPicPr/>
          <p:nvPr/>
        </p:nvPicPr>
        <p:blipFill>
          <a:blip r:embed="rId2"/>
          <a:stretch/>
        </p:blipFill>
        <p:spPr>
          <a:xfrm>
            <a:off x="6516360" y="2125800"/>
            <a:ext cx="2364480" cy="94032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2116080" y="3049560"/>
            <a:ext cx="489636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Esforço, custo e orçamento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TextShape 2"/>
          <p:cNvSpPr txBox="1"/>
          <p:nvPr/>
        </p:nvSpPr>
        <p:spPr>
          <a:xfrm>
            <a:off x="2116080" y="3625560"/>
            <a:ext cx="489636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$$$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5" name="Picture 2" descr=""/>
          <p:cNvPicPr/>
          <p:nvPr/>
        </p:nvPicPr>
        <p:blipFill>
          <a:blip r:embed="rId1"/>
          <a:stretch/>
        </p:blipFill>
        <p:spPr>
          <a:xfrm>
            <a:off x="-229320" y="2571120"/>
            <a:ext cx="3884760" cy="259272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3114720" y="860760"/>
            <a:ext cx="5256360" cy="719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2"/>
          <p:cNvSpPr/>
          <p:nvPr/>
        </p:nvSpPr>
        <p:spPr>
          <a:xfrm rot="5400000">
            <a:off x="3115080" y="860760"/>
            <a:ext cx="719640" cy="71964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3"/>
          <p:cNvSpPr/>
          <p:nvPr/>
        </p:nvSpPr>
        <p:spPr>
          <a:xfrm>
            <a:off x="3108960" y="1748880"/>
            <a:ext cx="5256360" cy="719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4"/>
          <p:cNvSpPr/>
          <p:nvPr/>
        </p:nvSpPr>
        <p:spPr>
          <a:xfrm rot="5400000">
            <a:off x="3109320" y="1748880"/>
            <a:ext cx="719640" cy="71964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5"/>
          <p:cNvSpPr/>
          <p:nvPr/>
        </p:nvSpPr>
        <p:spPr>
          <a:xfrm>
            <a:off x="3103200" y="2637000"/>
            <a:ext cx="5256360" cy="719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6"/>
          <p:cNvSpPr/>
          <p:nvPr/>
        </p:nvSpPr>
        <p:spPr>
          <a:xfrm rot="5400000">
            <a:off x="3103560" y="2637000"/>
            <a:ext cx="719640" cy="71964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7"/>
          <p:cNvSpPr/>
          <p:nvPr/>
        </p:nvSpPr>
        <p:spPr>
          <a:xfrm>
            <a:off x="3114720" y="860760"/>
            <a:ext cx="532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8"/>
          <p:cNvSpPr/>
          <p:nvPr/>
        </p:nvSpPr>
        <p:spPr>
          <a:xfrm>
            <a:off x="3103200" y="1748880"/>
            <a:ext cx="532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CustomShape 9"/>
          <p:cNvSpPr/>
          <p:nvPr/>
        </p:nvSpPr>
        <p:spPr>
          <a:xfrm>
            <a:off x="3091680" y="2637000"/>
            <a:ext cx="532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10"/>
          <p:cNvSpPr/>
          <p:nvPr/>
        </p:nvSpPr>
        <p:spPr>
          <a:xfrm>
            <a:off x="3080160" y="3525120"/>
            <a:ext cx="532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11"/>
          <p:cNvSpPr/>
          <p:nvPr/>
        </p:nvSpPr>
        <p:spPr>
          <a:xfrm>
            <a:off x="3834720" y="941400"/>
            <a:ext cx="439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Considerando a soma de esforço de todas as EAPs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CustomShape 12"/>
          <p:cNvSpPr/>
          <p:nvPr/>
        </p:nvSpPr>
        <p:spPr>
          <a:xfrm>
            <a:off x="3834720" y="1210680"/>
            <a:ext cx="439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574 Homem/Hora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13"/>
          <p:cNvSpPr/>
          <p:nvPr/>
        </p:nvSpPr>
        <p:spPr>
          <a:xfrm>
            <a:off x="3834720" y="1835640"/>
            <a:ext cx="439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Considerando que a nossa hora custa R$30,00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14"/>
          <p:cNvSpPr/>
          <p:nvPr/>
        </p:nvSpPr>
        <p:spPr>
          <a:xfrm>
            <a:off x="3834720" y="2104920"/>
            <a:ext cx="439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574 Homem/Hora * R$ 30,00 = R$ 17.220,00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15"/>
          <p:cNvSpPr/>
          <p:nvPr/>
        </p:nvSpPr>
        <p:spPr>
          <a:xfrm>
            <a:off x="3834720" y="2729880"/>
            <a:ext cx="439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 agora, um lucro de 20% pra gente </a:t>
            </a:r>
            <a:r>
              <a:rPr b="1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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16"/>
          <p:cNvSpPr/>
          <p:nvPr/>
        </p:nvSpPr>
        <p:spPr>
          <a:xfrm>
            <a:off x="3834720" y="2999160"/>
            <a:ext cx="439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R$ 17.220,00 * 1,2 = R$ 20.664,00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2" name="Picture 2" descr=""/>
          <p:cNvPicPr/>
          <p:nvPr/>
        </p:nvPicPr>
        <p:blipFill>
          <a:blip r:embed="rId1"/>
          <a:stretch/>
        </p:blipFill>
        <p:spPr>
          <a:xfrm>
            <a:off x="3943080" y="3700440"/>
            <a:ext cx="4114440" cy="93312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0" y="3561120"/>
            <a:ext cx="914364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Achou caro? A gente explica…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4" name="Picture 2" descr=""/>
          <p:cNvPicPr/>
          <p:nvPr/>
        </p:nvPicPr>
        <p:blipFill>
          <a:blip r:embed="rId1"/>
          <a:stretch/>
        </p:blipFill>
        <p:spPr>
          <a:xfrm>
            <a:off x="6896520" y="3435840"/>
            <a:ext cx="2276640" cy="17071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2116080" y="3049560"/>
            <a:ext cx="489636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Escopo do produto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TextShape 2"/>
          <p:cNvSpPr txBox="1"/>
          <p:nvPr/>
        </p:nvSpPr>
        <p:spPr>
          <a:xfrm>
            <a:off x="2116080" y="3625560"/>
            <a:ext cx="489636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Um pouquinho mais sobre o jogo :D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3114720" y="860760"/>
            <a:ext cx="5256360" cy="719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2"/>
          <p:cNvSpPr/>
          <p:nvPr/>
        </p:nvSpPr>
        <p:spPr>
          <a:xfrm rot="5400000">
            <a:off x="3115080" y="860760"/>
            <a:ext cx="719640" cy="71964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3"/>
          <p:cNvSpPr/>
          <p:nvPr/>
        </p:nvSpPr>
        <p:spPr>
          <a:xfrm>
            <a:off x="3108960" y="1748880"/>
            <a:ext cx="5256360" cy="719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4"/>
          <p:cNvSpPr/>
          <p:nvPr/>
        </p:nvSpPr>
        <p:spPr>
          <a:xfrm rot="5400000">
            <a:off x="3109320" y="1748880"/>
            <a:ext cx="719640" cy="71964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CustomShape 5"/>
          <p:cNvSpPr/>
          <p:nvPr/>
        </p:nvSpPr>
        <p:spPr>
          <a:xfrm>
            <a:off x="3103200" y="2637000"/>
            <a:ext cx="5256360" cy="719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CustomShape 6"/>
          <p:cNvSpPr/>
          <p:nvPr/>
        </p:nvSpPr>
        <p:spPr>
          <a:xfrm rot="5400000">
            <a:off x="3103560" y="2637000"/>
            <a:ext cx="719640" cy="71964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7"/>
          <p:cNvSpPr/>
          <p:nvPr/>
        </p:nvSpPr>
        <p:spPr>
          <a:xfrm>
            <a:off x="3114720" y="860760"/>
            <a:ext cx="532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8"/>
          <p:cNvSpPr/>
          <p:nvPr/>
        </p:nvSpPr>
        <p:spPr>
          <a:xfrm>
            <a:off x="3103200" y="1748880"/>
            <a:ext cx="532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9"/>
          <p:cNvSpPr/>
          <p:nvPr/>
        </p:nvSpPr>
        <p:spPr>
          <a:xfrm>
            <a:off x="3091680" y="2637000"/>
            <a:ext cx="532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10"/>
          <p:cNvSpPr/>
          <p:nvPr/>
        </p:nvSpPr>
        <p:spPr>
          <a:xfrm>
            <a:off x="3080160" y="3525120"/>
            <a:ext cx="532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11"/>
          <p:cNvSpPr/>
          <p:nvPr/>
        </p:nvSpPr>
        <p:spPr>
          <a:xfrm>
            <a:off x="3834720" y="941400"/>
            <a:ext cx="439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Considerando que somos 7 no grupo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CustomShape 12"/>
          <p:cNvSpPr/>
          <p:nvPr/>
        </p:nvSpPr>
        <p:spPr>
          <a:xfrm>
            <a:off x="3834720" y="1210680"/>
            <a:ext cx="439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R$ 20.664,00 / 7 = R$ 2952,00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13"/>
          <p:cNvSpPr/>
          <p:nvPr/>
        </p:nvSpPr>
        <p:spPr>
          <a:xfrm>
            <a:off x="3834720" y="1835640"/>
            <a:ext cx="439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 que esse projeto será  feito em torno de 3 meses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14"/>
          <p:cNvSpPr/>
          <p:nvPr/>
        </p:nvSpPr>
        <p:spPr>
          <a:xfrm>
            <a:off x="3834720" y="2104920"/>
            <a:ext cx="439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R$ 2952,00 / 3 = R$ 984,00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CustomShape 15"/>
          <p:cNvSpPr/>
          <p:nvPr/>
        </p:nvSpPr>
        <p:spPr>
          <a:xfrm>
            <a:off x="3834720" y="2729880"/>
            <a:ext cx="439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 agora? O que acha?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16"/>
          <p:cNvSpPr/>
          <p:nvPr/>
        </p:nvSpPr>
        <p:spPr>
          <a:xfrm>
            <a:off x="3834720" y="2999160"/>
            <a:ext cx="439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Salário durante o projeto por pessoa é de R$ 984,00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1" name="Picture 2" descr=""/>
          <p:cNvPicPr/>
          <p:nvPr/>
        </p:nvPicPr>
        <p:blipFill>
          <a:blip r:embed="rId1"/>
          <a:stretch/>
        </p:blipFill>
        <p:spPr>
          <a:xfrm>
            <a:off x="3943080" y="3700440"/>
            <a:ext cx="4114440" cy="93312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2116080" y="3049560"/>
            <a:ext cx="489636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Cronograma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2116080" y="3625560"/>
            <a:ext cx="489636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Gantt no Excel? Dá?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3132000" y="1275480"/>
            <a:ext cx="532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5" name="Picture 3" descr=""/>
          <p:cNvPicPr/>
          <p:nvPr/>
        </p:nvPicPr>
        <p:blipFill>
          <a:blip r:embed="rId1"/>
          <a:stretch/>
        </p:blipFill>
        <p:spPr>
          <a:xfrm>
            <a:off x="323640" y="210240"/>
            <a:ext cx="4812840" cy="472644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395640" y="1635480"/>
            <a:ext cx="2808000" cy="15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Lista dos nós folhas de todas as EAPs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7" name="CustomShape 2"/>
          <p:cNvSpPr/>
          <p:nvPr/>
        </p:nvSpPr>
        <p:spPr>
          <a:xfrm>
            <a:off x="395640" y="3363840"/>
            <a:ext cx="266400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Primeiro pegamos todas as nossas tarefas e colocamos em uma tabela no Excel para que assim fosse gerado o gráfico, ficando…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8" name="Picture 3" descr=""/>
          <p:cNvPicPr/>
          <p:nvPr/>
        </p:nvPicPr>
        <p:blipFill>
          <a:blip r:embed="rId1"/>
          <a:stretch/>
        </p:blipFill>
        <p:spPr>
          <a:xfrm>
            <a:off x="3564000" y="219240"/>
            <a:ext cx="4812840" cy="472644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3729240" y="74880"/>
            <a:ext cx="221076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Assim…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0" name="Picture 2" descr=""/>
          <p:cNvPicPr/>
          <p:nvPr/>
        </p:nvPicPr>
        <p:blipFill>
          <a:blip r:embed="rId1"/>
          <a:stretch/>
        </p:blipFill>
        <p:spPr>
          <a:xfrm>
            <a:off x="827640" y="627480"/>
            <a:ext cx="7717320" cy="434484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2116080" y="3049560"/>
            <a:ext cx="489636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Análise de risco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TextShape 2"/>
          <p:cNvSpPr txBox="1"/>
          <p:nvPr/>
        </p:nvSpPr>
        <p:spPr>
          <a:xfrm>
            <a:off x="2116080" y="3625560"/>
            <a:ext cx="489636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Risco 1: Aluno largar a matéria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Picture 2" descr=""/>
          <p:cNvPicPr/>
          <p:nvPr/>
        </p:nvPicPr>
        <p:blipFill>
          <a:blip r:embed="rId1"/>
          <a:stretch/>
        </p:blipFill>
        <p:spPr>
          <a:xfrm>
            <a:off x="179640" y="706320"/>
            <a:ext cx="8828640" cy="357012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2116080" y="3049560"/>
            <a:ext cx="489636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Monitoramento e Controle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TextShape 2"/>
          <p:cNvSpPr txBox="1"/>
          <p:nvPr/>
        </p:nvSpPr>
        <p:spPr>
          <a:xfrm>
            <a:off x="2116080" y="3625560"/>
            <a:ext cx="489636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Estamos fazendo isso certo? Não sei…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6516360" y="411480"/>
            <a:ext cx="2491920" cy="15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32aeb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Burndown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Sprint 1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03/04 ~ 17/04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57" name="Gráfico 4"/>
          <p:cNvGraphicFramePr/>
          <p:nvPr/>
        </p:nvGraphicFramePr>
        <p:xfrm>
          <a:off x="611640" y="597600"/>
          <a:ext cx="5184360" cy="292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458" name="Picture 2" descr=""/>
          <p:cNvPicPr/>
          <p:nvPr/>
        </p:nvPicPr>
        <p:blipFill>
          <a:blip r:embed="rId2"/>
          <a:stretch/>
        </p:blipFill>
        <p:spPr>
          <a:xfrm>
            <a:off x="4254480" y="3579840"/>
            <a:ext cx="4777200" cy="150264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6516360" y="411480"/>
            <a:ext cx="2491920" cy="15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32aeb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Burndown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Sprint 1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03/04 ~ 17/04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60" name="Gráfico 5"/>
          <p:cNvGraphicFramePr/>
          <p:nvPr/>
        </p:nvGraphicFramePr>
        <p:xfrm>
          <a:off x="611640" y="627480"/>
          <a:ext cx="518436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461" name="Picture 2" descr=""/>
          <p:cNvPicPr/>
          <p:nvPr/>
        </p:nvPicPr>
        <p:blipFill>
          <a:blip r:embed="rId2"/>
          <a:stretch/>
        </p:blipFill>
        <p:spPr>
          <a:xfrm>
            <a:off x="5895000" y="3435840"/>
            <a:ext cx="3125520" cy="161676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215640" y="177480"/>
            <a:ext cx="8712720" cy="4788360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2"/>
          <p:cNvSpPr/>
          <p:nvPr/>
        </p:nvSpPr>
        <p:spPr>
          <a:xfrm>
            <a:off x="6651720" y="0"/>
            <a:ext cx="2016000" cy="5143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3"/>
          <p:cNvSpPr/>
          <p:nvPr/>
        </p:nvSpPr>
        <p:spPr>
          <a:xfrm>
            <a:off x="6764040" y="771480"/>
            <a:ext cx="1800000" cy="14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Escopo do produto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4"/>
          <p:cNvSpPr/>
          <p:nvPr/>
        </p:nvSpPr>
        <p:spPr>
          <a:xfrm>
            <a:off x="611640" y="863640"/>
            <a:ext cx="2736000" cy="31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100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 tela inicial precisa ter 3 botões: Informações, Regras e Jogar.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Ao clicar em “Informações” o usuário é redirecionado para uma tela com as informações do projeto, como os alunos que o fizeram, a universidade e o professor responsável.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Ao clicar em “Regras” o usuário é redirecionado para outra tela aonde deve estar presente o objetivo e as regras do jogo.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Ao clicar em “Jogar” uma partida é iniciada: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5"/>
          <p:cNvSpPr/>
          <p:nvPr/>
        </p:nvSpPr>
        <p:spPr>
          <a:xfrm>
            <a:off x="3636000" y="863640"/>
            <a:ext cx="2808000" cy="35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171360" indent="-171000" algn="just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As 106 peças são distribuidas entre os 4 jogadores e o monte.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 algn="just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O jogador é redirecionado para uma tela aonde aparecem os outros 3 jogadores, sua mão, a mesa (inicialmenre sem peças), um botão para comprar peças do monte e dois botões para agrupar as pedras da própria mão (uma por cor e outra por número).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 algn="just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O jogador, no seu respectivo turno, deve colocar as peças na mesa em conjuntos de “Grupos” (3 ou mais pedras com mesmo valor e cores diferentes) ou “Sequências”( 3 ou mais pedras com mesma cor e valores sequenciais).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extShape 1"/>
          <p:cNvSpPr txBox="1"/>
          <p:nvPr/>
        </p:nvSpPr>
        <p:spPr>
          <a:xfrm>
            <a:off x="0" y="3561120"/>
            <a:ext cx="914364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Versão Parcial e Obrigado a todos &lt;3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TextShape 2"/>
          <p:cNvSpPr txBox="1"/>
          <p:nvPr/>
        </p:nvSpPr>
        <p:spPr>
          <a:xfrm>
            <a:off x="0" y="4122000"/>
            <a:ext cx="914364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Gente… esses slides ficaram bonitos né?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2116080" y="3049560"/>
            <a:ext cx="489636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Monitoramento e Controle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TextShape 2"/>
          <p:cNvSpPr txBox="1"/>
          <p:nvPr/>
        </p:nvSpPr>
        <p:spPr>
          <a:xfrm>
            <a:off x="2116080" y="3625560"/>
            <a:ext cx="489636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Estamos fazendo isso certo? Não sei…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215640" y="177480"/>
            <a:ext cx="8712720" cy="4788360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2"/>
          <p:cNvSpPr/>
          <p:nvPr/>
        </p:nvSpPr>
        <p:spPr>
          <a:xfrm>
            <a:off x="6651720" y="0"/>
            <a:ext cx="2016000" cy="5143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3"/>
          <p:cNvSpPr/>
          <p:nvPr/>
        </p:nvSpPr>
        <p:spPr>
          <a:xfrm>
            <a:off x="6764040" y="771480"/>
            <a:ext cx="1800000" cy="14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Escopo do produto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4"/>
          <p:cNvSpPr/>
          <p:nvPr/>
        </p:nvSpPr>
        <p:spPr>
          <a:xfrm>
            <a:off x="611640" y="771480"/>
            <a:ext cx="5688360" cy="39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100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Na primeira jogada a soma das peças deve ser igual ou superior a 30.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Após colocar as peças na mesa o botão para comprar peças do monte é subtituído por 2 botões: um para finalizar o turno e outro para desfazer a jogada.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Ao finalizar o turno a jogada é validada, se todas as regras foram respeitadas o turno é finalizado, caso contrário uma mensagem é mostrada ao jogador informando qual regra foi desrespeitada.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Caso não exista jogada possível o jogador deve clicar no botão de comprar.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Todos os turnos tem um tempo máximo.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Caso o tempo máximo do turno se esgote antes do jogador finliazá-lo qualquer jogada é desfeita e o jogador ganha uma peça do monte automáticamente.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Caso algum dos jogadores “esvazie” a própria mão o jogo acaba e este jogador é o vencedor.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2116080" y="3049560"/>
            <a:ext cx="489636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Escopo do projeto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TextShape 2"/>
          <p:cNvSpPr txBox="1"/>
          <p:nvPr/>
        </p:nvSpPr>
        <p:spPr>
          <a:xfrm>
            <a:off x="2116080" y="3625560"/>
            <a:ext cx="489636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Prepara que você vai ver muita EAP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3132000" y="1275480"/>
            <a:ext cx="532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6" name="Picture 2" descr=""/>
          <p:cNvPicPr/>
          <p:nvPr/>
        </p:nvPicPr>
        <p:blipFill>
          <a:blip r:embed="rId1"/>
          <a:stretch/>
        </p:blipFill>
        <p:spPr>
          <a:xfrm>
            <a:off x="102600" y="843480"/>
            <a:ext cx="8928720" cy="3545280"/>
          </a:xfrm>
          <a:prstGeom prst="rect">
            <a:avLst/>
          </a:prstGeom>
          <a:ln>
            <a:noFill/>
          </a:ln>
        </p:spPr>
      </p:pic>
      <p:sp>
        <p:nvSpPr>
          <p:cNvPr id="377" name="CustomShape 2"/>
          <p:cNvSpPr/>
          <p:nvPr/>
        </p:nvSpPr>
        <p:spPr>
          <a:xfrm>
            <a:off x="2267640" y="123480"/>
            <a:ext cx="658800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Calma que iremos por partes…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2116080" y="3049560"/>
            <a:ext cx="489636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Escopo do projeto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2116080" y="3625560"/>
            <a:ext cx="489636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EAP de Estrutura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3132000" y="1275480"/>
            <a:ext cx="532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1" name="Picture 2" descr=""/>
          <p:cNvPicPr/>
          <p:nvPr/>
        </p:nvPicPr>
        <p:blipFill>
          <a:blip r:embed="rId1"/>
          <a:stretch/>
        </p:blipFill>
        <p:spPr>
          <a:xfrm>
            <a:off x="362520" y="550800"/>
            <a:ext cx="6071400" cy="4016520"/>
          </a:xfrm>
          <a:prstGeom prst="rect">
            <a:avLst/>
          </a:prstGeom>
          <a:ln>
            <a:noFill/>
          </a:ln>
        </p:spPr>
      </p:pic>
      <p:pic>
        <p:nvPicPr>
          <p:cNvPr id="382" name="Picture 3" descr=""/>
          <p:cNvPicPr/>
          <p:nvPr/>
        </p:nvPicPr>
        <p:blipFill>
          <a:blip r:embed="rId2"/>
          <a:stretch/>
        </p:blipFill>
        <p:spPr>
          <a:xfrm>
            <a:off x="6660360" y="2115720"/>
            <a:ext cx="2243880" cy="88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2116080" y="3049560"/>
            <a:ext cx="489636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Escopo do projeto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TextShape 2"/>
          <p:cNvSpPr txBox="1"/>
          <p:nvPr/>
        </p:nvSpPr>
        <p:spPr>
          <a:xfrm>
            <a:off x="2116080" y="3625560"/>
            <a:ext cx="489636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EAP de IA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</TotalTime>
  <Application>LibreOffice/5.1.6.2$Linux_X86_64 LibreOffice_project/10m0$Build-2</Application>
  <Words>668</Words>
  <Paragraphs>102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2016-12-05T23:26:54Z</dcterms:created>
  <dc:creator>googleslidesppt.com;allppt.com</dc:creator>
  <dc:description/>
  <dc:language>pt-BR</dc:language>
  <cp:lastModifiedBy/>
  <dcterms:modified xsi:type="dcterms:W3CDTF">2019-04-25T21:24:27Z</dcterms:modified>
  <cp:revision>87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Apresentação na tela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31</vt:i4>
  </property>
</Properties>
</file>