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57" r:id="rId5"/>
    <p:sldId id="258" r:id="rId6"/>
    <p:sldId id="265" r:id="rId7"/>
    <p:sldId id="259" r:id="rId8"/>
    <p:sldId id="272" r:id="rId9"/>
    <p:sldId id="260" r:id="rId10"/>
    <p:sldId id="262" r:id="rId11"/>
    <p:sldId id="261" r:id="rId12"/>
    <p:sldId id="266" r:id="rId13"/>
    <p:sldId id="267" r:id="rId14"/>
    <p:sldId id="268" r:id="rId15"/>
    <p:sldId id="273" r:id="rId16"/>
    <p:sldId id="269" r:id="rId17"/>
    <p:sldId id="270" r:id="rId18"/>
    <p:sldId id="274" r:id="rId19"/>
    <p:sldId id="27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B4DDFA7-1B48-4E1C-A788-F6BA159A1FBE}" type="datetimeFigureOut">
              <a:rPr lang="pt-BR" smtClean="0"/>
              <a:pPr/>
              <a:t>05/06/2013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70691E-C225-4B59-9B36-22FAC85717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DFA7-1B48-4E1C-A788-F6BA159A1FBE}" type="datetimeFigureOut">
              <a:rPr lang="pt-BR" smtClean="0"/>
              <a:pPr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691E-C225-4B59-9B36-22FAC85717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B4DDFA7-1B48-4E1C-A788-F6BA159A1FBE}" type="datetimeFigureOut">
              <a:rPr lang="pt-BR" smtClean="0"/>
              <a:pPr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A70691E-C225-4B59-9B36-22FAC85717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DFA7-1B48-4E1C-A788-F6BA159A1FBE}" type="datetimeFigureOut">
              <a:rPr lang="pt-BR" smtClean="0"/>
              <a:pPr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70691E-C225-4B59-9B36-22FAC85717F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DFA7-1B48-4E1C-A788-F6BA159A1FBE}" type="datetimeFigureOut">
              <a:rPr lang="pt-BR" smtClean="0"/>
              <a:pPr/>
              <a:t>05/06/2013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A70691E-C225-4B59-9B36-22FAC85717F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4DDFA7-1B48-4E1C-A788-F6BA159A1FBE}" type="datetimeFigureOut">
              <a:rPr lang="pt-BR" smtClean="0"/>
              <a:pPr/>
              <a:t>05/06/2013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A70691E-C225-4B59-9B36-22FAC85717F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4DDFA7-1B48-4E1C-A788-F6BA159A1FBE}" type="datetimeFigureOut">
              <a:rPr lang="pt-BR" smtClean="0"/>
              <a:pPr/>
              <a:t>05/06/2013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A70691E-C225-4B59-9B36-22FAC85717F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DFA7-1B48-4E1C-A788-F6BA159A1FBE}" type="datetimeFigureOut">
              <a:rPr lang="pt-BR" smtClean="0"/>
              <a:pPr/>
              <a:t>05/06/2013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70691E-C225-4B59-9B36-22FAC85717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DFA7-1B48-4E1C-A788-F6BA159A1FBE}" type="datetimeFigureOut">
              <a:rPr lang="pt-BR" smtClean="0"/>
              <a:pPr/>
              <a:t>05/06/2013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70691E-C225-4B59-9B36-22FAC85717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DFA7-1B48-4E1C-A788-F6BA159A1FBE}" type="datetimeFigureOut">
              <a:rPr lang="pt-BR" smtClean="0"/>
              <a:pPr/>
              <a:t>05/06/2013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70691E-C225-4B59-9B36-22FAC85717F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B4DDFA7-1B48-4E1C-A788-F6BA159A1FBE}" type="datetimeFigureOut">
              <a:rPr lang="pt-BR" smtClean="0"/>
              <a:pPr/>
              <a:t>05/06/2013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A70691E-C225-4B59-9B36-22FAC85717F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4DDFA7-1B48-4E1C-A788-F6BA159A1FBE}" type="datetimeFigureOut">
              <a:rPr lang="pt-BR" smtClean="0"/>
              <a:pPr/>
              <a:t>05/06/2013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70691E-C225-4B59-9B36-22FAC85717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WTISC 2013 – HTML 5 e CSS3</a:t>
            </a:r>
            <a:endParaRPr lang="pt-BR" dirty="0"/>
          </a:p>
        </p:txBody>
      </p:sp>
      <p:pic>
        <p:nvPicPr>
          <p:cNvPr id="1026" name="Picture 2" descr="D:\Estudo HTML5-CSS3\html5-and-css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000768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43174" y="5429264"/>
            <a:ext cx="6572296" cy="64633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Ministrante: João Holanda F. Junior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Novos campos de 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 smtClean="0"/>
              <a:t>Tel</a:t>
            </a:r>
            <a:r>
              <a:rPr lang="pt-BR" dirty="0" smtClean="0"/>
              <a:t>: sem máscara de formatação ou validação</a:t>
            </a:r>
          </a:p>
          <a:p>
            <a:pPr lvl="1"/>
            <a:r>
              <a:rPr lang="pt-BR" dirty="0" smtClean="0"/>
              <a:t>Interessante: Em celulares, pode haver integração com a agenda de contatos</a:t>
            </a:r>
          </a:p>
          <a:p>
            <a:r>
              <a:rPr lang="pt-BR" dirty="0" smtClean="0"/>
              <a:t>Search : com formatação e validação</a:t>
            </a:r>
          </a:p>
          <a:p>
            <a:r>
              <a:rPr lang="pt-BR" dirty="0" smtClean="0"/>
              <a:t>Email: com formatação e validação</a:t>
            </a:r>
          </a:p>
          <a:p>
            <a:r>
              <a:rPr lang="pt-BR" dirty="0" smtClean="0"/>
              <a:t>Url: com formatação e validação</a:t>
            </a:r>
          </a:p>
          <a:p>
            <a:r>
              <a:rPr lang="pt-BR" dirty="0" smtClean="0"/>
              <a:t>Datas e horas (formatado e validado):</a:t>
            </a:r>
          </a:p>
          <a:p>
            <a:pPr lvl="1"/>
            <a:r>
              <a:rPr lang="pt-BR" dirty="0" err="1" smtClean="0"/>
              <a:t>Datetime</a:t>
            </a:r>
            <a:endParaRPr lang="pt-BR" dirty="0" smtClean="0"/>
          </a:p>
          <a:p>
            <a:pPr lvl="1"/>
            <a:r>
              <a:rPr lang="pt-BR" dirty="0" smtClean="0"/>
              <a:t>Date</a:t>
            </a:r>
          </a:p>
          <a:p>
            <a:pPr lvl="1"/>
            <a:r>
              <a:rPr lang="pt-BR" dirty="0" err="1" smtClean="0"/>
              <a:t>Month</a:t>
            </a:r>
            <a:endParaRPr lang="pt-BR" dirty="0" smtClean="0"/>
          </a:p>
          <a:p>
            <a:pPr lvl="1"/>
            <a:r>
              <a:rPr lang="pt-BR" dirty="0" err="1" smtClean="0"/>
              <a:t>Week</a:t>
            </a:r>
            <a:endParaRPr lang="pt-BR" dirty="0" smtClean="0"/>
          </a:p>
          <a:p>
            <a:pPr lvl="1"/>
            <a:r>
              <a:rPr lang="pt-BR" dirty="0" smtClean="0"/>
              <a:t>Time</a:t>
            </a:r>
          </a:p>
          <a:p>
            <a:pPr lvl="1"/>
            <a:r>
              <a:rPr lang="pt-BR" dirty="0" err="1" smtClean="0"/>
              <a:t>Datetime-local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mais...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Required</a:t>
            </a:r>
            <a:endParaRPr lang="pt-BR" dirty="0" smtClean="0"/>
          </a:p>
          <a:p>
            <a:r>
              <a:rPr lang="pt-BR" dirty="0" err="1" smtClean="0"/>
              <a:t>Placeholder</a:t>
            </a:r>
            <a:endParaRPr lang="pt-BR" dirty="0" smtClean="0"/>
          </a:p>
          <a:p>
            <a:r>
              <a:rPr lang="pt-BR" dirty="0" err="1" smtClean="0"/>
              <a:t>Pattern</a:t>
            </a:r>
            <a:endParaRPr lang="pt-BR" dirty="0" smtClean="0"/>
          </a:p>
          <a:p>
            <a:r>
              <a:rPr lang="pt-BR" dirty="0" err="1" smtClean="0"/>
              <a:t>Datalist</a:t>
            </a:r>
            <a:r>
              <a:rPr lang="pt-BR" dirty="0" smtClean="0"/>
              <a:t> e </a:t>
            </a:r>
            <a:r>
              <a:rPr lang="pt-BR" dirty="0" err="1" smtClean="0"/>
              <a:t>list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Alguns seletores:</a:t>
            </a:r>
          </a:p>
          <a:p>
            <a:pPr lvl="1"/>
            <a:r>
              <a:rPr lang="pt-BR" dirty="0" smtClean="0"/>
              <a:t>Seletores por atributos</a:t>
            </a:r>
          </a:p>
          <a:p>
            <a:pPr lvl="2"/>
            <a:r>
              <a:rPr lang="pt-BR" b="1" dirty="0" smtClean="0"/>
              <a:t>E[</a:t>
            </a:r>
            <a:r>
              <a:rPr lang="pt-BR" b="1" dirty="0" err="1" smtClean="0"/>
              <a:t>atr</a:t>
            </a:r>
            <a:r>
              <a:rPr lang="pt-BR" b="1" dirty="0" smtClean="0"/>
              <a:t>=”</a:t>
            </a:r>
            <a:r>
              <a:rPr lang="pt-BR" b="1" dirty="0" err="1" smtClean="0"/>
              <a:t>val</a:t>
            </a:r>
            <a:r>
              <a:rPr lang="pt-BR" b="1" dirty="0" smtClean="0"/>
              <a:t>”]:</a:t>
            </a:r>
            <a:r>
              <a:rPr lang="pt-BR" dirty="0" smtClean="0"/>
              <a:t> elementos do tipo E cujo “</a:t>
            </a:r>
            <a:r>
              <a:rPr lang="pt-BR" dirty="0" err="1" smtClean="0"/>
              <a:t>atr</a:t>
            </a:r>
            <a:r>
              <a:rPr lang="pt-BR" dirty="0" smtClean="0"/>
              <a:t>” seja igual a “</a:t>
            </a:r>
            <a:r>
              <a:rPr lang="pt-BR" dirty="0" err="1" smtClean="0"/>
              <a:t>val</a:t>
            </a:r>
            <a:r>
              <a:rPr lang="pt-BR" dirty="0" smtClean="0"/>
              <a:t>”.</a:t>
            </a:r>
          </a:p>
          <a:p>
            <a:pPr lvl="2"/>
            <a:r>
              <a:rPr lang="pt-BR" b="1" dirty="0" smtClean="0"/>
              <a:t>E[</a:t>
            </a:r>
            <a:r>
              <a:rPr lang="pt-BR" b="1" dirty="0" err="1" smtClean="0"/>
              <a:t>atr^</a:t>
            </a:r>
            <a:r>
              <a:rPr lang="pt-BR" b="1" dirty="0" smtClean="0"/>
              <a:t>=”</a:t>
            </a:r>
            <a:r>
              <a:rPr lang="pt-BR" b="1" dirty="0" err="1" smtClean="0"/>
              <a:t>val</a:t>
            </a:r>
            <a:r>
              <a:rPr lang="pt-BR" b="1" dirty="0" smtClean="0"/>
              <a:t>”]:</a:t>
            </a:r>
            <a:r>
              <a:rPr lang="pt-BR" dirty="0" smtClean="0"/>
              <a:t> elementos E cujo valor do “</a:t>
            </a:r>
            <a:r>
              <a:rPr lang="pt-BR" dirty="0" err="1" smtClean="0"/>
              <a:t>atr</a:t>
            </a:r>
            <a:r>
              <a:rPr lang="pt-BR" dirty="0" smtClean="0"/>
              <a:t>” comece com a palavra “</a:t>
            </a:r>
            <a:r>
              <a:rPr lang="pt-BR" dirty="0" err="1" smtClean="0"/>
              <a:t>val</a:t>
            </a:r>
            <a:r>
              <a:rPr lang="pt-BR" dirty="0" smtClean="0"/>
              <a:t>”.</a:t>
            </a:r>
          </a:p>
          <a:p>
            <a:pPr lvl="2"/>
            <a:r>
              <a:rPr lang="pt-BR" b="1" dirty="0" smtClean="0"/>
              <a:t>E[</a:t>
            </a:r>
            <a:r>
              <a:rPr lang="pt-BR" b="1" dirty="0" err="1" smtClean="0"/>
              <a:t>atr</a:t>
            </a:r>
            <a:r>
              <a:rPr lang="pt-BR" b="1" dirty="0" smtClean="0"/>
              <a:t>$=”</a:t>
            </a:r>
            <a:r>
              <a:rPr lang="pt-BR" b="1" dirty="0" err="1" smtClean="0"/>
              <a:t>val</a:t>
            </a:r>
            <a:r>
              <a:rPr lang="pt-BR" b="1" dirty="0" smtClean="0"/>
              <a:t>”]:</a:t>
            </a:r>
            <a:r>
              <a:rPr lang="pt-BR" dirty="0" smtClean="0"/>
              <a:t> elementos E cujo valor do “</a:t>
            </a:r>
            <a:r>
              <a:rPr lang="pt-BR" dirty="0" err="1" smtClean="0"/>
              <a:t>atr</a:t>
            </a:r>
            <a:r>
              <a:rPr lang="pt-BR" dirty="0" smtClean="0"/>
              <a:t>” termine com a palavra “</a:t>
            </a:r>
            <a:r>
              <a:rPr lang="pt-BR" dirty="0" err="1" smtClean="0"/>
              <a:t>val</a:t>
            </a:r>
            <a:r>
              <a:rPr lang="pt-BR" dirty="0" smtClean="0"/>
              <a:t>”.</a:t>
            </a:r>
          </a:p>
          <a:p>
            <a:pPr lvl="2"/>
            <a:r>
              <a:rPr lang="pt-BR" b="1" dirty="0" smtClean="0"/>
              <a:t>E[</a:t>
            </a:r>
            <a:r>
              <a:rPr lang="pt-BR" b="1" dirty="0" err="1" smtClean="0"/>
              <a:t>atr</a:t>
            </a:r>
            <a:r>
              <a:rPr lang="pt-BR" b="1" dirty="0" smtClean="0"/>
              <a:t>*=”</a:t>
            </a:r>
            <a:r>
              <a:rPr lang="pt-BR" b="1" dirty="0" err="1" smtClean="0"/>
              <a:t>val</a:t>
            </a:r>
            <a:r>
              <a:rPr lang="pt-BR" b="1" dirty="0" smtClean="0"/>
              <a:t>”]:</a:t>
            </a:r>
            <a:r>
              <a:rPr lang="pt-BR" dirty="0" smtClean="0"/>
              <a:t> elementos E cujo valor do “</a:t>
            </a:r>
            <a:r>
              <a:rPr lang="pt-BR" dirty="0" err="1" smtClean="0"/>
              <a:t>atr</a:t>
            </a:r>
            <a:r>
              <a:rPr lang="pt-BR" dirty="0" smtClean="0"/>
              <a:t>” contenha a palavra “</a:t>
            </a:r>
            <a:r>
              <a:rPr lang="pt-BR" dirty="0" err="1" smtClean="0"/>
              <a:t>val</a:t>
            </a:r>
            <a:r>
              <a:rPr lang="pt-BR" dirty="0" smtClean="0"/>
              <a:t>”.</a:t>
            </a:r>
          </a:p>
          <a:p>
            <a:pPr lvl="2"/>
            <a:r>
              <a:rPr lang="pt-BR" dirty="0" smtClean="0"/>
              <a:t> </a:t>
            </a:r>
            <a:r>
              <a:rPr lang="pt-BR" b="1" dirty="0" smtClean="0"/>
              <a:t>E[</a:t>
            </a:r>
            <a:r>
              <a:rPr lang="pt-BR" b="1" dirty="0" err="1" smtClean="0"/>
              <a:t>atr~</a:t>
            </a:r>
            <a:r>
              <a:rPr lang="pt-BR" b="1" dirty="0" smtClean="0"/>
              <a:t>=”</a:t>
            </a:r>
            <a:r>
              <a:rPr lang="pt-BR" b="1" dirty="0" err="1" smtClean="0"/>
              <a:t>val</a:t>
            </a:r>
            <a:r>
              <a:rPr lang="pt-BR" b="1" dirty="0" smtClean="0"/>
              <a:t>”]: </a:t>
            </a:r>
            <a:r>
              <a:rPr lang="pt-BR" dirty="0" smtClean="0"/>
              <a:t>elementos E cujo valor do “</a:t>
            </a:r>
            <a:r>
              <a:rPr lang="pt-BR" dirty="0" err="1" smtClean="0"/>
              <a:t>atr</a:t>
            </a:r>
            <a:r>
              <a:rPr lang="pt-BR" dirty="0" smtClean="0"/>
              <a:t>” contenha a palavra “</a:t>
            </a:r>
            <a:r>
              <a:rPr lang="pt-BR" dirty="0" err="1" smtClean="0"/>
              <a:t>val</a:t>
            </a:r>
            <a:r>
              <a:rPr lang="pt-BR" dirty="0" smtClean="0"/>
              <a:t>” rodeada por espaços em branco.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BR" dirty="0" smtClean="0"/>
              <a:t>Seletores relacionais:</a:t>
            </a:r>
          </a:p>
          <a:p>
            <a:pPr lvl="2"/>
            <a:r>
              <a:rPr lang="pt-BR" dirty="0" smtClean="0"/>
              <a:t>Descendente (E F)</a:t>
            </a:r>
          </a:p>
          <a:p>
            <a:pPr lvl="3"/>
            <a:r>
              <a:rPr lang="pt-BR" dirty="0" smtClean="0"/>
              <a:t>Qualquer elemento F que seja descendente (filho, neto, </a:t>
            </a:r>
            <a:r>
              <a:rPr lang="pt-BR" dirty="0" err="1" smtClean="0"/>
              <a:t>etc</a:t>
            </a:r>
            <a:r>
              <a:rPr lang="pt-BR" dirty="0" smtClean="0"/>
              <a:t>) de E.</a:t>
            </a:r>
          </a:p>
          <a:p>
            <a:pPr lvl="2"/>
            <a:r>
              <a:rPr lang="pt-BR" dirty="0" smtClean="0"/>
              <a:t>Filho (E &gt; F)</a:t>
            </a:r>
          </a:p>
          <a:p>
            <a:pPr lvl="3"/>
            <a:r>
              <a:rPr lang="pt-BR" dirty="0" smtClean="0"/>
              <a:t>Casa com qualquer elemento F que seja filho direto de E.</a:t>
            </a:r>
          </a:p>
          <a:p>
            <a:pPr lvl="2"/>
            <a:r>
              <a:rPr lang="pt-BR" dirty="0" smtClean="0"/>
              <a:t>Irmão adjacente (E + F)</a:t>
            </a:r>
          </a:p>
          <a:p>
            <a:pPr lvl="3"/>
            <a:r>
              <a:rPr lang="pt-BR" dirty="0" smtClean="0"/>
              <a:t>Qualquer elemento F que compartilha com E o mesmo pai, e vem diretamente depois de 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 smtClean="0"/>
              <a:t>Pseudo-classes</a:t>
            </a:r>
          </a:p>
          <a:p>
            <a:pPr lvl="2"/>
            <a:r>
              <a:rPr lang="pt-BR" dirty="0" smtClean="0"/>
              <a:t>:</a:t>
            </a:r>
            <a:r>
              <a:rPr lang="pt-BR" dirty="0" err="1" smtClean="0"/>
              <a:t>enabled</a:t>
            </a:r>
            <a:endParaRPr lang="pt-BR" dirty="0" smtClean="0"/>
          </a:p>
          <a:p>
            <a:pPr lvl="3"/>
            <a:r>
              <a:rPr lang="pt-BR" dirty="0" smtClean="0"/>
              <a:t>Elementos de interface de usuário que estão habilitados</a:t>
            </a:r>
          </a:p>
          <a:p>
            <a:pPr lvl="2"/>
            <a:r>
              <a:rPr lang="pt-BR" dirty="0" smtClean="0"/>
              <a:t>:</a:t>
            </a:r>
            <a:r>
              <a:rPr lang="pt-BR" dirty="0" err="1" smtClean="0"/>
              <a:t>disabled</a:t>
            </a:r>
            <a:endParaRPr lang="pt-BR" dirty="0" smtClean="0"/>
          </a:p>
          <a:p>
            <a:pPr lvl="3"/>
            <a:r>
              <a:rPr lang="pt-BR" dirty="0" smtClean="0"/>
              <a:t>Elementos de interface de usuário que estão desabilitados</a:t>
            </a:r>
          </a:p>
          <a:p>
            <a:pPr lvl="2"/>
            <a:r>
              <a:rPr lang="pt-BR" dirty="0" smtClean="0"/>
              <a:t>:</a:t>
            </a:r>
            <a:r>
              <a:rPr lang="pt-BR" dirty="0" err="1" smtClean="0"/>
              <a:t>checked</a:t>
            </a:r>
            <a:endParaRPr lang="pt-BR" dirty="0" smtClean="0"/>
          </a:p>
          <a:p>
            <a:pPr lvl="3"/>
            <a:r>
              <a:rPr lang="pt-BR" dirty="0" smtClean="0"/>
              <a:t>Usado em </a:t>
            </a:r>
            <a:r>
              <a:rPr lang="pt-BR" dirty="0" err="1" smtClean="0"/>
              <a:t>checkboxes</a:t>
            </a:r>
            <a:r>
              <a:rPr lang="pt-BR" dirty="0" smtClean="0"/>
              <a:t> e radio </a:t>
            </a:r>
            <a:r>
              <a:rPr lang="pt-BR" dirty="0" err="1" smtClean="0"/>
              <a:t>buttons</a:t>
            </a:r>
            <a:r>
              <a:rPr lang="pt-BR" dirty="0" smtClean="0"/>
              <a:t> para saber se estão selecionados ou marcados</a:t>
            </a:r>
          </a:p>
          <a:p>
            <a:pPr lvl="2"/>
            <a:r>
              <a:rPr lang="pt-BR" dirty="0" smtClean="0"/>
              <a:t>:</a:t>
            </a:r>
            <a:r>
              <a:rPr lang="pt-BR" dirty="0" err="1" smtClean="0"/>
              <a:t>valid</a:t>
            </a:r>
            <a:endParaRPr lang="pt-BR" dirty="0" smtClean="0"/>
          </a:p>
          <a:p>
            <a:pPr lvl="3"/>
            <a:r>
              <a:rPr lang="pt-BR" dirty="0" smtClean="0"/>
              <a:t>Aplicado em elementos válidos, ou seja, elementos que estão corretos conformo o padrão de validação estabelecido (input em </a:t>
            </a:r>
            <a:r>
              <a:rPr lang="pt-BR" dirty="0" err="1" smtClean="0"/>
              <a:t>forms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r>
              <a:rPr lang="pt-BR" dirty="0" smtClean="0"/>
              <a:t>:</a:t>
            </a:r>
            <a:r>
              <a:rPr lang="pt-BR" dirty="0" err="1" smtClean="0"/>
              <a:t>invalid</a:t>
            </a:r>
            <a:endParaRPr lang="pt-BR" dirty="0" smtClean="0"/>
          </a:p>
          <a:p>
            <a:pPr lvl="3"/>
            <a:r>
              <a:rPr lang="pt-BR" dirty="0" smtClean="0"/>
              <a:t>Do contrário acima, aos elementos inválidos referentes à validação e que são submetidos em vazio quando requeridos (</a:t>
            </a:r>
            <a:r>
              <a:rPr lang="pt-BR" dirty="0" err="1" smtClean="0"/>
              <a:t>required</a:t>
            </a:r>
            <a:r>
              <a:rPr lang="pt-BR" dirty="0" smtClean="0"/>
              <a:t> em inputs)</a:t>
            </a:r>
          </a:p>
          <a:p>
            <a:pPr lvl="2"/>
            <a:r>
              <a:rPr lang="pt-BR" dirty="0" smtClean="0"/>
              <a:t>:</a:t>
            </a:r>
            <a:r>
              <a:rPr lang="pt-BR" dirty="0" err="1" smtClean="0"/>
              <a:t>required</a:t>
            </a:r>
            <a:endParaRPr lang="pt-BR" dirty="0" smtClean="0"/>
          </a:p>
          <a:p>
            <a:pPr lvl="3"/>
            <a:r>
              <a:rPr lang="pt-BR" dirty="0" smtClean="0"/>
              <a:t>Elementos de formulário que são configurados com o atributo “</a:t>
            </a:r>
            <a:r>
              <a:rPr lang="pt-BR" dirty="0" err="1" smtClean="0"/>
              <a:t>required</a:t>
            </a:r>
            <a:r>
              <a:rPr lang="pt-BR" dirty="0" smtClean="0"/>
              <a:t>”</a:t>
            </a:r>
          </a:p>
          <a:p>
            <a:pPr lvl="2"/>
            <a:r>
              <a:rPr lang="pt-BR" dirty="0" smtClean="0"/>
              <a:t>:</a:t>
            </a:r>
            <a:r>
              <a:rPr lang="pt-BR" dirty="0" err="1" smtClean="0"/>
              <a:t>focus</a:t>
            </a:r>
            <a:endParaRPr lang="pt-BR" dirty="0" smtClean="0"/>
          </a:p>
          <a:p>
            <a:pPr lvl="3"/>
            <a:r>
              <a:rPr lang="pt-BR" dirty="0" smtClean="0"/>
              <a:t>Elementos “input” de formulários que tem o foco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Cores</a:t>
            </a:r>
          </a:p>
          <a:p>
            <a:pPr lvl="1"/>
            <a:r>
              <a:rPr lang="pt-BR" dirty="0" smtClean="0"/>
              <a:t>CSS3 provê novas maneiras de descrever cores, são elas:</a:t>
            </a:r>
          </a:p>
          <a:p>
            <a:pPr lvl="2"/>
            <a:r>
              <a:rPr lang="pt-BR" dirty="0" smtClean="0"/>
              <a:t>RGBA (extensão de RGB)</a:t>
            </a:r>
          </a:p>
          <a:p>
            <a:pPr lvl="3"/>
            <a:r>
              <a:rPr lang="pt-BR" dirty="0" err="1" smtClean="0"/>
              <a:t>Rgba</a:t>
            </a:r>
            <a:r>
              <a:rPr lang="pt-BR" dirty="0" smtClean="0"/>
              <a:t>(</a:t>
            </a:r>
            <a:r>
              <a:rPr lang="pt-BR" dirty="0" err="1" smtClean="0"/>
              <a:t>red</a:t>
            </a:r>
            <a:r>
              <a:rPr lang="pt-BR" dirty="0" smtClean="0"/>
              <a:t> (vermelho), </a:t>
            </a:r>
            <a:r>
              <a:rPr lang="pt-BR" dirty="0" err="1" smtClean="0"/>
              <a:t>green</a:t>
            </a:r>
            <a:r>
              <a:rPr lang="pt-BR" dirty="0" smtClean="0"/>
              <a:t> (verde), </a:t>
            </a:r>
            <a:r>
              <a:rPr lang="pt-BR" dirty="0" err="1" smtClean="0"/>
              <a:t>blue</a:t>
            </a:r>
            <a:r>
              <a:rPr lang="pt-BR" dirty="0" smtClean="0"/>
              <a:t> (azul), </a:t>
            </a:r>
            <a:r>
              <a:rPr lang="pt-BR" dirty="0" err="1" smtClean="0"/>
              <a:t>alpha-opacity</a:t>
            </a:r>
            <a:r>
              <a:rPr lang="pt-BR" dirty="0" smtClean="0"/>
              <a:t> (opacidade))</a:t>
            </a:r>
          </a:p>
          <a:p>
            <a:pPr lvl="3"/>
            <a:r>
              <a:rPr lang="pt-BR" dirty="0" smtClean="0"/>
              <a:t>Valores : </a:t>
            </a:r>
          </a:p>
          <a:p>
            <a:pPr lvl="4"/>
            <a:r>
              <a:rPr lang="pt-BR" dirty="0" smtClean="0"/>
              <a:t>(0-255/0-100%, 0-255/0-100%, 0-255/0-100%, 0-1) </a:t>
            </a:r>
          </a:p>
          <a:p>
            <a:pPr lvl="2"/>
            <a:r>
              <a:rPr lang="pt-BR" dirty="0" smtClean="0"/>
              <a:t>HSL</a:t>
            </a:r>
          </a:p>
          <a:p>
            <a:pPr lvl="3"/>
            <a:r>
              <a:rPr lang="pt-BR" dirty="0" err="1" smtClean="0"/>
              <a:t>Hsl</a:t>
            </a:r>
            <a:r>
              <a:rPr lang="pt-BR" dirty="0" smtClean="0"/>
              <a:t>(</a:t>
            </a:r>
            <a:r>
              <a:rPr lang="pt-BR" dirty="0" err="1" smtClean="0"/>
              <a:t>hue</a:t>
            </a:r>
            <a:r>
              <a:rPr lang="pt-BR" dirty="0" smtClean="0"/>
              <a:t> (tom), </a:t>
            </a:r>
            <a:r>
              <a:rPr lang="pt-BR" dirty="0" err="1" smtClean="0"/>
              <a:t>saturation</a:t>
            </a:r>
            <a:r>
              <a:rPr lang="pt-BR" dirty="0" smtClean="0"/>
              <a:t> (saturação), </a:t>
            </a:r>
            <a:r>
              <a:rPr lang="pt-BR" dirty="0" err="1" smtClean="0"/>
              <a:t>lightness</a:t>
            </a:r>
            <a:r>
              <a:rPr lang="pt-BR" dirty="0" smtClean="0"/>
              <a:t> (luminosidade))</a:t>
            </a:r>
          </a:p>
          <a:p>
            <a:pPr lvl="3"/>
            <a:r>
              <a:rPr lang="pt-BR" dirty="0" smtClean="0"/>
              <a:t>Valores:</a:t>
            </a:r>
          </a:p>
          <a:p>
            <a:pPr lvl="4"/>
            <a:r>
              <a:rPr lang="pt-BR" dirty="0" smtClean="0"/>
              <a:t> (0-360, 0-100%, 0-100%)</a:t>
            </a:r>
          </a:p>
          <a:p>
            <a:pPr lvl="2"/>
            <a:r>
              <a:rPr lang="pt-BR" dirty="0" smtClean="0"/>
              <a:t>HSLA</a:t>
            </a:r>
          </a:p>
          <a:p>
            <a:pPr lvl="3"/>
            <a:r>
              <a:rPr lang="pt-BR" dirty="0" smtClean="0"/>
              <a:t>Extensão de HSL, definindo a opacidade</a:t>
            </a:r>
          </a:p>
          <a:p>
            <a:pPr lvl="3"/>
            <a:r>
              <a:rPr lang="pt-BR" dirty="0" err="1" smtClean="0"/>
              <a:t>Hsl</a:t>
            </a:r>
            <a:r>
              <a:rPr lang="pt-BR" dirty="0" smtClean="0"/>
              <a:t>(</a:t>
            </a:r>
            <a:r>
              <a:rPr lang="pt-BR" dirty="0" err="1" smtClean="0"/>
              <a:t>hue</a:t>
            </a:r>
            <a:r>
              <a:rPr lang="pt-BR" dirty="0" smtClean="0"/>
              <a:t> (tom), </a:t>
            </a:r>
            <a:r>
              <a:rPr lang="pt-BR" dirty="0" err="1" smtClean="0"/>
              <a:t>saturation</a:t>
            </a:r>
            <a:r>
              <a:rPr lang="pt-BR" dirty="0" smtClean="0"/>
              <a:t> (saturação), </a:t>
            </a:r>
            <a:r>
              <a:rPr lang="pt-BR" dirty="0" err="1" smtClean="0"/>
              <a:t>lightness</a:t>
            </a:r>
            <a:r>
              <a:rPr lang="pt-BR" dirty="0" smtClean="0"/>
              <a:t> (luminosidade), </a:t>
            </a:r>
            <a:r>
              <a:rPr lang="pt-BR" dirty="0" err="1" smtClean="0"/>
              <a:t>alpha-opacity</a:t>
            </a:r>
            <a:r>
              <a:rPr lang="pt-BR" dirty="0" smtClean="0"/>
              <a:t> (opacidade))</a:t>
            </a:r>
          </a:p>
          <a:p>
            <a:pPr lvl="3"/>
            <a:r>
              <a:rPr lang="pt-BR" dirty="0" smtClean="0"/>
              <a:t>Valores:</a:t>
            </a:r>
          </a:p>
          <a:p>
            <a:pPr lvl="4"/>
            <a:r>
              <a:rPr lang="pt-BR" dirty="0" smtClean="0"/>
              <a:t>(0-360, 0-100%, 0-100%, 0-1)</a:t>
            </a:r>
          </a:p>
          <a:p>
            <a:pPr lvl="4"/>
            <a:endParaRPr lang="pt-BR" dirty="0" smtClean="0"/>
          </a:p>
          <a:p>
            <a:pPr lvl="4"/>
            <a:endParaRPr lang="pt-BR" dirty="0" smtClean="0"/>
          </a:p>
          <a:p>
            <a:pPr lvl="3"/>
            <a:endParaRPr lang="pt-BR" dirty="0" smtClean="0"/>
          </a:p>
          <a:p>
            <a:pPr lvl="3"/>
            <a:endParaRPr lang="pt-BR" dirty="0" smtClean="0"/>
          </a:p>
          <a:p>
            <a:pPr lvl="3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Propriedades interessantes</a:t>
            </a:r>
          </a:p>
          <a:p>
            <a:pPr lvl="1"/>
            <a:r>
              <a:rPr lang="pt-BR" dirty="0" smtClean="0"/>
              <a:t>Bordas arredondadas com </a:t>
            </a:r>
            <a:r>
              <a:rPr lang="pt-BR" dirty="0" err="1" smtClean="0"/>
              <a:t>border-radius</a:t>
            </a:r>
            <a:endParaRPr lang="pt-BR" dirty="0" smtClean="0"/>
          </a:p>
          <a:p>
            <a:pPr lvl="1"/>
            <a:r>
              <a:rPr lang="pt-BR" dirty="0" smtClean="0"/>
              <a:t>Sombras com </a:t>
            </a:r>
            <a:r>
              <a:rPr lang="pt-BR" dirty="0" err="1" smtClean="0"/>
              <a:t>box-shadow</a:t>
            </a:r>
            <a:r>
              <a:rPr lang="pt-BR" dirty="0" smtClean="0"/>
              <a:t> e </a:t>
            </a:r>
            <a:r>
              <a:rPr lang="pt-BR" dirty="0" err="1" smtClean="0"/>
              <a:t>text-shadow</a:t>
            </a:r>
            <a:endParaRPr lang="pt-BR" dirty="0" smtClean="0"/>
          </a:p>
          <a:p>
            <a:pPr lvl="1"/>
            <a:r>
              <a:rPr lang="pt-BR" dirty="0" smtClean="0"/>
              <a:t>Gradientes com </a:t>
            </a:r>
            <a:r>
              <a:rPr lang="pt-BR" dirty="0" err="1" smtClean="0"/>
              <a:t>linear-gradient</a:t>
            </a:r>
            <a:r>
              <a:rPr lang="pt-BR" dirty="0" smtClean="0"/>
              <a:t> e </a:t>
            </a:r>
            <a:r>
              <a:rPr lang="pt-BR" dirty="0" err="1" smtClean="0"/>
              <a:t>radial-gradient</a:t>
            </a:r>
            <a:endParaRPr lang="pt-BR" dirty="0" smtClean="0"/>
          </a:p>
          <a:p>
            <a:pPr lvl="2"/>
            <a:r>
              <a:rPr lang="pt-BR" dirty="0" smtClean="0"/>
              <a:t>Modo de uso</a:t>
            </a:r>
          </a:p>
          <a:p>
            <a:pPr lvl="3"/>
            <a:r>
              <a:rPr lang="pt-BR" dirty="0" err="1" smtClean="0"/>
              <a:t>Background-image</a:t>
            </a:r>
            <a:r>
              <a:rPr lang="pt-BR" dirty="0" smtClean="0"/>
              <a:t>: </a:t>
            </a:r>
            <a:r>
              <a:rPr lang="pt-BR" dirty="0" err="1" smtClean="0"/>
              <a:t>linear-gradient</a:t>
            </a:r>
            <a:r>
              <a:rPr lang="pt-BR" dirty="0" smtClean="0"/>
              <a:t>(...)</a:t>
            </a:r>
          </a:p>
          <a:p>
            <a:pPr lvl="1">
              <a:buNone/>
            </a:pPr>
            <a:endParaRPr lang="pt-BR" dirty="0" smtClean="0"/>
          </a:p>
          <a:p>
            <a:pPr lvl="2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BR" dirty="0" smtClean="0"/>
              <a:t>Manipulando elementos com </a:t>
            </a:r>
            <a:r>
              <a:rPr lang="pt-BR" dirty="0" err="1" smtClean="0"/>
              <a:t>transform</a:t>
            </a:r>
            <a:endParaRPr lang="pt-BR" dirty="0" smtClean="0"/>
          </a:p>
          <a:p>
            <a:pPr lvl="2"/>
            <a:r>
              <a:rPr lang="pt-BR" dirty="0" err="1" smtClean="0"/>
              <a:t>Translate</a:t>
            </a:r>
            <a:r>
              <a:rPr lang="pt-BR" dirty="0" smtClean="0"/>
              <a:t> ou </a:t>
            </a:r>
            <a:r>
              <a:rPr lang="pt-BR" dirty="0" err="1" smtClean="0"/>
              <a:t>Translatex</a:t>
            </a:r>
            <a:r>
              <a:rPr lang="pt-BR" dirty="0" smtClean="0"/>
              <a:t>/</a:t>
            </a:r>
            <a:r>
              <a:rPr lang="pt-BR" dirty="0" err="1" smtClean="0"/>
              <a:t>Translatey</a:t>
            </a:r>
            <a:endParaRPr lang="pt-BR" dirty="0" smtClean="0"/>
          </a:p>
          <a:p>
            <a:pPr lvl="3"/>
            <a:r>
              <a:rPr lang="pt-BR" dirty="0" smtClean="0"/>
              <a:t>OBS.: Pode não funcionar em algum browser se usado com elementos </a:t>
            </a:r>
            <a:r>
              <a:rPr lang="pt-BR" dirty="0" err="1" smtClean="0"/>
              <a:t>inline</a:t>
            </a:r>
            <a:r>
              <a:rPr lang="pt-BR" dirty="0" smtClean="0"/>
              <a:t>. Para consertar, defina “display: </a:t>
            </a:r>
            <a:r>
              <a:rPr lang="pt-BR" dirty="0" err="1" smtClean="0"/>
              <a:t>inline-block</a:t>
            </a:r>
            <a:r>
              <a:rPr lang="pt-BR" dirty="0" smtClean="0"/>
              <a:t>” para o elemento.</a:t>
            </a:r>
          </a:p>
          <a:p>
            <a:pPr lvl="2"/>
            <a:r>
              <a:rPr lang="pt-BR" dirty="0" err="1" smtClean="0"/>
              <a:t>Scale</a:t>
            </a:r>
            <a:r>
              <a:rPr lang="pt-BR" dirty="0" smtClean="0"/>
              <a:t> ou </a:t>
            </a:r>
            <a:r>
              <a:rPr lang="pt-BR" dirty="0" err="1" smtClean="0"/>
              <a:t>Scalex</a:t>
            </a:r>
            <a:r>
              <a:rPr lang="pt-BR" dirty="0" smtClean="0"/>
              <a:t>/</a:t>
            </a:r>
            <a:r>
              <a:rPr lang="pt-BR" dirty="0" err="1" smtClean="0"/>
              <a:t>Scaley</a:t>
            </a:r>
            <a:endParaRPr lang="pt-BR" dirty="0" smtClean="0"/>
          </a:p>
          <a:p>
            <a:pPr lvl="2"/>
            <a:r>
              <a:rPr lang="pt-BR" dirty="0" err="1" smtClean="0"/>
              <a:t>Rotate</a:t>
            </a:r>
            <a:endParaRPr lang="pt-BR" dirty="0" smtClean="0"/>
          </a:p>
          <a:p>
            <a:pPr lvl="2"/>
            <a:r>
              <a:rPr lang="pt-BR" dirty="0" err="1" smtClean="0"/>
              <a:t>Skew</a:t>
            </a:r>
            <a:r>
              <a:rPr lang="pt-BR" dirty="0" smtClean="0"/>
              <a:t> ou </a:t>
            </a:r>
            <a:r>
              <a:rPr lang="pt-BR" dirty="0" err="1" smtClean="0"/>
              <a:t>Skewx</a:t>
            </a:r>
            <a:r>
              <a:rPr lang="pt-BR" dirty="0" smtClean="0"/>
              <a:t>/</a:t>
            </a:r>
            <a:r>
              <a:rPr lang="pt-BR" dirty="0" err="1" smtClean="0"/>
              <a:t>Skewy</a:t>
            </a:r>
            <a:endParaRPr lang="pt-BR" dirty="0" smtClean="0"/>
          </a:p>
          <a:p>
            <a:pPr lvl="3"/>
            <a:r>
              <a:rPr lang="pt-BR" dirty="0" smtClean="0"/>
              <a:t>Modo de uso</a:t>
            </a:r>
          </a:p>
          <a:p>
            <a:pPr lvl="4"/>
            <a:r>
              <a:rPr lang="pt-BR" dirty="0" err="1" smtClean="0"/>
              <a:t>Transform</a:t>
            </a:r>
            <a:r>
              <a:rPr lang="pt-BR" dirty="0" smtClean="0"/>
              <a:t>: </a:t>
            </a:r>
            <a:r>
              <a:rPr lang="pt-BR" dirty="0" err="1" smtClean="0"/>
              <a:t>opcao-acima</a:t>
            </a:r>
            <a:r>
              <a:rPr lang="pt-BR" dirty="0" smtClean="0"/>
              <a:t>(...)</a:t>
            </a:r>
          </a:p>
          <a:p>
            <a:pPr lvl="1"/>
            <a:r>
              <a:rPr lang="pt-BR" dirty="0" smtClean="0"/>
              <a:t>Criando animações simples com </a:t>
            </a:r>
            <a:r>
              <a:rPr lang="pt-BR" dirty="0" err="1" smtClean="0"/>
              <a:t>Transitions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GOLDSTEIN,A</a:t>
            </a:r>
            <a:r>
              <a:rPr lang="en-US" dirty="0" smtClean="0"/>
              <a:t>.; LAZARIS, L.; </a:t>
            </a:r>
            <a:r>
              <a:rPr lang="en-US" dirty="0" smtClean="0"/>
              <a:t>WEYL, E</a:t>
            </a:r>
            <a:r>
              <a:rPr lang="en-US" dirty="0" smtClean="0"/>
              <a:t>. HTML5 </a:t>
            </a:r>
            <a:r>
              <a:rPr lang="en-US" dirty="0" smtClean="0"/>
              <a:t>&amp; </a:t>
            </a:r>
            <a:r>
              <a:rPr lang="en-US" dirty="0" smtClean="0"/>
              <a:t>CSS3 for the Real World. </a:t>
            </a:r>
            <a:r>
              <a:rPr lang="en-US" dirty="0" smtClean="0"/>
              <a:t>1. </a:t>
            </a:r>
            <a:r>
              <a:rPr lang="en-US" dirty="0" smtClean="0"/>
              <a:t>ed. </a:t>
            </a:r>
            <a:r>
              <a:rPr lang="en-US" dirty="0" err="1" smtClean="0"/>
              <a:t>SitePoint</a:t>
            </a:r>
            <a:r>
              <a:rPr lang="en-US" dirty="0" smtClean="0"/>
              <a:t>, 2011</a:t>
            </a:r>
            <a:r>
              <a:rPr lang="en-US" dirty="0" smtClean="0"/>
              <a:t>.</a:t>
            </a:r>
          </a:p>
          <a:p>
            <a:r>
              <a:rPr lang="pt-BR" dirty="0" smtClean="0"/>
              <a:t>HOGAN, B. P. HTML5 &amp; CSS3. 1. </a:t>
            </a:r>
            <a:r>
              <a:rPr lang="pt-BR" dirty="0" smtClean="0"/>
              <a:t>Ed</a:t>
            </a:r>
            <a:r>
              <a:rPr lang="pt-BR" dirty="0" smtClean="0"/>
              <a:t>.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Pragmatic</a:t>
            </a:r>
            <a:r>
              <a:rPr lang="pt-BR" dirty="0" smtClean="0"/>
              <a:t> Bookshelf, 2010.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HTML 5</a:t>
            </a:r>
          </a:p>
          <a:p>
            <a:pPr lvl="1"/>
            <a:r>
              <a:rPr lang="pt-BR" dirty="0" smtClean="0"/>
              <a:t>Novos elementos</a:t>
            </a:r>
          </a:p>
          <a:p>
            <a:pPr lvl="1"/>
            <a:r>
              <a:rPr lang="pt-BR" dirty="0" smtClean="0"/>
              <a:t>Aplicações </a:t>
            </a:r>
            <a:r>
              <a:rPr lang="pt-BR" dirty="0" err="1" smtClean="0"/>
              <a:t>Offline</a:t>
            </a:r>
            <a:endParaRPr lang="pt-BR" dirty="0" smtClean="0"/>
          </a:p>
          <a:p>
            <a:pPr lvl="1"/>
            <a:r>
              <a:rPr lang="pt-BR" dirty="0" smtClean="0"/>
              <a:t>Web </a:t>
            </a:r>
            <a:r>
              <a:rPr lang="pt-BR" dirty="0" err="1" smtClean="0"/>
              <a:t>Storage</a:t>
            </a:r>
            <a:endParaRPr lang="pt-BR" dirty="0" smtClean="0"/>
          </a:p>
          <a:p>
            <a:pPr lvl="1"/>
            <a:r>
              <a:rPr lang="pt-BR" dirty="0" err="1" smtClean="0"/>
              <a:t>Geolocalização</a:t>
            </a:r>
            <a:endParaRPr lang="pt-BR" dirty="0" smtClean="0"/>
          </a:p>
          <a:p>
            <a:pPr lvl="1"/>
            <a:r>
              <a:rPr lang="pt-BR" dirty="0" smtClean="0"/>
              <a:t>Formulários</a:t>
            </a:r>
          </a:p>
          <a:p>
            <a:pPr lvl="2"/>
            <a:r>
              <a:rPr lang="pt-BR" dirty="0" smtClean="0"/>
              <a:t>Novos campos</a:t>
            </a:r>
          </a:p>
          <a:p>
            <a:pPr lvl="2"/>
            <a:r>
              <a:rPr lang="pt-BR" dirty="0" smtClean="0"/>
              <a:t>Validação</a:t>
            </a:r>
          </a:p>
          <a:p>
            <a:pPr lvl="2"/>
            <a:r>
              <a:rPr lang="pt-BR" dirty="0" smtClean="0"/>
              <a:t>Atributos</a:t>
            </a: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CSS 3</a:t>
            </a:r>
          </a:p>
          <a:p>
            <a:pPr lvl="1"/>
            <a:r>
              <a:rPr lang="pt-BR" dirty="0" smtClean="0"/>
              <a:t>Bordas arredondadas</a:t>
            </a:r>
          </a:p>
          <a:p>
            <a:pPr lvl="1"/>
            <a:r>
              <a:rPr lang="pt-BR" dirty="0" smtClean="0"/>
              <a:t>Sombras em textos e blocos</a:t>
            </a:r>
          </a:p>
          <a:p>
            <a:pPr lvl="1"/>
            <a:r>
              <a:rPr lang="pt-BR" dirty="0" smtClean="0"/>
              <a:t>Cores</a:t>
            </a:r>
          </a:p>
          <a:p>
            <a:pPr lvl="1"/>
            <a:r>
              <a:rPr lang="pt-BR" dirty="0" smtClean="0"/>
              <a:t>Opacidade</a:t>
            </a:r>
          </a:p>
          <a:p>
            <a:pPr lvl="1"/>
            <a:r>
              <a:rPr lang="pt-BR" dirty="0" smtClean="0"/>
              <a:t>Animações</a:t>
            </a:r>
          </a:p>
          <a:p>
            <a:pPr lvl="1"/>
            <a:r>
              <a:rPr lang="pt-BR" dirty="0" smtClean="0"/>
              <a:t>Seletores</a:t>
            </a:r>
          </a:p>
          <a:p>
            <a:pPr lvl="1"/>
            <a:r>
              <a:rPr lang="pt-BR" dirty="0" smtClean="0"/>
              <a:t>Etc...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– HTML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  <a:endParaRPr lang="pt-BR" dirty="0" smtClean="0"/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=“pt-</a:t>
            </a:r>
            <a:r>
              <a:rPr lang="en-US" dirty="0" err="1" smtClean="0"/>
              <a:t>br</a:t>
            </a:r>
            <a:r>
              <a:rPr lang="en-US" dirty="0" smtClean="0"/>
              <a:t>”&gt;</a:t>
            </a:r>
            <a:endParaRPr lang="pt-BR" dirty="0" smtClean="0"/>
          </a:p>
          <a:p>
            <a:r>
              <a:rPr lang="en-US" dirty="0" smtClean="0"/>
              <a:t>&lt;head&gt;</a:t>
            </a:r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 Titulo da minha página 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=”utf-8”&gt;</a:t>
            </a:r>
            <a:endParaRPr lang="pt-BR" dirty="0" smtClean="0"/>
          </a:p>
          <a:p>
            <a:r>
              <a:rPr lang="en-US" dirty="0" smtClean="0"/>
              <a:t>&lt;/head&gt;</a:t>
            </a:r>
            <a:endParaRPr lang="pt-BR" dirty="0" smtClean="0"/>
          </a:p>
          <a:p>
            <a:r>
              <a:rPr lang="en-US" dirty="0" smtClean="0"/>
              <a:t>&lt;body&gt;</a:t>
            </a:r>
            <a:endParaRPr lang="pt-BR" dirty="0" smtClean="0"/>
          </a:p>
          <a:p>
            <a:r>
              <a:rPr lang="en-US" dirty="0" smtClean="0"/>
              <a:t> …</a:t>
            </a:r>
            <a:endParaRPr lang="pt-BR" dirty="0" smtClean="0"/>
          </a:p>
          <a:p>
            <a:r>
              <a:rPr lang="en-US" dirty="0" smtClean="0"/>
              <a:t>&lt;/body&gt;</a:t>
            </a:r>
            <a:endParaRPr lang="pt-BR" dirty="0" smtClean="0"/>
          </a:p>
          <a:p>
            <a:r>
              <a:rPr lang="en-US" dirty="0" smtClean="0"/>
              <a:t>&lt;/html&gt;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Novos Elementos:</a:t>
            </a:r>
            <a:br>
              <a:rPr lang="pt-BR" dirty="0" smtClean="0"/>
            </a:br>
            <a:r>
              <a:rPr lang="pt-BR" dirty="0" smtClean="0"/>
              <a:t>Saudações, Semântica!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 smtClean="0"/>
              <a:t>Section</a:t>
            </a:r>
            <a:endParaRPr lang="pt-BR" dirty="0" smtClean="0"/>
          </a:p>
          <a:p>
            <a:pPr lvl="1"/>
            <a:r>
              <a:rPr lang="pt-BR" dirty="0" smtClean="0"/>
              <a:t>Define uma nova seção genérica no documento.</a:t>
            </a:r>
          </a:p>
          <a:p>
            <a:r>
              <a:rPr lang="pt-BR" dirty="0" err="1" smtClean="0"/>
              <a:t>Nav</a:t>
            </a:r>
            <a:endParaRPr lang="pt-BR" dirty="0" smtClean="0"/>
          </a:p>
          <a:p>
            <a:pPr lvl="1"/>
            <a:r>
              <a:rPr lang="pt-BR" dirty="0" smtClean="0"/>
              <a:t>Seção da página contendo links de navegação. Não está associado à todos os links, apenas os mais importantes, tais como menu principal, rodapé, entre outros.</a:t>
            </a:r>
          </a:p>
          <a:p>
            <a:r>
              <a:rPr lang="pt-BR" dirty="0" err="1" smtClean="0"/>
              <a:t>Article</a:t>
            </a:r>
            <a:endParaRPr lang="pt-BR" dirty="0" smtClean="0"/>
          </a:p>
          <a:p>
            <a:pPr lvl="1"/>
            <a:r>
              <a:rPr lang="pt-BR" dirty="0" smtClean="0"/>
              <a:t>Representa conteúdos independentes e importantes da página. Tais conteúdos poderão ser distribuídos e reutilizados em </a:t>
            </a:r>
            <a:r>
              <a:rPr lang="pt-BR" dirty="0" err="1" smtClean="0"/>
              <a:t>FEEDs</a:t>
            </a:r>
            <a:r>
              <a:rPr lang="pt-BR" dirty="0" smtClean="0"/>
              <a:t>. Exemplos: </a:t>
            </a:r>
            <a:r>
              <a:rPr lang="pt-BR" dirty="0" err="1" smtClean="0"/>
              <a:t>posts</a:t>
            </a:r>
            <a:r>
              <a:rPr lang="pt-BR" dirty="0" smtClean="0"/>
              <a:t>, artigos, bloco de texto, etc.</a:t>
            </a:r>
          </a:p>
          <a:p>
            <a:r>
              <a:rPr lang="pt-BR" dirty="0" err="1" smtClean="0"/>
              <a:t>Aside</a:t>
            </a:r>
            <a:endParaRPr lang="pt-BR" dirty="0" smtClean="0"/>
          </a:p>
          <a:p>
            <a:pPr lvl="1"/>
            <a:r>
              <a:rPr lang="pt-BR" dirty="0" smtClean="0"/>
              <a:t>Utilizado para definir conteúdos tangencialmente relacionados aos conteúdos que o cerca. Há dois contextos de uso: </a:t>
            </a:r>
          </a:p>
          <a:p>
            <a:pPr lvl="2"/>
            <a:r>
              <a:rPr lang="pt-BR" dirty="0" smtClean="0"/>
              <a:t>Quando fora do elemento “</a:t>
            </a:r>
            <a:r>
              <a:rPr lang="pt-BR" dirty="0" err="1" smtClean="0"/>
              <a:t>Article</a:t>
            </a:r>
            <a:r>
              <a:rPr lang="pt-BR" dirty="0" smtClean="0"/>
              <a:t>”, seu conteúdo está relacionado ao site.</a:t>
            </a:r>
          </a:p>
          <a:p>
            <a:pPr lvl="2"/>
            <a:r>
              <a:rPr lang="pt-BR" dirty="0" smtClean="0"/>
              <a:t>Caso esteja envolvido pelo “</a:t>
            </a:r>
            <a:r>
              <a:rPr lang="pt-BR" dirty="0" err="1" smtClean="0"/>
              <a:t>Article</a:t>
            </a:r>
            <a:r>
              <a:rPr lang="pt-BR" dirty="0" smtClean="0"/>
              <a:t>”, o conteúdo será relacionado ao conteúdo definido no </a:t>
            </a:r>
            <a:r>
              <a:rPr lang="pt-BR" dirty="0" err="1" smtClean="0"/>
              <a:t>article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Novos Elementos:</a:t>
            </a:r>
            <a:br>
              <a:rPr lang="pt-BR" dirty="0" smtClean="0"/>
            </a:br>
            <a:r>
              <a:rPr lang="pt-BR" dirty="0" smtClean="0"/>
              <a:t>Saudações, Semântica!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Header</a:t>
            </a:r>
          </a:p>
          <a:p>
            <a:pPr lvl="1"/>
            <a:r>
              <a:rPr lang="pt-BR" dirty="0" smtClean="0"/>
              <a:t>Agrega conteúdos do cabeçalho de um documento ou seção.</a:t>
            </a:r>
          </a:p>
          <a:p>
            <a:pPr lvl="2"/>
            <a:r>
              <a:rPr lang="pt-BR" dirty="0" smtClean="0"/>
              <a:t>Pode conter um ou mais elementos h1 até h6</a:t>
            </a:r>
          </a:p>
          <a:p>
            <a:pPr lvl="2"/>
            <a:r>
              <a:rPr lang="pt-BR" dirty="0" smtClean="0"/>
              <a:t>Campo de busca</a:t>
            </a:r>
          </a:p>
          <a:p>
            <a:pPr lvl="2"/>
            <a:r>
              <a:rPr lang="pt-BR" dirty="0" smtClean="0"/>
              <a:t>Elementos de navegação</a:t>
            </a:r>
          </a:p>
          <a:p>
            <a:pPr lvl="2"/>
            <a:r>
              <a:rPr lang="pt-BR" dirty="0" smtClean="0"/>
              <a:t>Logo ou banner</a:t>
            </a:r>
          </a:p>
          <a:p>
            <a:pPr lvl="2"/>
            <a:r>
              <a:rPr lang="pt-BR" dirty="0" smtClean="0"/>
              <a:t>Introdução</a:t>
            </a:r>
          </a:p>
          <a:p>
            <a:r>
              <a:rPr lang="pt-BR" dirty="0" err="1" smtClean="0"/>
              <a:t>Footer</a:t>
            </a:r>
            <a:endParaRPr lang="pt-BR" dirty="0" smtClean="0"/>
          </a:p>
          <a:p>
            <a:pPr lvl="1"/>
            <a:r>
              <a:rPr lang="pt-BR" dirty="0" smtClean="0"/>
              <a:t>Área inferior do conteúdo geral do documento ou do conteúdo de uma área em que está inserido.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semântica...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Figure </a:t>
            </a:r>
            <a:r>
              <a:rPr lang="pt-BR" dirty="0" smtClean="0"/>
              <a:t>e </a:t>
            </a:r>
            <a:r>
              <a:rPr lang="pt-BR" dirty="0" err="1" smtClean="0"/>
              <a:t>Figcaption</a:t>
            </a:r>
            <a:endParaRPr lang="pt-BR" dirty="0" smtClean="0"/>
          </a:p>
          <a:p>
            <a:pPr lvl="1"/>
            <a:r>
              <a:rPr lang="pt-BR" i="1" dirty="0" smtClean="0"/>
              <a:t>O elemento </a:t>
            </a:r>
            <a:r>
              <a:rPr lang="pt-BR" dirty="0" smtClean="0"/>
              <a:t>&lt;figure&gt; </a:t>
            </a:r>
            <a:r>
              <a:rPr lang="pt-BR" i="1" dirty="0" smtClean="0"/>
              <a:t>destina-se a marcar uma unidade de conteúdo e opcionalmente uma legenda para o conteúdo que se </a:t>
            </a:r>
            <a:r>
              <a:rPr lang="pt-BR" i="1" dirty="0" err="1" smtClean="0"/>
              <a:t>constitue</a:t>
            </a:r>
            <a:r>
              <a:rPr lang="pt-BR" i="1" dirty="0" smtClean="0"/>
              <a:t> em uma peça isolada do fluxo principal do documento e pode ser retirada daquele fluxo sem alterar o significado do documento. </a:t>
            </a:r>
            <a:r>
              <a:rPr lang="pt-BR" dirty="0" smtClean="0"/>
              <a:t>(Especificação W3C)</a:t>
            </a:r>
          </a:p>
          <a:p>
            <a:pPr lvl="1"/>
            <a:r>
              <a:rPr lang="pt-BR" dirty="0" smtClean="0"/>
              <a:t>OBS.: cada figure pode ter apenas um </a:t>
            </a:r>
            <a:r>
              <a:rPr lang="pt-BR" dirty="0" err="1" smtClean="0"/>
              <a:t>figcaption</a:t>
            </a:r>
            <a:r>
              <a:rPr lang="pt-BR" dirty="0" smtClean="0"/>
              <a:t> como filho!</a:t>
            </a:r>
          </a:p>
          <a:p>
            <a:pPr lvl="1"/>
            <a:r>
              <a:rPr lang="pt-BR" dirty="0" smtClean="0"/>
              <a:t>Utilizado para fotos, ilustrações, diagramas, etc.</a:t>
            </a:r>
          </a:p>
          <a:p>
            <a:pPr lvl="1"/>
            <a:r>
              <a:rPr lang="pt-BR" dirty="0" smtClean="0"/>
              <a:t>É recomendado não usar em banner.</a:t>
            </a:r>
          </a:p>
          <a:p>
            <a:r>
              <a:rPr lang="pt-BR" dirty="0" smtClean="0"/>
              <a:t>Time e o atributo </a:t>
            </a: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pubdate</a:t>
            </a:r>
            <a:endParaRPr lang="pt-BR" dirty="0" smtClean="0"/>
          </a:p>
          <a:p>
            <a:pPr lvl="1"/>
            <a:r>
              <a:rPr lang="pt-BR" dirty="0" smtClean="0"/>
              <a:t>Define uma data ou horário para um conteúdo específico (</a:t>
            </a:r>
            <a:r>
              <a:rPr lang="pt-BR" dirty="0" err="1" smtClean="0"/>
              <a:t>datetime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Utilizando o </a:t>
            </a:r>
            <a:r>
              <a:rPr lang="pt-BR" dirty="0" err="1" smtClean="0"/>
              <a:t>pubdate</a:t>
            </a:r>
            <a:r>
              <a:rPr lang="pt-BR" dirty="0" smtClean="0"/>
              <a:t> em conjunto  com </a:t>
            </a:r>
            <a:r>
              <a:rPr lang="pt-BR" dirty="0" err="1" smtClean="0"/>
              <a:t>datetime</a:t>
            </a:r>
            <a:r>
              <a:rPr lang="pt-BR" dirty="0" smtClean="0"/>
              <a:t>, define-se a data de publicação do conteúdo;</a:t>
            </a:r>
          </a:p>
          <a:p>
            <a:pPr>
              <a:buNone/>
            </a:pPr>
            <a:endParaRPr lang="pt-BR" dirty="0" smtClean="0"/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semântica...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Em ou i</a:t>
            </a:r>
          </a:p>
          <a:p>
            <a:pPr lvl="1"/>
            <a:r>
              <a:rPr lang="pt-BR" dirty="0" smtClean="0"/>
              <a:t>Texto em itálico.</a:t>
            </a:r>
          </a:p>
          <a:p>
            <a:pPr lvl="1"/>
            <a:r>
              <a:rPr lang="pt-BR" dirty="0" smtClean="0"/>
              <a:t>Semânticas diferentes.</a:t>
            </a:r>
          </a:p>
          <a:p>
            <a:pPr lvl="1"/>
            <a:r>
              <a:rPr lang="pt-BR" dirty="0" smtClean="0"/>
              <a:t>em: enfatiza, realça...</a:t>
            </a:r>
          </a:p>
          <a:p>
            <a:pPr lvl="1"/>
            <a:r>
              <a:rPr lang="pt-BR" dirty="0" smtClean="0"/>
              <a:t>i: outros idiomas e textos técnicos.</a:t>
            </a:r>
          </a:p>
          <a:p>
            <a:r>
              <a:rPr lang="pt-BR" dirty="0" err="1" smtClean="0"/>
              <a:t>Strong</a:t>
            </a:r>
            <a:r>
              <a:rPr lang="pt-BR" dirty="0" smtClean="0"/>
              <a:t> ou b</a:t>
            </a:r>
          </a:p>
          <a:p>
            <a:pPr lvl="1"/>
            <a:r>
              <a:rPr lang="pt-BR" dirty="0" smtClean="0"/>
              <a:t>Texto em negrito</a:t>
            </a:r>
          </a:p>
          <a:p>
            <a:pPr lvl="1"/>
            <a:r>
              <a:rPr lang="pt-BR" dirty="0" smtClean="0"/>
              <a:t>b: não indica maior relevância ao significado do texto envolvido.</a:t>
            </a:r>
          </a:p>
          <a:p>
            <a:pPr lvl="1"/>
            <a:r>
              <a:rPr lang="pt-BR" dirty="0" err="1" smtClean="0"/>
              <a:t>strong</a:t>
            </a:r>
            <a:r>
              <a:rPr lang="pt-BR" dirty="0" smtClean="0"/>
              <a:t>: atribui um destaque ao texto.</a:t>
            </a:r>
          </a:p>
          <a:p>
            <a:r>
              <a:rPr lang="pt-BR" dirty="0" smtClean="0"/>
              <a:t>Cite ou q</a:t>
            </a:r>
          </a:p>
          <a:p>
            <a:pPr lvl="1"/>
            <a:r>
              <a:rPr lang="pt-BR" dirty="0" smtClean="0"/>
              <a:t>Referências ou citações a outros conteúdos.</a:t>
            </a:r>
          </a:p>
          <a:p>
            <a:pPr lvl="1"/>
            <a:r>
              <a:rPr lang="pt-BR" dirty="0" smtClean="0"/>
              <a:t>cite: nome de uma obra (filme, livro, tese, peça de teatro, jogos, </a:t>
            </a:r>
            <a:r>
              <a:rPr lang="pt-BR" dirty="0" err="1" smtClean="0"/>
              <a:t>etc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q: texto extraído de outra fonte.	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elementos interessantes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Progress</a:t>
            </a:r>
            <a:endParaRPr lang="pt-BR" dirty="0" smtClean="0"/>
          </a:p>
          <a:p>
            <a:pPr lvl="1"/>
            <a:r>
              <a:rPr lang="pt-BR" dirty="0" smtClean="0"/>
              <a:t>Exibe um componente gráfico sobre o andamento de alguma tarefa</a:t>
            </a:r>
          </a:p>
          <a:p>
            <a:r>
              <a:rPr lang="pt-BR" dirty="0" smtClean="0"/>
              <a:t>Lista de descrição: dl, </a:t>
            </a:r>
            <a:r>
              <a:rPr lang="pt-BR" dirty="0" err="1" smtClean="0"/>
              <a:t>dt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dd</a:t>
            </a:r>
            <a:endParaRPr lang="pt-BR" dirty="0" smtClean="0"/>
          </a:p>
          <a:p>
            <a:r>
              <a:rPr lang="pt-BR" dirty="0" err="1" smtClean="0"/>
              <a:t>Details</a:t>
            </a:r>
            <a:r>
              <a:rPr lang="pt-BR" dirty="0" smtClean="0"/>
              <a:t> e </a:t>
            </a:r>
            <a:r>
              <a:rPr lang="pt-BR" dirty="0" err="1" smtClean="0"/>
              <a:t>summary</a:t>
            </a:r>
            <a:r>
              <a:rPr lang="pt-BR" dirty="0" smtClean="0"/>
              <a:t>: componente que exibe o detalhamento para um título definido.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780</TotalTime>
  <Words>902</Words>
  <Application>Microsoft Office PowerPoint</Application>
  <PresentationFormat>Apresentação na tela (4:3)</PresentationFormat>
  <Paragraphs>172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Mediano</vt:lpstr>
      <vt:lpstr>Slide 1</vt:lpstr>
      <vt:lpstr>Novidades</vt:lpstr>
      <vt:lpstr>Novidades</vt:lpstr>
      <vt:lpstr>Estrutura Básica – HTML 5</vt:lpstr>
      <vt:lpstr>Novos Elementos: Saudações, Semântica!</vt:lpstr>
      <vt:lpstr>Novos Elementos: Saudações, Semântica!</vt:lpstr>
      <vt:lpstr>Mais semântica...</vt:lpstr>
      <vt:lpstr>Mais semântica...</vt:lpstr>
      <vt:lpstr>Outros elementos interessantes</vt:lpstr>
      <vt:lpstr>Novos campos de formulário</vt:lpstr>
      <vt:lpstr>Um pouco mais...</vt:lpstr>
      <vt:lpstr>CSS 3</vt:lpstr>
      <vt:lpstr>CSS 3</vt:lpstr>
      <vt:lpstr>CSS 3</vt:lpstr>
      <vt:lpstr>CSS 3</vt:lpstr>
      <vt:lpstr>CSS 3</vt:lpstr>
      <vt:lpstr>CSS 3</vt:lpstr>
      <vt:lpstr>CSS 3</vt:lpstr>
      <vt:lpstr>Bibliografia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Holanda Junior</dc:creator>
  <cp:lastModifiedBy>Holanda Junior</cp:lastModifiedBy>
  <cp:revision>114</cp:revision>
  <dcterms:created xsi:type="dcterms:W3CDTF">2013-03-04T20:21:01Z</dcterms:created>
  <dcterms:modified xsi:type="dcterms:W3CDTF">2013-06-06T00:13:22Z</dcterms:modified>
</cp:coreProperties>
</file>