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7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Relationship Id="rId4" Type="http://schemas.openxmlformats.org/officeDocument/2006/relationships/hyperlink" Target="http://scikit-learn.org/stable/auto_examples/cluster/plot_kmeans_silhouette_analysis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Relationship Id="rId5" Type="http://schemas.openxmlformats.org/officeDocument/2006/relationships/hyperlink" Target="https://pt.wikipedia.org/wiki/Dist%C3%A2ncia_euclidiana" TargetMode="External"/><Relationship Id="rId6" Type="http://schemas.openxmlformats.org/officeDocument/2006/relationships/hyperlink" Target="http://www.improvedoutcomes.com/docs/WebSiteDocs/Clustering/Clustering_Parameters/Manhattan_Distance_Metric.htm" TargetMode="External"/><Relationship Id="rId7" Type="http://schemas.openxmlformats.org/officeDocument/2006/relationships/hyperlink" Target="https://en.wikipedia.org/wiki/Cosine_similarity" TargetMode="External"/><Relationship Id="rId8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ime.unicamp.br/~wanderson/Aulas/Aula6/MT803-Aula06-Clusterizacao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hyperlink" Target="https://en.wikipedia.org/wiki/Cluster_analysi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Cluster_analysis" TargetMode="External"/><Relationship Id="rId4" Type="http://schemas.openxmlformats.org/officeDocument/2006/relationships/hyperlink" Target="https://en.wikipedia.org/wiki/Cluster_analysi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Relationship Id="rId4" Type="http://schemas.openxmlformats.org/officeDocument/2006/relationships/image" Target="../media/image10.png"/><Relationship Id="rId5" Type="http://schemas.openxmlformats.org/officeDocument/2006/relationships/image" Target="../media/image05.png"/><Relationship Id="rId6" Type="http://schemas.openxmlformats.org/officeDocument/2006/relationships/hyperlink" Target="http://www.diegonogare.net/2015/08/entendendo-como-funciona-o-algoritmo-de-cluster-k-mea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Science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Holanda Junior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Clusterização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Como escolher o K?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Percebemos que o K-means é um pouco naive (ingênuo), pois como vimos, ele divide os dados em </a:t>
            </a:r>
            <a:r>
              <a:rPr b="1" lang="en"/>
              <a:t>k </a:t>
            </a:r>
            <a:r>
              <a:rPr lang="en"/>
              <a:t>clusters, mesmo que o </a:t>
            </a:r>
            <a:r>
              <a:rPr b="1" lang="en"/>
              <a:t>k</a:t>
            </a:r>
            <a:r>
              <a:rPr lang="en"/>
              <a:t> não seja bom.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Método de Elbow (Método do Cotovelo)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A ideia é simples: executar o algoritmo k-means para um intervalo de valores de </a:t>
            </a:r>
            <a:r>
              <a:rPr b="1" lang="en"/>
              <a:t>k</a:t>
            </a:r>
            <a:r>
              <a:rPr lang="en"/>
              <a:t> (1 &lt;= k &lt;= 20, por exemplo), calculando a Soma dos quadrados dos erros para cada </a:t>
            </a:r>
            <a:r>
              <a:rPr b="1" lang="en"/>
              <a:t>k</a:t>
            </a:r>
            <a:r>
              <a:rPr lang="en"/>
              <a:t>, obtida como: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 Ou seja, a ideia é encontrar a Variação intra-cluster, buscando minimizá-lo.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um_squared_erros_k_means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799" y="3761050"/>
            <a:ext cx="1518399" cy="47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5331200" y="3748550"/>
            <a:ext cx="26205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 </a:t>
            </a:r>
            <a:r>
              <a:rPr b="1" lang="en" sz="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um ponto de dados (vetor) e </a:t>
            </a:r>
            <a:r>
              <a:rPr b="1" lang="en" sz="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means(Ck)</a:t>
            </a:r>
            <a:r>
              <a:rPr lang="en" sz="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o centróide do cluster K. Observe que x deve pertencer ao cluster K.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Clusterização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Aplicando o Método de Elbow, teremos um gráfico semelhante a este: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Percebemos que neste caso, </a:t>
            </a:r>
            <a:r>
              <a:rPr b="1" lang="en"/>
              <a:t>k=3</a:t>
            </a:r>
            <a:r>
              <a:rPr lang="en"/>
              <a:t> (cotovelo) representa um valor apropriado.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raficoElbowMethod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661973"/>
            <a:ext cx="3707849" cy="21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311700" y="4670525"/>
            <a:ext cx="6687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999999"/>
              </a:buClr>
              <a:buSzPct val="100000"/>
              <a:buFont typeface="Proxima Nova"/>
              <a:buChar char="+"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Há também o </a:t>
            </a:r>
            <a:r>
              <a:rPr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Método da Silhueta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Clusterização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Durante o algoritmo, falamos de medida de distância. As medidas de distâncias são utilizadas para </a:t>
            </a:r>
            <a:r>
              <a:rPr lang="en" sz="1400"/>
              <a:t>m</a:t>
            </a:r>
            <a:r>
              <a:rPr lang="en" sz="1400"/>
              <a:t>edir a similaridade ou dissimilaridade entre os objetos. Exemplos: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Distância Euclidiana [1]: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Distância Manhattan [2]: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Similaridade cosseno [3]: 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825" y="2282412"/>
            <a:ext cx="3885375" cy="4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9824" y="3197562"/>
            <a:ext cx="1195241" cy="46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138600" y="4502850"/>
            <a:ext cx="1441200" cy="11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" sz="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Distância Euclidiana</a:t>
            </a:r>
            <a:r>
              <a:rPr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[2] </a:t>
            </a:r>
            <a:r>
              <a:rPr lang="en" sz="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Distância Manhattan</a:t>
            </a:r>
            <a:r>
              <a:rPr lang="en" sz="900"/>
              <a:t> </a:t>
            </a:r>
            <a:r>
              <a:rPr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[3] </a:t>
            </a:r>
            <a:r>
              <a:rPr lang="en" sz="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Similaridade Cosseno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79824" y="4092075"/>
            <a:ext cx="2710350" cy="7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Clusterização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Como avaliar nosso algoritmo? E os clusteres gerados?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87" y="1699600"/>
            <a:ext cx="195262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012" y="2286000"/>
            <a:ext cx="101917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436025" y="3621625"/>
            <a:ext cx="32049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Coesão: 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mede a proximidade dos objetos em relação ao centróide. Repare que é uma avaliação de um cluster (intra-cluster).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0112" y="1809750"/>
            <a:ext cx="353377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5160425" y="3621625"/>
            <a:ext cx="30057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Separação</a:t>
            </a:r>
            <a:r>
              <a:rPr b="1"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mede a qualidade de separação entre os clusters (inter-cluster).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Prática</a:t>
            </a:r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Clusterização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Aplicações [1]: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Marketing e business: segmentação de mercado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Web: classificação de documentos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Seguro: grupo de clientes que comunicam sinistro com alta frequência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Planejamento urbano: identificar grupos de casas conforme valor, tipo e localização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929175" y="475922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Aplicações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Clusterização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Até o momento, trabalhamos com algoritmos supervisionados. Algoritmos que necessitam de dados já rotulados (com seus respectivos valores de classes) para a fase de treino e, consequentemente, classificar novos dados não rotulados.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Entraremos agora em outra categoria de algoritmos, os não supervisionados. Os quais trabalham com dados não rotulados.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Clusterização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 olharmos como os dados podem estar dispostos, provavelmente perceberemos que podem formar clusters (grupos). Por exemplo: se trabalharmos com dados que há informações sobre classes sociais, poderemos perceber grupos distintos de dados para cada classe. Se analisássemos notícias de um site, perceberemos grupos de diferentes categorias.</a:t>
            </a:r>
          </a:p>
        </p:txBody>
      </p:sp>
      <p:pic>
        <p:nvPicPr>
          <p:cNvPr descr="nocaoCluster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694" y="2968825"/>
            <a:ext cx="3420599" cy="18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Clusterização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Há diferentes abordagens de clusterização: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Clusterização Hierárquica [1]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 ideia geral para formação de clusters é que os pontos mais próximos, de acordo com a medida de distância, tendem a formar os clusters. Com a formação dos clusters, promove uma certa hierarquia entre eles, conforme os clusters vão se unindo à medida em que a distância entre os mesmos vão se alterando.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500" y="2966374"/>
            <a:ext cx="2166999" cy="17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334025" y="47887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" sz="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Algoritmos de Clusterização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Clusterização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Há diferentes abordagens de clusterização: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Clusterização baseada em Centróide [1]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O cluster é formado por um vetor central, nomeado centróide, fazendo com que todos os pontos sejam agrupados conforme o centróide mais próximo. É importante saber que não necessariamente o centróide é um ponto do dado, onde nesse caso, encontra-se o vetor central diante de todos os pontos que, a priori, formaram um cluster. </a:t>
            </a:r>
            <a:r>
              <a:rPr b="1" lang="en"/>
              <a:t>Tal abordagem será o foco da nossa aula.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</a:pPr>
            <a:r>
              <a:rPr lang="en"/>
              <a:t>Entre outras… </a:t>
            </a:r>
            <a:r>
              <a:rPr lang="en" u="sng">
                <a:solidFill>
                  <a:schemeClr val="hlink"/>
                </a:solidFill>
                <a:hlinkClick r:id="rId3"/>
              </a:rPr>
              <a:t>Ver mais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334025" y="47887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" sz="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Algoritmos de Clusterização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Clusterização: K-means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ideia é encontrar os clusters (grupos) similares, com base em seus representantes. Tais representantes serão os centróides (pontos centrais do grupo). </a:t>
            </a:r>
            <a:r>
              <a:rPr b="1" lang="en"/>
              <a:t>K-means</a:t>
            </a:r>
            <a:r>
              <a:rPr lang="en"/>
              <a:t> tem como objetivo particionar os dados em C</a:t>
            </a:r>
            <a:r>
              <a:rPr baseline="-25000" lang="en"/>
              <a:t>1</a:t>
            </a:r>
            <a:r>
              <a:rPr lang="en"/>
              <a:t>,C</a:t>
            </a:r>
            <a:r>
              <a:rPr baseline="-25000" lang="en"/>
              <a:t>2</a:t>
            </a:r>
            <a:r>
              <a:rPr lang="en"/>
              <a:t>,...,C</a:t>
            </a:r>
            <a:r>
              <a:rPr b="1" baseline="-25000" lang="en"/>
              <a:t>k</a:t>
            </a:r>
            <a:r>
              <a:rPr lang="en"/>
              <a:t> clusters, de acordo com a distância média (</a:t>
            </a:r>
            <a:r>
              <a:rPr b="1" i="1" lang="en"/>
              <a:t>means</a:t>
            </a:r>
            <a:r>
              <a:rPr lang="en"/>
              <a:t>) dos pontos, o qual define os centróides. Por fim, as partições têm a finalidade de minimizar a distância de todos os pontos aos seus respectivos centróides.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Clusterização: K-means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Podemos definir os seguintes passos para o algoritmos K-means: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Escolhe randomicamente K pontos para representar os centróides iniciais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Agrupa todos os pontos aos seus centróides mais próximos, de acordo com a medida de distância.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Verifica as seguintes situações: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Se houve mudanças de grupos/novas atribuições de pontos, calcula-se novamente o vetor central de um grupo (definindo um novo centróide) e volto para a etapa 2.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Caso não há mais mudanças, finalizo o algoritmo.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Clusterização: K-means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Passo a passo: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24" y="2314775"/>
            <a:ext cx="2372075" cy="12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22900" y="2015250"/>
            <a:ext cx="29352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Defino k=2 centróides iniciais e defino os clusters</a:t>
            </a:r>
          </a:p>
        </p:txBody>
      </p:sp>
      <p:pic>
        <p:nvPicPr>
          <p:cNvPr descr="iteracao1-kmeans.png"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2800" y="1633550"/>
            <a:ext cx="2060677" cy="35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3537075" y="1230600"/>
            <a:ext cx="4244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2953950" y="1018150"/>
            <a:ext cx="29352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Recalcula o vetor central, definindo novos centróides, e assim atribuo os pontos aos clusters adequados.</a:t>
            </a:r>
          </a:p>
        </p:txBody>
      </p:sp>
      <p:pic>
        <p:nvPicPr>
          <p:cNvPr descr="iteracao2-kmeans.png"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4200" y="1633550"/>
            <a:ext cx="2155551" cy="35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6078150" y="637137"/>
            <a:ext cx="32361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Nova disposição de centróides ocorre. Porém, nos últimos passos, não há mais movimentação de pontos, pois os centróides realmente representam os pontos centrais do grupo agora. Assim, temos o grupo “vermelho” e “azul”.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23425" y="4824125"/>
            <a:ext cx="4244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u="sng">
                <a:solidFill>
                  <a:schemeClr val="hlink"/>
                </a:solidFill>
                <a:hlinkClick r:id="rId6"/>
              </a:rPr>
              <a:t>1. [Referência das imagens]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