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Alfa Slab One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AlfaSlabOne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4278300" y="2751162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Shape 5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400"/>
            </a:lvl1pPr>
            <a:lvl2pPr lvl="1" rtl="0" algn="ctr">
              <a:spcBef>
                <a:spcPts val="0"/>
              </a:spcBef>
              <a:buSzPct val="100000"/>
              <a:defRPr sz="5400"/>
            </a:lvl2pPr>
            <a:lvl3pPr lvl="2" rtl="0" algn="ctr">
              <a:spcBef>
                <a:spcPts val="0"/>
              </a:spcBef>
              <a:buSzPct val="100000"/>
              <a:defRPr sz="5400"/>
            </a:lvl3pPr>
            <a:lvl4pPr lvl="3" rtl="0" algn="ctr">
              <a:spcBef>
                <a:spcPts val="0"/>
              </a:spcBef>
              <a:buSzPct val="100000"/>
              <a:defRPr sz="5400"/>
            </a:lvl4pPr>
            <a:lvl5pPr lvl="4" rtl="0" algn="ctr">
              <a:spcBef>
                <a:spcPts val="0"/>
              </a:spcBef>
              <a:buSzPct val="100000"/>
              <a:defRPr sz="5400"/>
            </a:lvl5pPr>
            <a:lvl6pPr lvl="5" rtl="0" algn="ctr">
              <a:spcBef>
                <a:spcPts val="0"/>
              </a:spcBef>
              <a:buSzPct val="100000"/>
              <a:defRPr sz="5400"/>
            </a:lvl6pPr>
            <a:lvl7pPr lvl="6" rtl="0" algn="ctr">
              <a:spcBef>
                <a:spcPts val="0"/>
              </a:spcBef>
              <a:buSzPct val="100000"/>
              <a:defRPr sz="5400"/>
            </a:lvl7pPr>
            <a:lvl8pPr lvl="7" rtl="0" algn="ctr">
              <a:spcBef>
                <a:spcPts val="0"/>
              </a:spcBef>
              <a:buSzPct val="100000"/>
              <a:defRPr sz="5400"/>
            </a:lvl8pPr>
            <a:lvl9pPr lvl="8" rtl="0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3" name="Shape 8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Shape 84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800"/>
            </a:lvl1pPr>
            <a:lvl2pPr lvl="1" rtl="0" algn="ctr">
              <a:spcBef>
                <a:spcPts val="0"/>
              </a:spcBef>
              <a:buSzPct val="100000"/>
              <a:defRPr sz="3800"/>
            </a:lvl2pPr>
            <a:lvl3pPr lvl="2" rtl="0" algn="ctr">
              <a:spcBef>
                <a:spcPts val="0"/>
              </a:spcBef>
              <a:buSzPct val="100000"/>
              <a:defRPr sz="3800"/>
            </a:lvl3pPr>
            <a:lvl4pPr lvl="3" rtl="0" algn="ctr">
              <a:spcBef>
                <a:spcPts val="0"/>
              </a:spcBef>
              <a:buSzPct val="100000"/>
              <a:defRPr sz="3800"/>
            </a:lvl4pPr>
            <a:lvl5pPr lvl="4" rtl="0" algn="ctr">
              <a:spcBef>
                <a:spcPts val="0"/>
              </a:spcBef>
              <a:buSzPct val="100000"/>
              <a:defRPr sz="3800"/>
            </a:lvl5pPr>
            <a:lvl6pPr lvl="5" rtl="0" algn="ctr">
              <a:spcBef>
                <a:spcPts val="0"/>
              </a:spcBef>
              <a:buSzPct val="100000"/>
              <a:defRPr sz="3800"/>
            </a:lvl6pPr>
            <a:lvl7pPr lvl="6" rtl="0" algn="ctr">
              <a:spcBef>
                <a:spcPts val="0"/>
              </a:spcBef>
              <a:buSzPct val="100000"/>
              <a:defRPr sz="3800"/>
            </a:lvl7pPr>
            <a:lvl8pPr lvl="7" rtl="0" algn="ctr">
              <a:spcBef>
                <a:spcPts val="0"/>
              </a:spcBef>
              <a:buSzPct val="100000"/>
              <a:defRPr sz="3800"/>
            </a:lvl8pPr>
            <a:lvl9pPr lvl="8" rtl="0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265500" y="2981125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Relationship Id="rId4" Type="http://schemas.openxmlformats.org/officeDocument/2006/relationships/image" Target="../media/image03.png"/><Relationship Id="rId5" Type="http://schemas.openxmlformats.org/officeDocument/2006/relationships/image" Target="../media/image0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Relationship Id="rId4" Type="http://schemas.openxmlformats.org/officeDocument/2006/relationships/image" Target="../media/image0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png"/><Relationship Id="rId4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Data Science</a:t>
            </a:r>
          </a:p>
        </p:txBody>
      </p:sp>
      <p:sp>
        <p:nvSpPr>
          <p:cNvPr id="102" name="Shape 10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Holanda Junior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Naive Bayes</a:t>
            </a:r>
          </a:p>
        </p:txBody>
      </p:sp>
      <p:sp>
        <p:nvSpPr>
          <p:cNvPr id="108" name="Shape 10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Aplicações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pt-BR" sz="1400"/>
              <a:t>Análise de Sentimentos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pt-BR" sz="1400"/>
              <a:t>Classificação de Documentos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pt-BR" sz="1400"/>
              <a:t>Filtros de Spam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Motivações: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pt-BR" sz="1400"/>
              <a:t>Funciona bem a partir de um conjunto razoável de dados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pt-BR" sz="1400"/>
              <a:t>Trabalha bem com dados categóricos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pt-BR" sz="1400"/>
              <a:t>Atinge bons resultados em diferentes domínios, além de ser um algoritmo rápido para classificar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Naive Bayes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Antes de entrarmos no assunto, vamos relembrar um pouco de probabilidade condicional: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Definição básica: a probabilidade de um evento h ocorrer, dado que um evento D ocorreu; Expressado como </a:t>
            </a:r>
            <a:r>
              <a:rPr b="1" lang="pt-BR"/>
              <a:t>P( h | D )</a:t>
            </a:r>
            <a:r>
              <a:rPr lang="pt-BR"/>
              <a:t> = P( D ∩ h ) / P( D ).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Lembrar: </a:t>
            </a:r>
            <a:r>
              <a:rPr b="1" lang="pt-BR"/>
              <a:t>P( h ∩ D )</a:t>
            </a:r>
            <a:r>
              <a:rPr lang="pt-BR"/>
              <a:t> = P( h | D ) * P( D ) = </a:t>
            </a:r>
            <a:r>
              <a:rPr b="1" lang="pt-BR"/>
              <a:t>P( D ∩ h )</a:t>
            </a:r>
            <a:r>
              <a:rPr lang="pt-BR"/>
              <a:t> = P( D | h ) * P( h 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Teorema de Bayes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P( h | D ) = Probabilidade a posteriori de h dado 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P( D | h ) = Probabilidade a posteriori de D dado h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P( h ) = Probabilidade a priori de h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/>
              <a:t>P( D ) = Probabilidade a priori de D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aum_equation_1472411565734.png"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649" y="3062675"/>
            <a:ext cx="1820174" cy="46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pt-BR"/>
              <a:t>Naive Bayes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Escolhendo a hipótese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Classificador Naive Bayes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974" y="1679450"/>
            <a:ext cx="1757125" cy="79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3648125" y="1778375"/>
            <a:ext cx="4053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●"/>
            </a:pPr>
            <a:r>
              <a:rPr lang="pt-BR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Observe que P( D ) foi descartado, pois é constante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4" name="Shape 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525" y="3140624"/>
            <a:ext cx="2763174" cy="76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8749" y="4228275"/>
            <a:ext cx="2048724" cy="37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x="3648125" y="3542700"/>
            <a:ext cx="4053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●"/>
            </a:pPr>
            <a:r>
              <a:rPr lang="pt-BR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a1, a2, …, aN são as </a:t>
            </a:r>
            <a:r>
              <a:rPr i="1" lang="pt-BR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features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●"/>
            </a:pPr>
            <a:r>
              <a:rPr lang="pt-BR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Vj a classe de teste 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●"/>
            </a:pPr>
            <a:r>
              <a:rPr lang="pt-BR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Por que Naive? Considerado como ingênuo, pois assume independência entre as </a:t>
            </a:r>
            <a:r>
              <a:rPr i="1" lang="pt-BR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features</a:t>
            </a:r>
            <a:r>
              <a:rPr lang="pt-BR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Naive Bayes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Exemplo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75" y="1601675"/>
            <a:ext cx="3707425" cy="178390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>
            <a:off x="4444500" y="1635350"/>
            <a:ext cx="37983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/>
        </p:nvSpPr>
        <p:spPr>
          <a:xfrm>
            <a:off x="4714875" y="1793625"/>
            <a:ext cx="37983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Qual a probabilidade de Jogar Tênis, dado que a Umidade está Alta?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6" name="Shape 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6300" y="3088825"/>
            <a:ext cx="4069275" cy="75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Naive Bayes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Exemplo: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1400"/>
              <a:t>	Continuando…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pt-BR" sz="1400"/>
              <a:t>	Resultados: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50" y="3802499"/>
            <a:ext cx="3887349" cy="9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375" y="2105375"/>
            <a:ext cx="3968325" cy="1133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Prática</a:t>
            </a:r>
          </a:p>
        </p:txBody>
      </p:sp>
      <p:sp>
        <p:nvSpPr>
          <p:cNvPr id="150" name="Shape 150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