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400"/>
            </a:lvl1pPr>
            <a:lvl2pPr lvl="1" rtl="0" algn="ctr">
              <a:spcBef>
                <a:spcPts val="0"/>
              </a:spcBef>
              <a:buSzPct val="100000"/>
              <a:defRPr sz="5400"/>
            </a:lvl2pPr>
            <a:lvl3pPr lvl="2" rtl="0" algn="ctr">
              <a:spcBef>
                <a:spcPts val="0"/>
              </a:spcBef>
              <a:buSzPct val="100000"/>
              <a:defRPr sz="5400"/>
            </a:lvl3pPr>
            <a:lvl4pPr lvl="3" rtl="0" algn="ctr">
              <a:spcBef>
                <a:spcPts val="0"/>
              </a:spcBef>
              <a:buSzPct val="100000"/>
              <a:defRPr sz="5400"/>
            </a:lvl4pPr>
            <a:lvl5pPr lvl="4" rtl="0" algn="ctr">
              <a:spcBef>
                <a:spcPts val="0"/>
              </a:spcBef>
              <a:buSzPct val="100000"/>
              <a:defRPr sz="5400"/>
            </a:lvl5pPr>
            <a:lvl6pPr lvl="5" rtl="0" algn="ctr">
              <a:spcBef>
                <a:spcPts val="0"/>
              </a:spcBef>
              <a:buSzPct val="100000"/>
              <a:defRPr sz="5400"/>
            </a:lvl6pPr>
            <a:lvl7pPr lvl="6" rtl="0" algn="ctr">
              <a:spcBef>
                <a:spcPts val="0"/>
              </a:spcBef>
              <a:buSzPct val="100000"/>
              <a:defRPr sz="5400"/>
            </a:lvl7pPr>
            <a:lvl8pPr lvl="7" rtl="0" algn="ctr">
              <a:spcBef>
                <a:spcPts val="0"/>
              </a:spcBef>
              <a:buSzPct val="100000"/>
              <a:defRPr sz="5400"/>
            </a:lvl8pPr>
            <a:lvl9pPr lvl="8" rtl="0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3" name="Shape 8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Shape 84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800"/>
            </a:lvl1pPr>
            <a:lvl2pPr lvl="1" rtl="0" algn="ctr">
              <a:spcBef>
                <a:spcPts val="0"/>
              </a:spcBef>
              <a:buSzPct val="100000"/>
              <a:defRPr sz="3800"/>
            </a:lvl2pPr>
            <a:lvl3pPr lvl="2" rtl="0" algn="ctr">
              <a:spcBef>
                <a:spcPts val="0"/>
              </a:spcBef>
              <a:buSzPct val="100000"/>
              <a:defRPr sz="3800"/>
            </a:lvl3pPr>
            <a:lvl4pPr lvl="3" rtl="0" algn="ctr">
              <a:spcBef>
                <a:spcPts val="0"/>
              </a:spcBef>
              <a:buSzPct val="100000"/>
              <a:defRPr sz="3800"/>
            </a:lvl4pPr>
            <a:lvl5pPr lvl="4" rtl="0" algn="ctr">
              <a:spcBef>
                <a:spcPts val="0"/>
              </a:spcBef>
              <a:buSzPct val="100000"/>
              <a:defRPr sz="3800"/>
            </a:lvl5pPr>
            <a:lvl6pPr lvl="5" rtl="0" algn="ctr">
              <a:spcBef>
                <a:spcPts val="0"/>
              </a:spcBef>
              <a:buSzPct val="100000"/>
              <a:defRPr sz="3800"/>
            </a:lvl6pPr>
            <a:lvl7pPr lvl="6" rtl="0" algn="ctr">
              <a:spcBef>
                <a:spcPts val="0"/>
              </a:spcBef>
              <a:buSzPct val="100000"/>
              <a:defRPr sz="3800"/>
            </a:lvl7pPr>
            <a:lvl8pPr lvl="7" rtl="0" algn="ctr">
              <a:spcBef>
                <a:spcPts val="0"/>
              </a:spcBef>
              <a:buSzPct val="100000"/>
              <a:defRPr sz="3800"/>
            </a:lvl8pPr>
            <a:lvl9pPr lvl="8" rtl="0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ime.usp.br/~slago/IA-pln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youtube.com/v/WnzlbyTZsQY" TargetMode="External"/><Relationship Id="rId4" Type="http://schemas.openxmlformats.org/officeDocument/2006/relationships/image" Target="../media/image0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nltk.org/book/" TargetMode="External"/><Relationship Id="rId4" Type="http://schemas.openxmlformats.org/officeDocument/2006/relationships/hyperlink" Target="http://www.nltk.org/howto/portuguese_en.html" TargetMode="External"/><Relationship Id="rId5" Type="http://schemas.openxmlformats.org/officeDocument/2006/relationships/hyperlink" Target="http://textminingonline.com/dive-into-nltk-part-ii-sentence-tokenize-and-word-tokeniz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Data Science</a:t>
            </a:r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Holanda Junior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Natural Language Processing</a:t>
            </a:r>
          </a:p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Aplicações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Sumarização automática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Análise de sentimentos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Classificação de texto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Tradução de texto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Reconhecimento de conteúdo em emails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Reconhecimento de fala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Natural Language Processing (NLP)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Uma máquina capaz de compreender o que nós, humanos, escrevemos ou falamos? Natural Language Processing (Processamento de Linguagem Natural) combina a Inteligência Computacional, Linguística e Ciência da Computação para permitir o entendimento de uma linguagem natural, por máquinas.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Diferente de uma linguagem formal, ao qual é matematicamente descrita e rigorosa, como conhecemos nas linguagens de programção que usamos (C++, Java, Python, etc.), a linguagem natural, que nós humanos utilizamos, não possui essa rigorosa definição, dado à sua constante mudança e evolução. Mesmo assim, tentamos estruturá-la formalmente para possibilitar seu estudo e processo em máquina.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BR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Natural Language Processing (NLP)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A pesquisa em NLP está focada essencialmente em três aspectos: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Som: fonologia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pt-BR"/>
              <a:t>relacionada ao reconhecimento dos sons das palavras que formam uma língua.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Estrutura: morfologia e sintaxe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pt-BR"/>
              <a:t>Morfologia: identifica as palavras com base em suas unidades primitivas. Exemplo: caçou -&gt; caç + ou.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pt-BR"/>
              <a:t>Sintaxe: define a estrutura de uma frase conforme as palavras devem se relacionar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Significado: semântica e pragmática.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pt-BR"/>
              <a:t>Semântica: associa significado a estrutura sintática, como sentenças e palavras.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pt-BR"/>
              <a:t>Pragmática: valida se o significado atribuído a uma estrutura sintática é o mais adequado.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BR"/>
              <a:t>	</a:t>
            </a:r>
            <a:r>
              <a:rPr lang="pt-BR" u="sng">
                <a:solidFill>
                  <a:schemeClr val="hlink"/>
                </a:solidFill>
                <a:hlinkClick r:id="rId3"/>
              </a:rPr>
              <a:t>Referência do slide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Natural Language Processing (NLP)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pt-BR"/>
              <a:t>Ok. Então a primeira fase de entendimento de uma máquina começa pelo tratamento das aspectos da língua, conforme o slide anterior. Mas como fazemos esse tratamento? Buscamos entender a menor unidade primeiramente: uma palavra. Qual a natureza da palavra presente no texto? Um adjetivo ou substantivo? Verbo na forma infinitiva? Precisamos então de abordagens que possam processar a linguagem natural.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Natural Language Processing (NLP)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Atividades de NLP: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Text segmentation: processo de dividir um texto em unidades menores e com significado atrelado, como sentenças ou palavras. É importante entender que cada língua tem suas especificidades. O inglês ou português, por exemplo, tem o espaço em branco como um bom exemplo de divisor de palavras.  Porém, o chinês ou japonês não podem ser considerados da mesma forma.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Part-of-speech tagging: processo de categorizar palavras (mais precisamente, itens léxicos) conforme semelhança entre propriedades gramaticais. Por exemplo, em substantivos, adjetivos, verbos, pronomes, etc.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Named-entity recognition: tem como objetivo buscar e classificar alguns termos do texto em categorias pré-definidas, como nome de pessoa, local, tempo e organizações, por exemplo.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pt-BR"/>
              <a:t>Exemplo: em 2016</a:t>
            </a:r>
            <a:r>
              <a:rPr baseline="-25000" lang="pt-BR"/>
              <a:t>[tempo]</a:t>
            </a:r>
            <a:r>
              <a:rPr lang="pt-BR"/>
              <a:t> houve um curso na UFC</a:t>
            </a:r>
            <a:r>
              <a:rPr baseline="-25000" lang="pt-BR"/>
              <a:t>[organização]</a:t>
            </a:r>
            <a:r>
              <a:rPr lang="pt-BR"/>
              <a:t>.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Natural Language Processing (NLP)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Atividades de NLP: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Tokenization: uma atividade dentro do contexto de Text segmentation, onde a ideia é dividir o texto em unidades menores, chamada como token, geralmente considerada como uma palavra de um texto.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Stemming: processo de remoção de prefixos e sufixos ou, reduzir palavras flexionadas ou derivadas buscando alcançar a forma básica de uma palavra.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Chunking: identifica partes constituintes de uma sentença (processo de part-of-speech) combinando-as e formando uma unidade maior, como uma frase, por exemplo.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O que acontece quandos dois chatbots conversam?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descr="Are you a Robot or a Unicorn? Let the world know: http://yosinski.com/IAmAUnicorn/   What happens when you let two bots have a conversation? We certainly never expected this...    (More: http://creativemachines.cornell.edu/AI-vs-AI)  By Igor Labutov, Jason Yosinski, and Hod Lipson of the Cornell Creative Machines Lab (http://creativemachines.cornell.edu/)  If you liked this, check out our site for evolving your own 3D shapes: http://EndlessForms.com/" id="145" name="Shape 145" title="AI vs. AI. Two chatbots talking to each other">
            <a:hlinkClick r:id="rId3"/>
          </p:cNvPr>
          <p:cNvSpPr/>
          <p:nvPr/>
        </p:nvSpPr>
        <p:spPr>
          <a:xfrm>
            <a:off x="2286000" y="1589125"/>
            <a:ext cx="4572000" cy="3429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Prática</a:t>
            </a:r>
          </a:p>
        </p:txBody>
      </p:sp>
      <p:sp>
        <p:nvSpPr>
          <p:cNvPr id="151" name="Shape 151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Documentos:</a:t>
            </a:r>
          </a:p>
          <a:p>
            <a:pPr lvl="0">
              <a:spcBef>
                <a:spcPts val="0"/>
              </a:spcBef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http://www.nltk.org/book/</a:t>
            </a:r>
          </a:p>
          <a:p>
            <a:pPr lvl="0">
              <a:spcBef>
                <a:spcPts val="0"/>
              </a:spcBef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http://www.nltk.org/howto/portuguese_en.html</a:t>
            </a:r>
          </a:p>
          <a:p>
            <a:pPr lvl="0">
              <a:spcBef>
                <a:spcPts val="0"/>
              </a:spcBef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http://textminingonline.com/dive-into-nltk-part-ii-sentence-tokenize-and-word-tokenize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