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634588" y="3669960"/>
            <a:ext cx="13919842" cy="276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3"/>
              </a:lnSpc>
            </a:pPr>
            <a:r>
              <a:rPr lang="en-US" sz="5373">
                <a:solidFill>
                  <a:srgbClr val="227C9D"/>
                </a:solidFill>
                <a:latin typeface="Kollektif Bold"/>
              </a:rPr>
              <a:t>VOICE ENABLED PATIENT DOCUMENTATION AND</a:t>
            </a:r>
          </a:p>
          <a:p>
            <a:pPr algn="ctr">
              <a:lnSpc>
                <a:spcPts val="5373"/>
              </a:lnSpc>
            </a:pPr>
            <a:r>
              <a:rPr lang="en-US" sz="5373">
                <a:solidFill>
                  <a:srgbClr val="227C9D"/>
                </a:solidFill>
                <a:latin typeface="Kollektif Bold"/>
              </a:rPr>
              <a:t>ASSISTANCE SYSTEM</a:t>
            </a:r>
          </a:p>
          <a:p>
            <a:pPr algn="ctr">
              <a:lnSpc>
                <a:spcPts val="537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13498" y="6191407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By Saraswathi Bavadharini 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5690765" y="4403598"/>
            <a:ext cx="6245679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PROJECT DEMO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4074" y="756192"/>
            <a:ext cx="11202658" cy="232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>
                <a:solidFill>
                  <a:srgbClr val="227C9D"/>
                </a:solidFill>
                <a:latin typeface="Kollektif Bold"/>
              </a:rPr>
              <a:t>RESULT AND ANALYSIS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3004074" y="3810000"/>
            <a:ext cx="14742022" cy="556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3728">
                <a:solidFill>
                  <a:srgbClr val="545454"/>
                </a:solidFill>
                <a:latin typeface="DM Sans"/>
              </a:rPr>
              <a:t>The implemented system successfully enables medical professionals to:</a:t>
            </a:r>
          </a:p>
          <a:p>
            <a:pPr algn="ctr">
              <a:lnSpc>
                <a:spcPts val="4474"/>
              </a:lnSpc>
            </a:pPr>
          </a:p>
          <a:p>
            <a:pPr algn="l" marL="805020" indent="-402510" lvl="1">
              <a:lnSpc>
                <a:spcPts val="4474"/>
              </a:lnSpc>
              <a:buFont typeface="Arial"/>
              <a:buChar char="•"/>
            </a:pPr>
            <a:r>
              <a:rPr lang="en-US" sz="3728">
                <a:solidFill>
                  <a:srgbClr val="545454"/>
                </a:solidFill>
                <a:latin typeface="DM Sans"/>
              </a:rPr>
              <a:t>Retrieve patient details by voice command.</a:t>
            </a:r>
          </a:p>
          <a:p>
            <a:pPr algn="l" marL="805020" indent="-402510" lvl="1">
              <a:lnSpc>
                <a:spcPts val="4474"/>
              </a:lnSpc>
              <a:buFont typeface="Arial"/>
              <a:buChar char="•"/>
            </a:pPr>
            <a:r>
              <a:rPr lang="en-US" sz="3728">
                <a:solidFill>
                  <a:srgbClr val="545454"/>
                </a:solidFill>
                <a:latin typeface="DM Sans"/>
              </a:rPr>
              <a:t>Upload medical documents for summarization.</a:t>
            </a:r>
          </a:p>
          <a:p>
            <a:pPr algn="l" marL="805020" indent="-402510" lvl="1">
              <a:lnSpc>
                <a:spcPts val="4474"/>
              </a:lnSpc>
              <a:buFont typeface="Arial"/>
              <a:buChar char="•"/>
            </a:pPr>
            <a:r>
              <a:rPr lang="en-US" sz="3728">
                <a:solidFill>
                  <a:srgbClr val="545454"/>
                </a:solidFill>
                <a:latin typeface="DM Sans"/>
              </a:rPr>
              <a:t>Obtain summarized document content in both text and audio formats.</a:t>
            </a:r>
          </a:p>
          <a:p>
            <a:pPr algn="l" marL="805020" indent="-402510" lvl="1">
              <a:lnSpc>
                <a:spcPts val="4474"/>
              </a:lnSpc>
              <a:buFont typeface="Arial"/>
              <a:buChar char="•"/>
            </a:pPr>
            <a:r>
              <a:rPr lang="en-US" sz="3728">
                <a:solidFill>
                  <a:srgbClr val="545454"/>
                </a:solidFill>
                <a:latin typeface="DM Sans"/>
              </a:rPr>
              <a:t>Experience streamlined workflow and enhanced efficiency in accessing patient information.</a:t>
            </a:r>
          </a:p>
          <a:p>
            <a:pPr algn="ctr">
              <a:lnSpc>
                <a:spcPts val="399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3334" y="530933"/>
            <a:ext cx="9037321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CONCLUSION AND FUTURE DEVELOPMENT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239243" y="2318585"/>
            <a:ext cx="16020057" cy="22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021">
                <a:solidFill>
                  <a:srgbClr val="545454"/>
                </a:solidFill>
                <a:latin typeface="DM Sans"/>
              </a:rPr>
              <a:t>The Doctor's Assistant (Nurse) application demonstrates the potential of voice-enabled technology to streamline healthcare workflows. By integrating speech recognition, AI-driven response generation, and document summarization, it facilitates efficient retrieval of patient information and enhances decision-making processes for medical professionals..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21020" y="8832267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12483" y="8838457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01 - BRANDING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15426" y="8832267"/>
            <a:ext cx="29150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>
                <a:solidFill>
                  <a:srgbClr val="FFFFFF"/>
                </a:solidFill>
                <a:latin typeface="Kollektif Bold"/>
              </a:rPr>
              <a:t>02 - WEBSITE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40254" y="5368440"/>
            <a:ext cx="16537561" cy="379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7"/>
              </a:lnSpc>
            </a:pPr>
            <a:r>
              <a:rPr lang="en-US" sz="4048">
                <a:solidFill>
                  <a:srgbClr val="000000"/>
                </a:solidFill>
                <a:latin typeface="DM Sans Bold"/>
              </a:rPr>
              <a:t>FUTURE DEVELOPMENT</a:t>
            </a:r>
          </a:p>
          <a:p>
            <a:pPr algn="l">
              <a:lnSpc>
                <a:spcPts val="3742"/>
              </a:lnSpc>
            </a:pPr>
          </a:p>
          <a:p>
            <a:pPr algn="l" marL="781342" indent="-390671" lvl="1">
              <a:lnSpc>
                <a:spcPts val="4342"/>
              </a:lnSpc>
              <a:buFont typeface="Arial"/>
              <a:buChar char="•"/>
            </a:pPr>
            <a:r>
              <a:rPr lang="en-US" sz="3618">
                <a:solidFill>
                  <a:srgbClr val="545454"/>
                </a:solidFill>
                <a:latin typeface="DM Sans Semi-Bold"/>
              </a:rPr>
              <a:t>Enhanced Accuracy</a:t>
            </a:r>
          </a:p>
          <a:p>
            <a:pPr algn="l" marL="781342" indent="-390671" lvl="1">
              <a:lnSpc>
                <a:spcPts val="4342"/>
              </a:lnSpc>
              <a:buFont typeface="Arial"/>
              <a:buChar char="•"/>
            </a:pPr>
            <a:r>
              <a:rPr lang="en-US" sz="3618">
                <a:solidFill>
                  <a:srgbClr val="545454"/>
                </a:solidFill>
                <a:latin typeface="DM Sans Semi-Bold"/>
              </a:rPr>
              <a:t>Expanded Functionality</a:t>
            </a:r>
          </a:p>
          <a:p>
            <a:pPr algn="l" marL="781342" indent="-390671" lvl="1">
              <a:lnSpc>
                <a:spcPts val="4342"/>
              </a:lnSpc>
              <a:buFont typeface="Arial"/>
              <a:buChar char="•"/>
            </a:pPr>
            <a:r>
              <a:rPr lang="en-US" sz="3618">
                <a:solidFill>
                  <a:srgbClr val="545454"/>
                </a:solidFill>
                <a:latin typeface="DM Sans Semi-Bold"/>
              </a:rPr>
              <a:t>Interoperability</a:t>
            </a:r>
          </a:p>
          <a:p>
            <a:pPr algn="l" marL="781342" indent="-390671" lvl="1">
              <a:lnSpc>
                <a:spcPts val="4342"/>
              </a:lnSpc>
              <a:buFont typeface="Arial"/>
              <a:buChar char="•"/>
            </a:pPr>
            <a:r>
              <a:rPr lang="en-US" sz="3618">
                <a:solidFill>
                  <a:srgbClr val="545454"/>
                </a:solidFill>
                <a:latin typeface="DM Sans Semi-Bold"/>
              </a:rPr>
              <a:t>Personalization</a:t>
            </a:r>
          </a:p>
          <a:p>
            <a:pPr algn="l" marL="781342" indent="-390671" lvl="1">
              <a:lnSpc>
                <a:spcPts val="4342"/>
              </a:lnSpc>
              <a:buFont typeface="Arial"/>
              <a:buChar char="•"/>
            </a:pPr>
            <a:r>
              <a:rPr lang="en-US" sz="3618">
                <a:solidFill>
                  <a:srgbClr val="545454"/>
                </a:solidFill>
                <a:latin typeface="DM Sans Semi-Bold"/>
              </a:rPr>
              <a:t>Ethical Considerations: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18801" y="693896"/>
            <a:ext cx="12044053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AIM</a:t>
            </a: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-2928328" y="10069131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4438741" y="2153516"/>
            <a:ext cx="13849259" cy="623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3"/>
              </a:lnSpc>
            </a:pPr>
          </a:p>
          <a:p>
            <a:pPr algn="l" marL="850190" indent="-425095" lvl="1">
              <a:lnSpc>
                <a:spcPts val="5513"/>
              </a:lnSpc>
              <a:buFont typeface="Arial"/>
              <a:buChar char="•"/>
            </a:pPr>
            <a:r>
              <a:rPr lang="en-US" sz="3937">
                <a:solidFill>
                  <a:srgbClr val="545454"/>
                </a:solidFill>
                <a:latin typeface="Canva Sans Bold"/>
              </a:rPr>
              <a:t>Create user-friendly voice app for nurses, using NLP and speech recognition to streamline documentation.</a:t>
            </a:r>
          </a:p>
          <a:p>
            <a:pPr algn="l" marL="850190" indent="-425095" lvl="1">
              <a:lnSpc>
                <a:spcPts val="5513"/>
              </a:lnSpc>
              <a:buFont typeface="Arial"/>
              <a:buChar char="•"/>
            </a:pPr>
            <a:r>
              <a:rPr lang="en-US" sz="3937">
                <a:solidFill>
                  <a:srgbClr val="545454"/>
                </a:solidFill>
                <a:latin typeface="Canva Sans Bold"/>
              </a:rPr>
              <a:t>Employ AI like GPT-3 for accurate patient summaries, enhancing usability.</a:t>
            </a:r>
          </a:p>
          <a:p>
            <a:pPr algn="l" marL="850190" indent="-425095" lvl="1">
              <a:lnSpc>
                <a:spcPts val="5513"/>
              </a:lnSpc>
              <a:buFont typeface="Arial"/>
              <a:buChar char="•"/>
            </a:pPr>
            <a:r>
              <a:rPr lang="en-US" sz="3937">
                <a:solidFill>
                  <a:srgbClr val="545454"/>
                </a:solidFill>
                <a:latin typeface="Canva Sans Bold"/>
              </a:rPr>
              <a:t>Address challenges in data management, improving workflow and patient care delivery.</a:t>
            </a:r>
          </a:p>
          <a:p>
            <a:pPr algn="ctr">
              <a:lnSpc>
                <a:spcPts val="551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170532" y="677296"/>
            <a:ext cx="1286604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MOTIVATION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2170532" y="3275832"/>
            <a:ext cx="16230600" cy="608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sz="4200">
                <a:solidFill>
                  <a:srgbClr val="227C9D"/>
                </a:solidFill>
                <a:latin typeface="Canva Sans Bold"/>
              </a:rPr>
              <a:t>Optimize healthcare workflow by integrating speech recognition for quick patient data retrieval.</a:t>
            </a:r>
          </a:p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sz="4200">
                <a:solidFill>
                  <a:srgbClr val="227C9D"/>
                </a:solidFill>
                <a:latin typeface="Canva Sans Bold"/>
              </a:rPr>
              <a:t>Enhance decision-making with automatic document summarization, improving efficiency.</a:t>
            </a:r>
          </a:p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sz="4200">
                <a:solidFill>
                  <a:srgbClr val="227C9D"/>
                </a:solidFill>
                <a:latin typeface="Canva Sans Bold"/>
              </a:rPr>
              <a:t>Foster inclusivity with speech synthesis, promoting better communication and collaboration for improved patient outcomes.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46096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41904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4609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41904" y="881364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7746096" y="27728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-541904" y="-492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32415" y="591234"/>
            <a:ext cx="6662479" cy="1539714"/>
            <a:chOff x="0" y="0"/>
            <a:chExt cx="1754727" cy="4055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54727" cy="405521"/>
            </a:xfrm>
            <a:custGeom>
              <a:avLst/>
              <a:gdLst/>
              <a:ahLst/>
              <a:cxnLst/>
              <a:rect r="r" b="b" t="t" l="l"/>
              <a:pathLst>
                <a:path h="405521" w="1754727">
                  <a:moveTo>
                    <a:pt x="59263" y="0"/>
                  </a:moveTo>
                  <a:lnTo>
                    <a:pt x="1695464" y="0"/>
                  </a:lnTo>
                  <a:cubicBezTo>
                    <a:pt x="1728194" y="0"/>
                    <a:pt x="1754727" y="26533"/>
                    <a:pt x="1754727" y="59263"/>
                  </a:cubicBezTo>
                  <a:lnTo>
                    <a:pt x="1754727" y="346259"/>
                  </a:lnTo>
                  <a:cubicBezTo>
                    <a:pt x="1754727" y="378989"/>
                    <a:pt x="1728194" y="405521"/>
                    <a:pt x="1695464" y="405521"/>
                  </a:cubicBezTo>
                  <a:lnTo>
                    <a:pt x="59263" y="405521"/>
                  </a:lnTo>
                  <a:cubicBezTo>
                    <a:pt x="26533" y="405521"/>
                    <a:pt x="0" y="378989"/>
                    <a:pt x="0" y="346259"/>
                  </a:cubicBezTo>
                  <a:lnTo>
                    <a:pt x="0" y="59263"/>
                  </a:lnTo>
                  <a:cubicBezTo>
                    <a:pt x="0" y="26533"/>
                    <a:pt x="26533" y="0"/>
                    <a:pt x="5926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1754727" cy="386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532415" y="2340499"/>
          <a:ext cx="17213681" cy="7613695"/>
        </p:xfrm>
        <a:graphic>
          <a:graphicData uri="http://schemas.openxmlformats.org/drawingml/2006/table">
            <a:tbl>
              <a:tblPr/>
              <a:tblGrid>
                <a:gridCol w="1442233"/>
                <a:gridCol w="3624635"/>
                <a:gridCol w="2533434"/>
                <a:gridCol w="2759199"/>
                <a:gridCol w="3164807"/>
                <a:gridCol w="3689373"/>
              </a:tblGrid>
              <a:tr h="1132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PAPER 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RESEARCH 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LIMITATION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1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Benefits, Limits, and Risks of GPT-4 as an  AI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Chatbot for Medicine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Lee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Using  GPT   4 and   similar Generative AI tools such  as Google LaMDA and GPT 3.5 in Medical conversational ChatBOTs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ChatBOTs use the GPT 4 LLM to retrieve ansers for user queries from web and this model has been tested out and found to have an accuracy of over 90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  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Authenticity of Data obtained from the web by GPT models.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Speech emotion recognition using machine learning - A systematic review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Madanian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.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Properties, methodology and working of SER model and analysing its efficiency 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Training a speech recognition (SR) system, including language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corpus, nursing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activities, clinical conversations etc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 The paper may overlook non-ML approaches  and interdisciplinary perspectives   in 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12296" y="872141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ANALYSIS AND 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46096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41904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41904" y="881364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7746096" y="27728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0800000">
            <a:off x="-541904" y="-492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41904" y="51921"/>
          <a:ext cx="17971362" cy="10706748"/>
        </p:xfrm>
        <a:graphic>
          <a:graphicData uri="http://schemas.openxmlformats.org/drawingml/2006/table">
            <a:tbl>
              <a:tblPr/>
              <a:tblGrid>
                <a:gridCol w="1459661"/>
                <a:gridCol w="3668435"/>
                <a:gridCol w="2564048"/>
                <a:gridCol w="2792542"/>
                <a:gridCol w="3752720"/>
                <a:gridCol w="3733956"/>
              </a:tblGrid>
              <a:tr h="812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PAPER 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RESEARCH 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LIMITATION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1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Development of the Speech- to-Text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Chatbot Interface Based on Google API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Shakhovska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(2019)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Utilizing the Google Speech- to-Text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API.data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proposed method involves employing prefix functions and hashing algorithms for keyword searching and verb ending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identification in chatbot conversation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study may potentially overlook alternative methods and their effectiveness in real-world applications.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1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Machine learning-based speech recognition system for nursing documentation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– A pilot study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Lee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Machine learning-based speech recognition (SR) system's effectiveness in reducing nursing documentation workloa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study collected language corpus, nursing activities for SR system training in four sessions and achieved model had an accuracy score of 87.06% to 95.07%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findings are based on a pilot implementation in a psychiatry ward, potentially limiting generalizability to other nursing specialties   or healthcare settings.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Capability of ChatGPT in Predicting and Explaining Common Drug- Drug Interactions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Juhi A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Analyze ChatGPT    in predicting  and explaining common drug- drug interactions (DDIs)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 Utilized 40 DDI lists from literature to converse with ChatGPT using two-stage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questions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ChatGPT provided incomplete guidance at times, necessitating further improvement  for patient use regarding DDI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awareness.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46096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41904" y="-27834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41904" y="881364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7746096" y="27728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0800000">
            <a:off x="-541904" y="-492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41904" y="51921"/>
          <a:ext cx="17971362" cy="10547230"/>
        </p:xfrm>
        <a:graphic>
          <a:graphicData uri="http://schemas.openxmlformats.org/drawingml/2006/table">
            <a:tbl>
              <a:tblPr/>
              <a:tblGrid>
                <a:gridCol w="1459661"/>
                <a:gridCol w="3668435"/>
                <a:gridCol w="2564048"/>
                <a:gridCol w="2792542"/>
                <a:gridCol w="3752720"/>
                <a:gridCol w="3733956"/>
              </a:tblGrid>
              <a:tr h="8125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PAPER 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RESEARCH 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LIMITATION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5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Intelligent speech technologies for transcription, disease diagnosis, and medical equipment interactive control in smart hospitals: A review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Zhang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To explore the application and potential of intelligent speech technology (IST) in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addressing medical resource shortages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paper introduces IST's procedure and system architecture, reviews its applications in smart hospitals, and presents a case study on stroke patient care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Challenges include noise interference and pronunciation differences, which may hinder the widespread application of IST in hospitals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4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Deep Cross- Corpus Speech Emotion Recognition: Recent Advances and Perspectives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Zhang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(2021)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To comprehensivel y survey the state- of-the-art techniques  in cross-corpus speech emotion recognition (SER)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The paper reviews existing literature on speech emotion databases, traditional methods for cross-corpus 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Challenges such as natural data scarcity, multimodal integration,  and limitations of deep learning techniques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Natural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Language Supervision for General-Purpose Audio Representati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ons</a:t>
                      </a:r>
                    </a:p>
                    <a:p>
                      <a:pPr algn="l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Wang </a:t>
                      </a:r>
                      <a:r>
                        <a:rPr lang="en-US" sz="2100">
                          <a:solidFill>
                            <a:srgbClr val="000000"/>
                          </a:solidFill>
                          <a:latin typeface="Kollektif Italics"/>
                        </a:rPr>
                        <a:t>et al.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(2023)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ProposeContrastive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Language-Audio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Pretraining (CLAP) forjoint audio-text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representation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Utilize twoinnovative encodersfor audio and text,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trained withContrastive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Learning to create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multimodalrepresentations.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 Limitedevaluation on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tasks with true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Zero-Shot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Kollektif"/>
                        </a:rPr>
                        <a:t>setup.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4344" y="782185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2462893" y="3578257"/>
            <a:ext cx="13465687" cy="5120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52503" indent="-526252" lvl="1">
              <a:lnSpc>
                <a:spcPts val="5849"/>
              </a:lnSpc>
              <a:buAutoNum type="arabicPeriod" startAt="1"/>
            </a:pPr>
            <a:r>
              <a:rPr lang="en-US" sz="4874">
                <a:solidFill>
                  <a:srgbClr val="545454"/>
                </a:solidFill>
                <a:latin typeface="DM Sans"/>
              </a:rPr>
              <a:t>Improve accuracy in speech recognition and NLP for better usability.</a:t>
            </a:r>
          </a:p>
          <a:p>
            <a:pPr algn="ctr" marL="1052503" indent="-526252" lvl="1">
              <a:lnSpc>
                <a:spcPts val="5849"/>
              </a:lnSpc>
              <a:buAutoNum type="arabicPeriod" startAt="1"/>
            </a:pPr>
            <a:r>
              <a:rPr lang="en-US" sz="4874">
                <a:solidFill>
                  <a:srgbClr val="545454"/>
                </a:solidFill>
                <a:latin typeface="DM Sans"/>
              </a:rPr>
              <a:t>Ensure adaptability to diverse healthcare environments for seamless integration.</a:t>
            </a:r>
          </a:p>
          <a:p>
            <a:pPr algn="ctr" marL="1052503" indent="-526252" lvl="1">
              <a:lnSpc>
                <a:spcPts val="5849"/>
              </a:lnSpc>
              <a:buAutoNum type="arabicPeriod" startAt="1"/>
            </a:pPr>
            <a:r>
              <a:rPr lang="en-US" sz="4874">
                <a:solidFill>
                  <a:srgbClr val="545454"/>
                </a:solidFill>
                <a:latin typeface="DM Sans"/>
              </a:rPr>
              <a:t>Enhance security, privacy, and ethical considerations to maintain trust.</a:t>
            </a:r>
          </a:p>
          <a:p>
            <a:pPr algn="ctr">
              <a:lnSpc>
                <a:spcPts val="584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585168" y="1479077"/>
            <a:ext cx="14336182" cy="8039351"/>
          </a:xfrm>
          <a:custGeom>
            <a:avLst/>
            <a:gdLst/>
            <a:ahLst/>
            <a:cxnLst/>
            <a:rect r="r" b="b" t="t" l="l"/>
            <a:pathLst>
              <a:path h="8039351" w="14336182">
                <a:moveTo>
                  <a:pt x="0" y="0"/>
                </a:moveTo>
                <a:lnTo>
                  <a:pt x="14336183" y="0"/>
                </a:lnTo>
                <a:lnTo>
                  <a:pt x="14336183" y="8039351"/>
                </a:lnTo>
                <a:lnTo>
                  <a:pt x="0" y="8039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751262" y="441286"/>
            <a:ext cx="7867069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FE6D73"/>
                </a:solidFill>
                <a:latin typeface="Kollektif Bold"/>
              </a:rPr>
              <a:t>WORKING PRINCIPLE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78406" y="4280041"/>
            <a:ext cx="286493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Daniel Gallego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78406" y="7791669"/>
            <a:ext cx="286493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Lorna Alvarado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129" y="1227045"/>
            <a:ext cx="12954443" cy="2417009"/>
            <a:chOff x="0" y="0"/>
            <a:chExt cx="3411870" cy="636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11870" cy="636578"/>
            </a:xfrm>
            <a:custGeom>
              <a:avLst/>
              <a:gdLst/>
              <a:ahLst/>
              <a:cxnLst/>
              <a:rect r="r" b="b" t="t" l="l"/>
              <a:pathLst>
                <a:path h="636578" w="3411870">
                  <a:moveTo>
                    <a:pt x="30479" y="0"/>
                  </a:moveTo>
                  <a:lnTo>
                    <a:pt x="3381391" y="0"/>
                  </a:lnTo>
                  <a:cubicBezTo>
                    <a:pt x="3398224" y="0"/>
                    <a:pt x="3411870" y="13646"/>
                    <a:pt x="3411870" y="30479"/>
                  </a:cubicBezTo>
                  <a:lnTo>
                    <a:pt x="3411870" y="606100"/>
                  </a:lnTo>
                  <a:cubicBezTo>
                    <a:pt x="3411870" y="614183"/>
                    <a:pt x="3408659" y="621935"/>
                    <a:pt x="3402943" y="627651"/>
                  </a:cubicBezTo>
                  <a:cubicBezTo>
                    <a:pt x="3397227" y="633367"/>
                    <a:pt x="3389474" y="636578"/>
                    <a:pt x="3381391" y="636578"/>
                  </a:cubicBezTo>
                  <a:lnTo>
                    <a:pt x="30479" y="636578"/>
                  </a:lnTo>
                  <a:cubicBezTo>
                    <a:pt x="22395" y="636578"/>
                    <a:pt x="14643" y="633367"/>
                    <a:pt x="8927" y="627651"/>
                  </a:cubicBezTo>
                  <a:cubicBezTo>
                    <a:pt x="3211" y="621935"/>
                    <a:pt x="0" y="614183"/>
                    <a:pt x="0" y="606100"/>
                  </a:cubicBezTo>
                  <a:lnTo>
                    <a:pt x="0" y="30479"/>
                  </a:lnTo>
                  <a:cubicBezTo>
                    <a:pt x="0" y="22395"/>
                    <a:pt x="3211" y="14643"/>
                    <a:pt x="8927" y="8927"/>
                  </a:cubicBezTo>
                  <a:cubicBezTo>
                    <a:pt x="14643" y="3211"/>
                    <a:pt x="22395" y="0"/>
                    <a:pt x="30479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411870" cy="608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Speech Input</a:t>
              </a: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: Utilizes the SpeechRecognition library to transcribe spoken input into text, enabling users to verbally command actions such as retrieving patient details.</a:t>
              </a:r>
            </a:p>
            <a:p>
              <a:pPr algn="ctr">
                <a:lnSpc>
                  <a:spcPts val="355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5129" y="4225796"/>
            <a:ext cx="12954443" cy="2548397"/>
            <a:chOff x="0" y="0"/>
            <a:chExt cx="3411870" cy="6711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11870" cy="671183"/>
            </a:xfrm>
            <a:custGeom>
              <a:avLst/>
              <a:gdLst/>
              <a:ahLst/>
              <a:cxnLst/>
              <a:rect r="r" b="b" t="t" l="l"/>
              <a:pathLst>
                <a:path h="671183" w="3411870">
                  <a:moveTo>
                    <a:pt x="30479" y="0"/>
                  </a:moveTo>
                  <a:lnTo>
                    <a:pt x="3381391" y="0"/>
                  </a:lnTo>
                  <a:cubicBezTo>
                    <a:pt x="3398224" y="0"/>
                    <a:pt x="3411870" y="13646"/>
                    <a:pt x="3411870" y="30479"/>
                  </a:cubicBezTo>
                  <a:lnTo>
                    <a:pt x="3411870" y="640704"/>
                  </a:lnTo>
                  <a:cubicBezTo>
                    <a:pt x="3411870" y="648787"/>
                    <a:pt x="3408659" y="656540"/>
                    <a:pt x="3402943" y="662256"/>
                  </a:cubicBezTo>
                  <a:cubicBezTo>
                    <a:pt x="3397227" y="667972"/>
                    <a:pt x="3389474" y="671183"/>
                    <a:pt x="3381391" y="671183"/>
                  </a:cubicBezTo>
                  <a:lnTo>
                    <a:pt x="30479" y="671183"/>
                  </a:lnTo>
                  <a:cubicBezTo>
                    <a:pt x="22395" y="671183"/>
                    <a:pt x="14643" y="667972"/>
                    <a:pt x="8927" y="662256"/>
                  </a:cubicBezTo>
                  <a:cubicBezTo>
                    <a:pt x="3211" y="656540"/>
                    <a:pt x="0" y="648787"/>
                    <a:pt x="0" y="640704"/>
                  </a:cubicBezTo>
                  <a:lnTo>
                    <a:pt x="0" y="30479"/>
                  </a:lnTo>
                  <a:cubicBezTo>
                    <a:pt x="0" y="22395"/>
                    <a:pt x="3211" y="14643"/>
                    <a:pt x="8927" y="8927"/>
                  </a:cubicBezTo>
                  <a:cubicBezTo>
                    <a:pt x="14643" y="3211"/>
                    <a:pt x="22395" y="0"/>
                    <a:pt x="30479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3411870" cy="6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AI Response Generation</a:t>
              </a:r>
              <a:r>
                <a:rPr lang="en-US" sz="3200">
                  <a:solidFill>
                    <a:srgbClr val="FFFFFF"/>
                  </a:solidFill>
                  <a:latin typeface="Canva Sans Bold"/>
                </a:rPr>
                <a:t>: Leverages OpenAI's GPT-3 model to generate responses based on prompts, allowing for natural language interaction and retrieval of patient information or document summaries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55744" y="7355218"/>
            <a:ext cx="12813213" cy="2516651"/>
            <a:chOff x="0" y="0"/>
            <a:chExt cx="3374673" cy="6628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74673" cy="662822"/>
            </a:xfrm>
            <a:custGeom>
              <a:avLst/>
              <a:gdLst/>
              <a:ahLst/>
              <a:cxnLst/>
              <a:rect r="r" b="b" t="t" l="l"/>
              <a:pathLst>
                <a:path h="662822" w="3374673">
                  <a:moveTo>
                    <a:pt x="30815" y="0"/>
                  </a:moveTo>
                  <a:lnTo>
                    <a:pt x="3343859" y="0"/>
                  </a:lnTo>
                  <a:cubicBezTo>
                    <a:pt x="3352031" y="0"/>
                    <a:pt x="3359869" y="3247"/>
                    <a:pt x="3365648" y="9025"/>
                  </a:cubicBezTo>
                  <a:cubicBezTo>
                    <a:pt x="3371427" y="14804"/>
                    <a:pt x="3374673" y="22642"/>
                    <a:pt x="3374673" y="30815"/>
                  </a:cubicBezTo>
                  <a:lnTo>
                    <a:pt x="3374673" y="632007"/>
                  </a:lnTo>
                  <a:cubicBezTo>
                    <a:pt x="3374673" y="649025"/>
                    <a:pt x="3360877" y="662822"/>
                    <a:pt x="3343859" y="662822"/>
                  </a:cubicBezTo>
                  <a:lnTo>
                    <a:pt x="30815" y="662822"/>
                  </a:lnTo>
                  <a:cubicBezTo>
                    <a:pt x="13796" y="662822"/>
                    <a:pt x="0" y="649025"/>
                    <a:pt x="0" y="632007"/>
                  </a:cubicBezTo>
                  <a:lnTo>
                    <a:pt x="0" y="30815"/>
                  </a:lnTo>
                  <a:cubicBezTo>
                    <a:pt x="0" y="13796"/>
                    <a:pt x="13796" y="0"/>
                    <a:pt x="30815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3374673" cy="643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52"/>
                </a:lnSpc>
              </a:pPr>
              <a:r>
                <a:rPr lang="en-US" sz="3200">
                  <a:solidFill>
                    <a:srgbClr val="FFFFFF"/>
                  </a:solidFill>
                  <a:latin typeface="DM Sans Bold"/>
                </a:rPr>
                <a:t>Document Summarization</a:t>
              </a:r>
              <a:r>
                <a:rPr lang="en-US" sz="3200">
                  <a:solidFill>
                    <a:srgbClr val="FFFFFF"/>
                  </a:solidFill>
                  <a:latin typeface="DM Sans Bold"/>
                </a:rPr>
                <a:t>: Employs the Summarizer library to generate concise summaries of uploaded patient documents, enhancing accessibility and comprehension of medical records for healthcare professionals.</a:t>
              </a:r>
            </a:p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DAGEYDsi58E</dc:identifier>
  <dcterms:modified xsi:type="dcterms:W3CDTF">2011-08-01T06:04:30Z</dcterms:modified>
  <cp:revision>1</cp:revision>
  <dc:title>VOICE ENABLED PATIENT DOCUMENTATION AND ASSISTANCE SYSTEM</dc:title>
</cp:coreProperties>
</file>