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ata.world/siyeh/synthetic-medical-data" TargetMode="External"/><Relationship Id="rId3" Type="http://schemas.openxmlformats.org/officeDocument/2006/relationships/hyperlink" Target="https://academic.oup.com/jamia/article/25/3/230/4098271?login=false"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7e15ddeb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7e15ddeb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creation from patients. This makes an assumption and assumes the conditions were </a:t>
            </a:r>
            <a:r>
              <a:rPr lang="en"/>
              <a:t>observed</a:t>
            </a:r>
            <a:r>
              <a:rPr lang="en"/>
              <a:t> in 2017 which is the latest date in this dataset.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7e15ddeb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7e15ddeb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Notice how this one patient has multiple rows per encounter. Talk about the descriptions and how they could be used as </a:t>
            </a:r>
            <a:r>
              <a:rPr lang="en"/>
              <a:t>features</a:t>
            </a:r>
            <a:r>
              <a:rPr lang="en"/>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7e15ddeb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c7e15ddeb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the gaps in this method. It’s taking the mean instead of a point in time observation which might not be as useful.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7e15ddeb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7e15ddeb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10 NA values for BMI. Rather than remove those rows, I am filling with the mean since it’s such a small percentage of the training set.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7e15ddeb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7e15ddeb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7e15ddeb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c7e15ddeb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clearly an </a:t>
            </a:r>
            <a:r>
              <a:rPr lang="en"/>
              <a:t>imbalanced dataset. This isn’t ideal for this model, but that is usually the case with real-world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c7e15ddeb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c7e15ddeb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Walk through this code so the audience has to understand what </a:t>
            </a:r>
            <a:r>
              <a:rPr lang="en"/>
              <a:t>the output means rather than just listing the features. RFE, support, and ranking should all be covered but try to make it interactivel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7e15ddeb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c7e15ddeb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 accuracy is less than a baseline in this case. This is common in the real world but that does not mean the model is worthless.  </a:t>
            </a:r>
            <a:r>
              <a:rPr lang="en"/>
              <a:t>Walk through this code. Make sure to touch on</a:t>
            </a:r>
            <a:endParaRPr/>
          </a:p>
          <a:p>
            <a:pPr indent="-298450" lvl="0" marL="457200" rtl="0" algn="l">
              <a:spcBef>
                <a:spcPts val="0"/>
              </a:spcBef>
              <a:spcAft>
                <a:spcPts val="0"/>
              </a:spcAft>
              <a:buSzPts val="1100"/>
              <a:buChar char="●"/>
            </a:pPr>
            <a:r>
              <a:rPr lang="en"/>
              <a:t>Features</a:t>
            </a:r>
            <a:endParaRPr/>
          </a:p>
          <a:p>
            <a:pPr indent="-298450" lvl="0" marL="457200" rtl="0" algn="l">
              <a:spcBef>
                <a:spcPts val="0"/>
              </a:spcBef>
              <a:spcAft>
                <a:spcPts val="0"/>
              </a:spcAft>
              <a:buSzPts val="1100"/>
              <a:buChar char="●"/>
            </a:pPr>
            <a:r>
              <a:rPr lang="en"/>
              <a:t>Get_dummies </a:t>
            </a:r>
            <a:endParaRPr/>
          </a:p>
          <a:p>
            <a:pPr indent="-298450" lvl="0" marL="457200" rtl="0" algn="l">
              <a:spcBef>
                <a:spcPts val="0"/>
              </a:spcBef>
              <a:spcAft>
                <a:spcPts val="0"/>
              </a:spcAft>
              <a:buSzPts val="1100"/>
              <a:buChar char="●"/>
            </a:pPr>
            <a:r>
              <a:rPr lang="en"/>
              <a:t>predict vs predict_proba</a:t>
            </a:r>
            <a:endParaRPr/>
          </a:p>
          <a:p>
            <a:pPr indent="-298450" lvl="0" marL="457200" rtl="0" algn="l">
              <a:spcBef>
                <a:spcPts val="0"/>
              </a:spcBef>
              <a:spcAft>
                <a:spcPts val="0"/>
              </a:spcAft>
              <a:buSzPts val="1100"/>
              <a:buChar char="●"/>
            </a:pPr>
            <a:r>
              <a:rPr lang="en"/>
              <a:t>accuracy_score</a:t>
            </a:r>
            <a:endParaRPr/>
          </a:p>
          <a:p>
            <a:pPr indent="-298450" lvl="0" marL="457200" rtl="0" algn="l">
              <a:spcBef>
                <a:spcPts val="0"/>
              </a:spcBef>
              <a:spcAft>
                <a:spcPts val="0"/>
              </a:spcAft>
              <a:buSzPts val="1100"/>
              <a:buChar char="●"/>
            </a:pPr>
            <a:r>
              <a:rPr lang="en"/>
              <a:t>Cross_val predict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7e15ddeb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7e15ddeb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walks through the high-level plan of the code without showing any of it (next slide).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c7e15ddeb8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c7e15ddeb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Only putting code on this slide because it’s a lot. Depending on time, speaker can walk through this in detail or give a quick theoretical overvie.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7305179c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7305179c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Source of data:  </a:t>
            </a:r>
            <a:endParaRPr/>
          </a:p>
          <a:p>
            <a:pPr indent="0" lvl="0" marL="0" rtl="0" algn="l">
              <a:spcBef>
                <a:spcPts val="0"/>
              </a:spcBef>
              <a:spcAft>
                <a:spcPts val="0"/>
              </a:spcAft>
              <a:buNone/>
            </a:pPr>
            <a:r>
              <a:rPr lang="en" u="sng">
                <a:solidFill>
                  <a:schemeClr val="hlink"/>
                </a:solidFill>
                <a:hlinkClick r:id="rId2"/>
              </a:rPr>
              <a:t>https://data.world/siyeh/synthetic-medical-data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Method to obtain data: </a:t>
            </a:r>
            <a:endParaRPr/>
          </a:p>
          <a:p>
            <a:pPr indent="0" lvl="0" marL="0" rtl="0" algn="l">
              <a:spcBef>
                <a:spcPts val="0"/>
              </a:spcBef>
              <a:spcAft>
                <a:spcPts val="0"/>
              </a:spcAft>
              <a:buNone/>
            </a:pPr>
            <a:r>
              <a:rPr lang="en" u="sng">
                <a:solidFill>
                  <a:schemeClr val="hlink"/>
                </a:solidFill>
                <a:hlinkClick r:id="rId3"/>
              </a:rPr>
              <a:t>https://academic.oup.com/jamia/article/25/3/230/4098271?login=false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c7e15ddeb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c7e15ddeb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from previous slide. Make sure </a:t>
            </a:r>
            <a:r>
              <a:rPr lang="en"/>
              <a:t>audience</a:t>
            </a:r>
            <a:r>
              <a:rPr lang="en"/>
              <a:t> </a:t>
            </a:r>
            <a:r>
              <a:rPr lang="en"/>
              <a:t>understand</a:t>
            </a:r>
            <a:r>
              <a:rPr lang="en"/>
              <a:t> through loss vs accuracy. Focus on one condition for example (heart).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c7e15ddeb8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c7e15ddeb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sure to hammer home the point of the model. In the real world, predictions are rarely neat and need context. The main takeaway should be the audience understand that ML isn’t a magic wand that does a doctors job, but a tool that can greatly help providers.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7305179c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7305179c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four conditions were grouped using similar descriptions. More details to follow later in the presentation.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7e15dde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7e15dde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7e15ddeb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7e15ddeb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description column. There are 5 conditions listed with 2 being the same and 3 dealing with respiratory/cold symptoms.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cf3c9779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cf3c9779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description column. There are 5 conditions listed with 2 being the same and 3 dealing with respiratory/cold symptoms.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7e15ddeb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7e15ddeb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the </a:t>
            </a:r>
            <a:r>
              <a:rPr lang="en"/>
              <a:t>long</a:t>
            </a:r>
            <a:r>
              <a:rPr lang="en"/>
              <a:t> tail of conditions and how they could be grouped together before going over function.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7e15ddeb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7e15ddeb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will be the target variable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7e15ddeb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7e15ddeb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the audience view the data and call out certain properties: birthdate, race/ethnicity, gender.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Self-Learning Tutorial</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James Holbrook</a:t>
            </a:r>
            <a:endParaRPr/>
          </a:p>
          <a:p>
            <a:pPr indent="0" lvl="0" marL="0" rtl="0" algn="l">
              <a:spcBef>
                <a:spcPts val="0"/>
              </a:spcBef>
              <a:spcAft>
                <a:spcPts val="0"/>
              </a:spcAft>
              <a:buNone/>
            </a:pPr>
            <a:r>
              <a:rPr lang="en"/>
              <a:t>AI Healthcare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Patients</a:t>
            </a:r>
            <a:endParaRPr/>
          </a:p>
        </p:txBody>
      </p:sp>
      <p:pic>
        <p:nvPicPr>
          <p:cNvPr id="141" name="Google Shape;141;p22"/>
          <p:cNvPicPr preferRelativeResize="0"/>
          <p:nvPr/>
        </p:nvPicPr>
        <p:blipFill>
          <a:blip r:embed="rId3">
            <a:alphaModFix/>
          </a:blip>
          <a:stretch>
            <a:fillRect/>
          </a:stretch>
        </p:blipFill>
        <p:spPr>
          <a:xfrm>
            <a:off x="920800" y="1880000"/>
            <a:ext cx="7143750" cy="2609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a:t>
            </a:r>
            <a:endParaRPr/>
          </a:p>
        </p:txBody>
      </p:sp>
      <p:pic>
        <p:nvPicPr>
          <p:cNvPr id="147" name="Google Shape;147;p23"/>
          <p:cNvPicPr preferRelativeResize="0"/>
          <p:nvPr/>
        </p:nvPicPr>
        <p:blipFill>
          <a:blip r:embed="rId3">
            <a:alphaModFix/>
          </a:blip>
          <a:stretch>
            <a:fillRect/>
          </a:stretch>
        </p:blipFill>
        <p:spPr>
          <a:xfrm>
            <a:off x="61913" y="3093000"/>
            <a:ext cx="8839201" cy="1710267"/>
          </a:xfrm>
          <a:prstGeom prst="rect">
            <a:avLst/>
          </a:prstGeom>
          <a:noFill/>
          <a:ln>
            <a:noFill/>
          </a:ln>
        </p:spPr>
      </p:pic>
      <p:pic>
        <p:nvPicPr>
          <p:cNvPr id="148" name="Google Shape;148;p23"/>
          <p:cNvPicPr preferRelativeResize="0"/>
          <p:nvPr/>
        </p:nvPicPr>
        <p:blipFill>
          <a:blip r:embed="rId4">
            <a:alphaModFix/>
          </a:blip>
          <a:stretch>
            <a:fillRect/>
          </a:stretch>
        </p:blipFill>
        <p:spPr>
          <a:xfrm>
            <a:off x="0" y="2420250"/>
            <a:ext cx="8963025" cy="2476500"/>
          </a:xfrm>
          <a:prstGeom prst="rect">
            <a:avLst/>
          </a:prstGeom>
          <a:noFill/>
          <a:ln>
            <a:noFill/>
          </a:ln>
        </p:spPr>
      </p:pic>
      <p:pic>
        <p:nvPicPr>
          <p:cNvPr id="149" name="Google Shape;149;p23"/>
          <p:cNvPicPr preferRelativeResize="0"/>
          <p:nvPr/>
        </p:nvPicPr>
        <p:blipFill>
          <a:blip r:embed="rId5">
            <a:alphaModFix/>
          </a:blip>
          <a:stretch>
            <a:fillRect/>
          </a:stretch>
        </p:blipFill>
        <p:spPr>
          <a:xfrm>
            <a:off x="152400" y="2505975"/>
            <a:ext cx="8658225" cy="2305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a:t>
            </a:r>
            <a:r>
              <a:rPr lang="en"/>
              <a:t> - Data Transformation</a:t>
            </a:r>
            <a:endParaRPr/>
          </a:p>
        </p:txBody>
      </p:sp>
      <p:pic>
        <p:nvPicPr>
          <p:cNvPr id="155" name="Google Shape;155;p24"/>
          <p:cNvPicPr preferRelativeResize="0"/>
          <p:nvPr/>
        </p:nvPicPr>
        <p:blipFill>
          <a:blip r:embed="rId3">
            <a:alphaModFix/>
          </a:blip>
          <a:stretch>
            <a:fillRect/>
          </a:stretch>
        </p:blipFill>
        <p:spPr>
          <a:xfrm>
            <a:off x="1315975" y="1962325"/>
            <a:ext cx="5554086" cy="2984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Combine and Fill NAs</a:t>
            </a:r>
            <a:endParaRPr/>
          </a:p>
        </p:txBody>
      </p:sp>
      <p:pic>
        <p:nvPicPr>
          <p:cNvPr id="161" name="Google Shape;161;p25"/>
          <p:cNvPicPr preferRelativeResize="0"/>
          <p:nvPr/>
        </p:nvPicPr>
        <p:blipFill>
          <a:blip r:embed="rId3">
            <a:alphaModFix/>
          </a:blip>
          <a:stretch>
            <a:fillRect/>
          </a:stretch>
        </p:blipFill>
        <p:spPr>
          <a:xfrm>
            <a:off x="234725" y="2006250"/>
            <a:ext cx="8839198" cy="250530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29450" y="1318650"/>
            <a:ext cx="7688700" cy="284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Setup</a:t>
            </a:r>
            <a:endParaRPr b="0" sz="1800">
              <a:solidFill>
                <a:schemeClr val="accent1"/>
              </a:solidFill>
              <a:latin typeface="Lato"/>
              <a:ea typeface="Lato"/>
              <a:cs typeface="Lato"/>
              <a:sym typeface="Lato"/>
            </a:endParaRPr>
          </a:p>
          <a:p>
            <a:pPr indent="0" lvl="0" marL="0" rtl="0" algn="l">
              <a:spcBef>
                <a:spcPts val="0"/>
              </a:spcBef>
              <a:spcAft>
                <a:spcPts val="0"/>
              </a:spcAft>
              <a:buNone/>
            </a:pPr>
            <a:r>
              <a:t/>
            </a:r>
            <a:endParaRPr b="0" sz="18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pic>
        <p:nvPicPr>
          <p:cNvPr id="172" name="Google Shape;172;p27"/>
          <p:cNvPicPr preferRelativeResize="0"/>
          <p:nvPr/>
        </p:nvPicPr>
        <p:blipFill>
          <a:blip r:embed="rId3">
            <a:alphaModFix/>
          </a:blip>
          <a:stretch>
            <a:fillRect/>
          </a:stretch>
        </p:blipFill>
        <p:spPr>
          <a:xfrm>
            <a:off x="614700" y="2244826"/>
            <a:ext cx="7274251" cy="2718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729450" y="1318650"/>
            <a:ext cx="7688700" cy="284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Selection</a:t>
            </a:r>
            <a:endParaRPr b="0" sz="1800">
              <a:solidFill>
                <a:schemeClr val="accent1"/>
              </a:solidFill>
              <a:latin typeface="Lato"/>
              <a:ea typeface="Lato"/>
              <a:cs typeface="Lato"/>
              <a:sym typeface="Lato"/>
            </a:endParaRPr>
          </a:p>
          <a:p>
            <a:pPr indent="0" lvl="0" marL="0" rtl="0" algn="l">
              <a:spcBef>
                <a:spcPts val="0"/>
              </a:spcBef>
              <a:spcAft>
                <a:spcPts val="0"/>
              </a:spcAft>
              <a:buNone/>
            </a:pPr>
            <a:r>
              <a:t/>
            </a:r>
            <a:endParaRPr b="0" sz="18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pic>
        <p:nvPicPr>
          <p:cNvPr id="178" name="Google Shape;178;p28"/>
          <p:cNvPicPr preferRelativeResize="0"/>
          <p:nvPr/>
        </p:nvPicPr>
        <p:blipFill>
          <a:blip r:embed="rId3">
            <a:alphaModFix/>
          </a:blip>
          <a:stretch>
            <a:fillRect/>
          </a:stretch>
        </p:blipFill>
        <p:spPr>
          <a:xfrm>
            <a:off x="2000125" y="2031925"/>
            <a:ext cx="3581824" cy="2783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29450" y="1318650"/>
            <a:ext cx="7688700" cy="284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ML Model</a:t>
            </a:r>
            <a:endParaRPr b="0" sz="1800">
              <a:solidFill>
                <a:schemeClr val="accent1"/>
              </a:solidFill>
              <a:latin typeface="Lato"/>
              <a:ea typeface="Lato"/>
              <a:cs typeface="Lato"/>
              <a:sym typeface="Lato"/>
            </a:endParaRPr>
          </a:p>
          <a:p>
            <a:pPr indent="0" lvl="0" marL="0" rtl="0" algn="l">
              <a:spcBef>
                <a:spcPts val="0"/>
              </a:spcBef>
              <a:spcAft>
                <a:spcPts val="0"/>
              </a:spcAft>
              <a:buNone/>
            </a:pPr>
            <a:r>
              <a:t/>
            </a:r>
            <a:endParaRPr b="0" sz="18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pic>
        <p:nvPicPr>
          <p:cNvPr id="184" name="Google Shape;184;p29"/>
          <p:cNvPicPr preferRelativeResize="0"/>
          <p:nvPr/>
        </p:nvPicPr>
        <p:blipFill>
          <a:blip r:embed="rId3">
            <a:alphaModFix/>
          </a:blip>
          <a:stretch>
            <a:fillRect/>
          </a:stretch>
        </p:blipFill>
        <p:spPr>
          <a:xfrm>
            <a:off x="1083088" y="2229300"/>
            <a:ext cx="5741074" cy="2421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729450" y="1318650"/>
            <a:ext cx="7688700" cy="284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Multiple Models at Once</a:t>
            </a:r>
            <a:endParaRPr b="0" sz="1800">
              <a:solidFill>
                <a:schemeClr val="accent1"/>
              </a:solidFill>
              <a:latin typeface="Lato"/>
              <a:ea typeface="Lato"/>
              <a:cs typeface="Lato"/>
              <a:sym typeface="Lato"/>
            </a:endParaRPr>
          </a:p>
          <a:p>
            <a:pPr indent="0" lvl="0" marL="0" rtl="0" algn="l">
              <a:spcBef>
                <a:spcPts val="0"/>
              </a:spcBef>
              <a:spcAft>
                <a:spcPts val="0"/>
              </a:spcAft>
              <a:buNone/>
            </a:pPr>
            <a:r>
              <a:t/>
            </a:r>
            <a:endParaRPr b="0" sz="18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sp>
        <p:nvSpPr>
          <p:cNvPr id="190" name="Google Shape;190;p30"/>
          <p:cNvSpPr txBox="1"/>
          <p:nvPr/>
        </p:nvSpPr>
        <p:spPr>
          <a:xfrm>
            <a:off x="768400" y="1882950"/>
            <a:ext cx="2409600" cy="13776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accent1"/>
              </a:buClr>
              <a:buSzPts val="1300"/>
              <a:buFont typeface="Lato"/>
              <a:buAutoNum type="arabicParenR"/>
            </a:pPr>
            <a:r>
              <a:rPr lang="en" sz="1300">
                <a:solidFill>
                  <a:schemeClr val="accent1"/>
                </a:solidFill>
                <a:latin typeface="Lato"/>
                <a:ea typeface="Lato"/>
                <a:cs typeface="Lato"/>
                <a:sym typeface="Lato"/>
              </a:rPr>
              <a:t>Convert multiclass to binary model</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AutoNum type="arabicParenR"/>
            </a:pPr>
            <a:r>
              <a:rPr lang="en" sz="1300">
                <a:solidFill>
                  <a:schemeClr val="accent1"/>
                </a:solidFill>
                <a:latin typeface="Lato"/>
                <a:ea typeface="Lato"/>
                <a:cs typeface="Lato"/>
                <a:sym typeface="Lato"/>
              </a:rPr>
              <a:t>Run cross-val-predict for binary and probability output</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AutoNum type="arabicParenR"/>
            </a:pPr>
            <a:r>
              <a:rPr lang="en" sz="1300">
                <a:solidFill>
                  <a:schemeClr val="accent1"/>
                </a:solidFill>
                <a:latin typeface="Lato"/>
                <a:ea typeface="Lato"/>
                <a:cs typeface="Lato"/>
                <a:sym typeface="Lato"/>
              </a:rPr>
              <a:t>Compare to baseline </a:t>
            </a:r>
            <a:endParaRPr sz="1300">
              <a:solidFill>
                <a:schemeClr val="accent1"/>
              </a:solidFill>
              <a:latin typeface="Lato"/>
              <a:ea typeface="Lato"/>
              <a:cs typeface="Lato"/>
              <a:sym typeface="Lato"/>
            </a:endParaRPr>
          </a:p>
        </p:txBody>
      </p:sp>
      <p:pic>
        <p:nvPicPr>
          <p:cNvPr id="191" name="Google Shape;191;p30"/>
          <p:cNvPicPr preferRelativeResize="0"/>
          <p:nvPr/>
        </p:nvPicPr>
        <p:blipFill>
          <a:blip r:embed="rId3">
            <a:alphaModFix/>
          </a:blip>
          <a:stretch>
            <a:fillRect/>
          </a:stretch>
        </p:blipFill>
        <p:spPr>
          <a:xfrm>
            <a:off x="104275" y="3637600"/>
            <a:ext cx="8726850" cy="13055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1"/>
          <p:cNvPicPr preferRelativeResize="0"/>
          <p:nvPr/>
        </p:nvPicPr>
        <p:blipFill>
          <a:blip r:embed="rId3">
            <a:alphaModFix/>
          </a:blip>
          <a:stretch>
            <a:fillRect/>
          </a:stretch>
        </p:blipFill>
        <p:spPr>
          <a:xfrm>
            <a:off x="1590425" y="1429875"/>
            <a:ext cx="4442226" cy="32409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93" name="Google Shape;93;p14"/>
          <p:cNvSpPr txBox="1"/>
          <p:nvPr>
            <p:ph idx="1" type="body"/>
          </p:nvPr>
        </p:nvSpPr>
        <p:spPr>
          <a:xfrm>
            <a:off x="729450" y="2085650"/>
            <a:ext cx="29418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tutorial uses </a:t>
            </a:r>
            <a:r>
              <a:rPr lang="en"/>
              <a:t>Synthetic</a:t>
            </a:r>
            <a:r>
              <a:rPr lang="en"/>
              <a:t> Medical Data. It is not real patient data, but generated through Synthea</a:t>
            </a:r>
            <a:endParaRPr/>
          </a:p>
        </p:txBody>
      </p:sp>
      <p:pic>
        <p:nvPicPr>
          <p:cNvPr id="94" name="Google Shape;94;p14"/>
          <p:cNvPicPr preferRelativeResize="0"/>
          <p:nvPr/>
        </p:nvPicPr>
        <p:blipFill>
          <a:blip r:embed="rId3">
            <a:alphaModFix/>
          </a:blip>
          <a:stretch>
            <a:fillRect/>
          </a:stretch>
        </p:blipFill>
        <p:spPr>
          <a:xfrm>
            <a:off x="3976050" y="1803050"/>
            <a:ext cx="5167950" cy="220298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2"/>
          <p:cNvPicPr preferRelativeResize="0"/>
          <p:nvPr/>
        </p:nvPicPr>
        <p:blipFill>
          <a:blip r:embed="rId3">
            <a:alphaModFix/>
          </a:blip>
          <a:stretch>
            <a:fillRect/>
          </a:stretch>
        </p:blipFill>
        <p:spPr>
          <a:xfrm>
            <a:off x="865925" y="3297350"/>
            <a:ext cx="6762750" cy="1438275"/>
          </a:xfrm>
          <a:prstGeom prst="rect">
            <a:avLst/>
          </a:prstGeom>
          <a:noFill/>
          <a:ln>
            <a:noFill/>
          </a:ln>
        </p:spPr>
      </p:pic>
      <p:sp>
        <p:nvSpPr>
          <p:cNvPr id="202" name="Google Shape;202;p32"/>
          <p:cNvSpPr txBox="1"/>
          <p:nvPr>
            <p:ph type="title"/>
          </p:nvPr>
        </p:nvSpPr>
        <p:spPr>
          <a:xfrm>
            <a:off x="729450" y="1318650"/>
            <a:ext cx="7640700" cy="197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 and Takeaways</a:t>
            </a:r>
            <a:endParaRPr/>
          </a:p>
          <a:p>
            <a:pPr indent="-303389" lvl="0" marL="457200" rtl="0" algn="l">
              <a:spcBef>
                <a:spcPts val="0"/>
              </a:spcBef>
              <a:spcAft>
                <a:spcPts val="0"/>
              </a:spcAft>
              <a:buSzPts val="1178"/>
              <a:buChar char="●"/>
            </a:pPr>
            <a:r>
              <a:rPr b="0" lang="en" sz="1177"/>
              <a:t>For accuracy, it is hard to beat the baseline.</a:t>
            </a:r>
            <a:endParaRPr b="0" sz="1177"/>
          </a:p>
          <a:p>
            <a:pPr indent="-303389" lvl="0" marL="457200" rtl="0" algn="l">
              <a:spcBef>
                <a:spcPts val="0"/>
              </a:spcBef>
              <a:spcAft>
                <a:spcPts val="0"/>
              </a:spcAft>
              <a:buSzPts val="1178"/>
              <a:buChar char="●"/>
            </a:pPr>
            <a:r>
              <a:rPr b="0" lang="en" sz="1177"/>
              <a:t>The loss, however, is much lower/better when using probabilities. </a:t>
            </a:r>
            <a:endParaRPr b="0" sz="1177"/>
          </a:p>
          <a:p>
            <a:pPr indent="-303389" lvl="0" marL="457200" rtl="0" algn="l">
              <a:spcBef>
                <a:spcPts val="0"/>
              </a:spcBef>
              <a:spcAft>
                <a:spcPts val="0"/>
              </a:spcAft>
              <a:buSzPts val="1178"/>
              <a:buChar char="●"/>
            </a:pPr>
            <a:r>
              <a:rPr b="0" lang="en" sz="1177"/>
              <a:t>This is an </a:t>
            </a:r>
            <a:r>
              <a:rPr b="0" lang="en" sz="1177"/>
              <a:t>example of how predicting risk/likelihood is a much more useful output than a binary/categorical prediction that has no context.</a:t>
            </a:r>
            <a:endParaRPr b="0" sz="1177"/>
          </a:p>
          <a:p>
            <a:pPr indent="0" lvl="0" marL="0" rtl="0" algn="l">
              <a:spcBef>
                <a:spcPts val="0"/>
              </a:spcBef>
              <a:spcAft>
                <a:spcPts val="0"/>
              </a:spcAft>
              <a:buNone/>
            </a:pPr>
            <a:r>
              <a:t/>
            </a:r>
            <a:endParaRPr b="0" sz="18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729450" y="1318650"/>
            <a:ext cx="7640700" cy="197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Thoughts</a:t>
            </a:r>
            <a:endParaRPr/>
          </a:p>
          <a:p>
            <a:pPr indent="-303389" lvl="0" marL="457200" rtl="0" algn="l">
              <a:spcBef>
                <a:spcPts val="0"/>
              </a:spcBef>
              <a:spcAft>
                <a:spcPts val="0"/>
              </a:spcAft>
              <a:buSzPts val="1178"/>
              <a:buChar char="●"/>
            </a:pPr>
            <a:r>
              <a:rPr b="0" lang="en" sz="1177"/>
              <a:t>It is hard to accurately make patient predictions using ML without proper data.</a:t>
            </a:r>
            <a:endParaRPr b="0" sz="1177"/>
          </a:p>
          <a:p>
            <a:pPr indent="-303389" lvl="0" marL="457200" rtl="0" algn="l">
              <a:spcBef>
                <a:spcPts val="0"/>
              </a:spcBef>
              <a:spcAft>
                <a:spcPts val="0"/>
              </a:spcAft>
              <a:buSzPts val="1178"/>
              <a:buChar char="●"/>
            </a:pPr>
            <a:r>
              <a:rPr b="0" lang="en" sz="1177"/>
              <a:t>An average model can still be useful to a provider if it contains a % prediction. For example, a 40% prediction on condition that 10% of the population has is very high risk even if it’s less likely the patient has the condition.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284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a:t>
            </a:r>
            <a:r>
              <a:rPr b="0" lang="en" sz="1800">
                <a:solidFill>
                  <a:schemeClr val="accent1"/>
                </a:solidFill>
                <a:latin typeface="Lato"/>
                <a:ea typeface="Lato"/>
                <a:cs typeface="Lato"/>
                <a:sym typeface="Lato"/>
              </a:rPr>
              <a:t>Attempt to b</a:t>
            </a:r>
            <a:r>
              <a:rPr b="0" lang="en" sz="1800">
                <a:solidFill>
                  <a:schemeClr val="accent1"/>
                </a:solidFill>
                <a:latin typeface="Lato"/>
                <a:ea typeface="Lato"/>
                <a:cs typeface="Lato"/>
                <a:sym typeface="Lato"/>
              </a:rPr>
              <a:t>etter predict certain conditions with patient conditions.</a:t>
            </a:r>
            <a:endParaRPr b="0" sz="1800">
              <a:solidFill>
                <a:schemeClr val="accent1"/>
              </a:solidFill>
              <a:latin typeface="Lato"/>
              <a:ea typeface="Lato"/>
              <a:cs typeface="Lato"/>
              <a:sym typeface="Lato"/>
            </a:endParaRPr>
          </a:p>
          <a:p>
            <a:pPr indent="0" lvl="0" marL="0" rtl="0" algn="l">
              <a:spcBef>
                <a:spcPts val="0"/>
              </a:spcBef>
              <a:spcAft>
                <a:spcPts val="0"/>
              </a:spcAft>
              <a:buNone/>
            </a:pPr>
            <a:r>
              <a:t/>
            </a:r>
            <a:endParaRPr b="0" sz="1800">
              <a:solidFill>
                <a:schemeClr val="accent1"/>
              </a:solidFill>
              <a:latin typeface="Lato"/>
              <a:ea typeface="Lato"/>
              <a:cs typeface="Lato"/>
              <a:sym typeface="Lato"/>
            </a:endParaRPr>
          </a:p>
          <a:p>
            <a:pPr indent="0" lvl="0" marL="0" rtl="0" algn="l">
              <a:spcBef>
                <a:spcPts val="0"/>
              </a:spcBef>
              <a:spcAft>
                <a:spcPts val="0"/>
              </a:spcAft>
              <a:buNone/>
            </a:pPr>
            <a:r>
              <a:rPr lang="en"/>
              <a:t>Method: </a:t>
            </a:r>
            <a:r>
              <a:rPr b="0" lang="en" sz="1800">
                <a:solidFill>
                  <a:schemeClr val="accent1"/>
                </a:solidFill>
                <a:latin typeface="Lato"/>
                <a:ea typeface="Lato"/>
                <a:cs typeface="Lato"/>
                <a:sym typeface="Lato"/>
              </a:rPr>
              <a:t>Random Forest Ensemble Classifier</a:t>
            </a:r>
            <a:endParaRPr b="0" sz="1800">
              <a:solidFill>
                <a:schemeClr val="accent1"/>
              </a:solidFill>
              <a:latin typeface="Lato"/>
              <a:ea typeface="Lato"/>
              <a:cs typeface="Lato"/>
              <a:sym typeface="Lato"/>
            </a:endParaRPr>
          </a:p>
          <a:p>
            <a:pPr indent="0" lvl="0" marL="0" rtl="0" algn="l">
              <a:spcBef>
                <a:spcPts val="0"/>
              </a:spcBef>
              <a:spcAft>
                <a:spcPts val="0"/>
              </a:spcAft>
              <a:buNone/>
            </a:pPr>
            <a:r>
              <a:t/>
            </a:r>
            <a:endParaRPr b="0" sz="1800">
              <a:solidFill>
                <a:schemeClr val="accent1"/>
              </a:solidFill>
              <a:latin typeface="Lato"/>
              <a:ea typeface="Lato"/>
              <a:cs typeface="Lato"/>
              <a:sym typeface="Lato"/>
            </a:endParaRPr>
          </a:p>
          <a:p>
            <a:pPr indent="0" lvl="0" marL="0" rtl="0" algn="l">
              <a:spcBef>
                <a:spcPts val="0"/>
              </a:spcBef>
              <a:spcAft>
                <a:spcPts val="0"/>
              </a:spcAft>
              <a:buNone/>
            </a:pPr>
            <a:r>
              <a:rPr lang="en"/>
              <a:t>Conditions to predict</a:t>
            </a:r>
            <a:r>
              <a:rPr lang="en" sz="1800">
                <a:solidFill>
                  <a:schemeClr val="accent1"/>
                </a:solidFill>
                <a:latin typeface="Lato"/>
                <a:ea typeface="Lato"/>
                <a:cs typeface="Lato"/>
                <a:sym typeface="Lato"/>
              </a:rPr>
              <a:t>:</a:t>
            </a:r>
            <a:endParaRPr sz="1800">
              <a:solidFill>
                <a:schemeClr val="accent1"/>
              </a:solidFill>
              <a:latin typeface="Lato"/>
              <a:ea typeface="Lato"/>
              <a:cs typeface="Lato"/>
              <a:sym typeface="Lato"/>
            </a:endParaRPr>
          </a:p>
          <a:p>
            <a:pPr indent="-331470" lvl="0" marL="457200" rtl="0" algn="l">
              <a:spcBef>
                <a:spcPts val="0"/>
              </a:spcBef>
              <a:spcAft>
                <a:spcPts val="0"/>
              </a:spcAft>
              <a:buClr>
                <a:schemeClr val="accent1"/>
              </a:buClr>
              <a:buSzPct val="100000"/>
              <a:buFont typeface="Lato"/>
              <a:buChar char="●"/>
            </a:pPr>
            <a:r>
              <a:rPr lang="en" sz="1800">
                <a:solidFill>
                  <a:schemeClr val="accent1"/>
                </a:solidFill>
                <a:latin typeface="Lato"/>
                <a:ea typeface="Lato"/>
                <a:cs typeface="Lato"/>
                <a:sym typeface="Lato"/>
              </a:rPr>
              <a:t>Cold/Respiratory cognition</a:t>
            </a:r>
            <a:endParaRPr sz="1800">
              <a:solidFill>
                <a:schemeClr val="accent1"/>
              </a:solidFill>
              <a:latin typeface="Lato"/>
              <a:ea typeface="Lato"/>
              <a:cs typeface="Lato"/>
              <a:sym typeface="Lato"/>
            </a:endParaRPr>
          </a:p>
          <a:p>
            <a:pPr indent="-331470" lvl="0" marL="457200" rtl="0" algn="l">
              <a:spcBef>
                <a:spcPts val="0"/>
              </a:spcBef>
              <a:spcAft>
                <a:spcPts val="0"/>
              </a:spcAft>
              <a:buClr>
                <a:schemeClr val="accent1"/>
              </a:buClr>
              <a:buSzPct val="100000"/>
              <a:buFont typeface="Lato"/>
              <a:buChar char="●"/>
            </a:pPr>
            <a:r>
              <a:rPr lang="en" sz="1800">
                <a:solidFill>
                  <a:schemeClr val="accent1"/>
                </a:solidFill>
                <a:latin typeface="Lato"/>
                <a:ea typeface="Lato"/>
                <a:cs typeface="Lato"/>
                <a:sym typeface="Lato"/>
              </a:rPr>
              <a:t>Diabetes</a:t>
            </a:r>
            <a:endParaRPr sz="1800">
              <a:solidFill>
                <a:schemeClr val="accent1"/>
              </a:solidFill>
              <a:latin typeface="Lato"/>
              <a:ea typeface="Lato"/>
              <a:cs typeface="Lato"/>
              <a:sym typeface="Lato"/>
            </a:endParaRPr>
          </a:p>
          <a:p>
            <a:pPr indent="-331470" lvl="0" marL="457200" rtl="0" algn="l">
              <a:spcBef>
                <a:spcPts val="0"/>
              </a:spcBef>
              <a:spcAft>
                <a:spcPts val="0"/>
              </a:spcAft>
              <a:buClr>
                <a:schemeClr val="accent1"/>
              </a:buClr>
              <a:buSzPct val="100000"/>
              <a:buFont typeface="Lato"/>
              <a:buChar char="●"/>
            </a:pPr>
            <a:r>
              <a:rPr lang="en" sz="1800">
                <a:solidFill>
                  <a:schemeClr val="accent1"/>
                </a:solidFill>
                <a:latin typeface="Lato"/>
                <a:ea typeface="Lato"/>
                <a:cs typeface="Lato"/>
                <a:sym typeface="Lato"/>
              </a:rPr>
              <a:t>Physical injury (sprain, fracture, concussion)</a:t>
            </a:r>
            <a:endParaRPr sz="1800">
              <a:solidFill>
                <a:schemeClr val="accent1"/>
              </a:solidFill>
              <a:latin typeface="Lato"/>
              <a:ea typeface="Lato"/>
              <a:cs typeface="Lato"/>
              <a:sym typeface="Lato"/>
            </a:endParaRPr>
          </a:p>
          <a:p>
            <a:pPr indent="-331470" lvl="0" marL="457200" rtl="0" algn="l">
              <a:spcBef>
                <a:spcPts val="0"/>
              </a:spcBef>
              <a:spcAft>
                <a:spcPts val="0"/>
              </a:spcAft>
              <a:buClr>
                <a:schemeClr val="accent1"/>
              </a:buClr>
              <a:buSzPct val="100000"/>
              <a:buFont typeface="Lato"/>
              <a:buChar char="●"/>
            </a:pPr>
            <a:r>
              <a:rPr lang="en" sz="1800">
                <a:solidFill>
                  <a:schemeClr val="accent1"/>
                </a:solidFill>
                <a:latin typeface="Lato"/>
                <a:ea typeface="Lato"/>
                <a:cs typeface="Lato"/>
                <a:sym typeface="Lato"/>
              </a:rPr>
              <a:t>Heart Condition</a:t>
            </a:r>
            <a:endParaRPr sz="18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t>
            </a:r>
            <a:r>
              <a:rPr lang="en"/>
              <a:t>Preparation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Three Datasets</a:t>
            </a:r>
            <a:endParaRPr/>
          </a:p>
          <a:p>
            <a:pPr indent="0" lvl="0" marL="0" rtl="0" algn="l">
              <a:spcBef>
                <a:spcPts val="0"/>
              </a:spcBef>
              <a:spcAft>
                <a:spcPts val="0"/>
              </a:spcAft>
              <a:buNone/>
            </a:pPr>
            <a:r>
              <a:t/>
            </a:r>
            <a:endParaRPr/>
          </a:p>
          <a:p>
            <a:pPr indent="-377190" lvl="0" marL="457200" rtl="0" algn="l">
              <a:spcBef>
                <a:spcPts val="0"/>
              </a:spcBef>
              <a:spcAft>
                <a:spcPts val="0"/>
              </a:spcAft>
              <a:buSzPct val="100000"/>
              <a:buAutoNum type="arabicParenR"/>
            </a:pPr>
            <a:r>
              <a:rPr lang="en"/>
              <a:t>Conditions</a:t>
            </a:r>
            <a:endParaRPr/>
          </a:p>
          <a:p>
            <a:pPr indent="-377190" lvl="0" marL="457200" rtl="0" algn="l">
              <a:spcBef>
                <a:spcPts val="0"/>
              </a:spcBef>
              <a:spcAft>
                <a:spcPts val="0"/>
              </a:spcAft>
              <a:buSzPct val="100000"/>
              <a:buAutoNum type="arabicParenR"/>
            </a:pPr>
            <a:r>
              <a:rPr lang="en"/>
              <a:t>Patients</a:t>
            </a:r>
            <a:endParaRPr/>
          </a:p>
          <a:p>
            <a:pPr indent="-377190" lvl="0" marL="457200" rtl="0" algn="l">
              <a:spcBef>
                <a:spcPts val="0"/>
              </a:spcBef>
              <a:spcAft>
                <a:spcPts val="0"/>
              </a:spcAft>
              <a:buSzPct val="100000"/>
              <a:buAutoNum type="arabicParenR"/>
            </a:pPr>
            <a:r>
              <a:rPr lang="en"/>
              <a:t>Observations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Conditions</a:t>
            </a:r>
            <a:endParaRPr/>
          </a:p>
        </p:txBody>
      </p:sp>
      <p:pic>
        <p:nvPicPr>
          <p:cNvPr id="115" name="Google Shape;115;p18"/>
          <p:cNvPicPr preferRelativeResize="0"/>
          <p:nvPr/>
        </p:nvPicPr>
        <p:blipFill>
          <a:blip r:embed="rId3">
            <a:alphaModFix/>
          </a:blip>
          <a:stretch>
            <a:fillRect/>
          </a:stretch>
        </p:blipFill>
        <p:spPr>
          <a:xfrm>
            <a:off x="61913" y="3093000"/>
            <a:ext cx="8839201" cy="1710267"/>
          </a:xfrm>
          <a:prstGeom prst="rect">
            <a:avLst/>
          </a:prstGeom>
          <a:noFill/>
          <a:ln>
            <a:noFill/>
          </a:ln>
        </p:spPr>
      </p:pic>
      <p:pic>
        <p:nvPicPr>
          <p:cNvPr id="116" name="Google Shape;116;p18"/>
          <p:cNvPicPr preferRelativeResize="0"/>
          <p:nvPr/>
        </p:nvPicPr>
        <p:blipFill>
          <a:blip r:embed="rId4">
            <a:alphaModFix/>
          </a:blip>
          <a:stretch>
            <a:fillRect/>
          </a:stretch>
        </p:blipFill>
        <p:spPr>
          <a:xfrm>
            <a:off x="13" y="2283050"/>
            <a:ext cx="8963025" cy="2476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Conditions</a:t>
            </a:r>
            <a:endParaRPr/>
          </a:p>
        </p:txBody>
      </p:sp>
      <p:pic>
        <p:nvPicPr>
          <p:cNvPr id="122" name="Google Shape;122;p19"/>
          <p:cNvPicPr preferRelativeResize="0"/>
          <p:nvPr/>
        </p:nvPicPr>
        <p:blipFill>
          <a:blip r:embed="rId3">
            <a:alphaModFix/>
          </a:blip>
          <a:stretch>
            <a:fillRect/>
          </a:stretch>
        </p:blipFill>
        <p:spPr>
          <a:xfrm>
            <a:off x="241850" y="1986850"/>
            <a:ext cx="3281824" cy="1760375"/>
          </a:xfrm>
          <a:prstGeom prst="rect">
            <a:avLst/>
          </a:prstGeom>
          <a:noFill/>
          <a:ln cap="flat" cmpd="sng" w="9525">
            <a:solidFill>
              <a:schemeClr val="dk2"/>
            </a:solidFill>
            <a:prstDash val="solid"/>
            <a:round/>
            <a:headEnd len="sm" w="sm" type="none"/>
            <a:tailEnd len="sm" w="sm" type="none"/>
          </a:ln>
        </p:spPr>
      </p:pic>
      <p:pic>
        <p:nvPicPr>
          <p:cNvPr id="123" name="Google Shape;123;p19"/>
          <p:cNvPicPr preferRelativeResize="0"/>
          <p:nvPr/>
        </p:nvPicPr>
        <p:blipFill>
          <a:blip r:embed="rId4">
            <a:alphaModFix/>
          </a:blip>
          <a:stretch>
            <a:fillRect/>
          </a:stretch>
        </p:blipFill>
        <p:spPr>
          <a:xfrm>
            <a:off x="3755225" y="3419400"/>
            <a:ext cx="5321274" cy="16871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Conditions</a:t>
            </a:r>
            <a:endParaRPr/>
          </a:p>
        </p:txBody>
      </p:sp>
      <p:pic>
        <p:nvPicPr>
          <p:cNvPr id="129" name="Google Shape;129;p20"/>
          <p:cNvPicPr preferRelativeResize="0"/>
          <p:nvPr/>
        </p:nvPicPr>
        <p:blipFill>
          <a:blip r:embed="rId3">
            <a:alphaModFix/>
          </a:blip>
          <a:stretch>
            <a:fillRect/>
          </a:stretch>
        </p:blipFill>
        <p:spPr>
          <a:xfrm>
            <a:off x="157875" y="2083075"/>
            <a:ext cx="8001000" cy="2305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Patients</a:t>
            </a:r>
            <a:endParaRPr/>
          </a:p>
        </p:txBody>
      </p:sp>
      <p:pic>
        <p:nvPicPr>
          <p:cNvPr id="135" name="Google Shape;135;p21"/>
          <p:cNvPicPr preferRelativeResize="0"/>
          <p:nvPr/>
        </p:nvPicPr>
        <p:blipFill>
          <a:blip r:embed="rId3">
            <a:alphaModFix/>
          </a:blip>
          <a:stretch>
            <a:fillRect/>
          </a:stretch>
        </p:blipFill>
        <p:spPr>
          <a:xfrm>
            <a:off x="50913" y="2324600"/>
            <a:ext cx="8839201" cy="171026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