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40"/>
  </p:notesMasterIdLst>
  <p:handoutMasterIdLst>
    <p:handoutMasterId r:id="rId41"/>
  </p:handoutMasterIdLst>
  <p:sldIdLst>
    <p:sldId id="312" r:id="rId2"/>
    <p:sldId id="459" r:id="rId3"/>
    <p:sldId id="460" r:id="rId4"/>
    <p:sldId id="469" r:id="rId5"/>
    <p:sldId id="465" r:id="rId6"/>
    <p:sldId id="466" r:id="rId7"/>
    <p:sldId id="468" r:id="rId8"/>
    <p:sldId id="467" r:id="rId9"/>
    <p:sldId id="471" r:id="rId10"/>
    <p:sldId id="472" r:id="rId11"/>
    <p:sldId id="473" r:id="rId12"/>
    <p:sldId id="461" r:id="rId13"/>
    <p:sldId id="474" r:id="rId14"/>
    <p:sldId id="475" r:id="rId15"/>
    <p:sldId id="476" r:id="rId16"/>
    <p:sldId id="492" r:id="rId17"/>
    <p:sldId id="491" r:id="rId18"/>
    <p:sldId id="462" r:id="rId19"/>
    <p:sldId id="477" r:id="rId20"/>
    <p:sldId id="478" r:id="rId21"/>
    <p:sldId id="493" r:id="rId22"/>
    <p:sldId id="479" r:id="rId23"/>
    <p:sldId id="480" r:id="rId24"/>
    <p:sldId id="481" r:id="rId25"/>
    <p:sldId id="488" r:id="rId26"/>
    <p:sldId id="496" r:id="rId27"/>
    <p:sldId id="482" r:id="rId28"/>
    <p:sldId id="483" r:id="rId29"/>
    <p:sldId id="484" r:id="rId30"/>
    <p:sldId id="485" r:id="rId31"/>
    <p:sldId id="494" r:id="rId32"/>
    <p:sldId id="489" r:id="rId33"/>
    <p:sldId id="463" r:id="rId34"/>
    <p:sldId id="495" r:id="rId35"/>
    <p:sldId id="486" r:id="rId36"/>
    <p:sldId id="464" r:id="rId37"/>
    <p:sldId id="487" r:id="rId38"/>
    <p:sldId id="490" r:id="rId39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60"/>
            <p14:sldId id="469"/>
            <p14:sldId id="465"/>
            <p14:sldId id="466"/>
            <p14:sldId id="468"/>
            <p14:sldId id="467"/>
            <p14:sldId id="471"/>
            <p14:sldId id="472"/>
            <p14:sldId id="473"/>
            <p14:sldId id="461"/>
            <p14:sldId id="474"/>
            <p14:sldId id="475"/>
            <p14:sldId id="476"/>
            <p14:sldId id="492"/>
            <p14:sldId id="491"/>
            <p14:sldId id="462"/>
            <p14:sldId id="477"/>
            <p14:sldId id="478"/>
            <p14:sldId id="493"/>
            <p14:sldId id="479"/>
            <p14:sldId id="480"/>
            <p14:sldId id="481"/>
            <p14:sldId id="488"/>
            <p14:sldId id="496"/>
            <p14:sldId id="482"/>
            <p14:sldId id="483"/>
            <p14:sldId id="484"/>
            <p14:sldId id="485"/>
            <p14:sldId id="494"/>
            <p14:sldId id="489"/>
            <p14:sldId id="463"/>
            <p14:sldId id="495"/>
            <p14:sldId id="486"/>
            <p14:sldId id="464"/>
            <p14:sldId id="487"/>
            <p14:sldId id="490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6" autoAdjust="0"/>
    <p:restoredTop sz="94424" autoAdjust="0"/>
  </p:normalViewPr>
  <p:slideViewPr>
    <p:cSldViewPr>
      <p:cViewPr varScale="1">
        <p:scale>
          <a:sx n="111" d="100"/>
          <a:sy n="111" d="100"/>
        </p:scale>
        <p:origin x="7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2017/7/23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末行模式   </a:t>
            </a:r>
            <a:r>
              <a:rPr lang="en-US" altLang="zh-CN"/>
              <a:t>shift + </a:t>
            </a:r>
            <a:r>
              <a:rPr lang="zh-CN" altLang="en-US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：设置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set nu  </a:t>
            </a:r>
            <a:r>
              <a:rPr lang="en-US" altLang="zh-CN"/>
              <a:t>number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set nonu </a:t>
            </a:r>
            <a:r>
              <a:rPr lang="en-US" altLang="zh-CN"/>
              <a:t>nonumber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set readonly</a:t>
            </a: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：查找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/after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？向上查找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！：执行命令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:!ls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-l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5493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末行模式：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查找并替换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s/str1/str2/gi</a:t>
            </a:r>
          </a:p>
          <a:p>
            <a:pPr lvl="2"/>
            <a:r>
              <a:rPr lang="en-US" altLang="zh-CN"/>
              <a:t>/</a:t>
            </a:r>
            <a:r>
              <a:rPr lang="zh-CN" altLang="en-US"/>
              <a:t>：临近</a:t>
            </a:r>
            <a:r>
              <a:rPr lang="en-US" altLang="zh-CN"/>
              <a:t>s</a:t>
            </a:r>
            <a:r>
              <a:rPr lang="zh-CN" altLang="en-US"/>
              <a:t>命令的第一个字符为边界字符：</a:t>
            </a:r>
            <a:r>
              <a:rPr lang="en-US" altLang="zh-CN"/>
              <a:t>/</a:t>
            </a:r>
            <a:r>
              <a:rPr lang="zh-CN" altLang="en-US"/>
              <a:t>，</a:t>
            </a:r>
            <a:r>
              <a:rPr lang="en-US" altLang="zh-CN"/>
              <a:t>@</a:t>
            </a:r>
            <a:r>
              <a:rPr lang="zh-CN" altLang="en-US"/>
              <a:t>，</a:t>
            </a:r>
            <a:r>
              <a:rPr lang="en-US" altLang="zh-CN"/>
              <a:t>#</a:t>
            </a:r>
          </a:p>
          <a:p>
            <a:pPr lvl="2"/>
            <a:r>
              <a:rPr lang="en-US" altLang="zh-CN"/>
              <a:t>g</a:t>
            </a:r>
            <a:r>
              <a:rPr lang="zh-CN" altLang="en-US"/>
              <a:t>：一行内全部替换</a:t>
            </a:r>
            <a:endParaRPr lang="en-US" altLang="zh-CN"/>
          </a:p>
          <a:p>
            <a:pPr lvl="2"/>
            <a:r>
              <a:rPr lang="en-US" altLang="zh-CN"/>
              <a:t>i</a:t>
            </a:r>
            <a:r>
              <a:rPr lang="zh-CN" altLang="en-US"/>
              <a:t>：忽略大小写</a:t>
            </a:r>
            <a:endParaRPr lang="en-US" altLang="zh-CN"/>
          </a:p>
          <a:p>
            <a:pPr lvl="1"/>
            <a:r>
              <a:rPr lang="zh-CN" altLang="en-US"/>
              <a:t>范围</a:t>
            </a:r>
            <a:endParaRPr lang="en-US" altLang="zh-CN"/>
          </a:p>
          <a:p>
            <a:pPr lvl="2"/>
            <a:r>
              <a:rPr lang="en-US" altLang="zh-CN"/>
              <a:t>n</a:t>
            </a:r>
            <a:r>
              <a:rPr lang="zh-CN" altLang="en-US"/>
              <a:t>：行号</a:t>
            </a:r>
            <a:endParaRPr lang="en-US" altLang="zh-CN"/>
          </a:p>
          <a:p>
            <a:pPr lvl="2"/>
            <a:r>
              <a:rPr lang="en-US" altLang="zh-CN"/>
              <a:t>.</a:t>
            </a:r>
            <a:r>
              <a:rPr lang="zh-CN" altLang="en-US"/>
              <a:t>：当前光标行</a:t>
            </a:r>
            <a:endParaRPr lang="en-US" altLang="zh-CN"/>
          </a:p>
          <a:p>
            <a:pPr lvl="2"/>
            <a:r>
              <a:rPr lang="en-US" altLang="zh-CN"/>
              <a:t>+n</a:t>
            </a:r>
            <a:r>
              <a:rPr lang="zh-CN" altLang="en-US"/>
              <a:t>：偏移</a:t>
            </a:r>
            <a:r>
              <a:rPr lang="en-US" altLang="zh-CN"/>
              <a:t>n</a:t>
            </a:r>
            <a:r>
              <a:rPr lang="zh-CN" altLang="en-US"/>
              <a:t>行</a:t>
            </a:r>
            <a:endParaRPr lang="en-US" altLang="zh-CN"/>
          </a:p>
          <a:p>
            <a:pPr lvl="2"/>
            <a:r>
              <a:rPr lang="en-US" altLang="zh-CN"/>
              <a:t>$</a:t>
            </a:r>
            <a:r>
              <a:rPr lang="zh-CN" altLang="en-US"/>
              <a:t>：末尾行，</a:t>
            </a:r>
            <a:r>
              <a:rPr lang="en-US" altLang="zh-CN"/>
              <a:t>$-3</a:t>
            </a:r>
          </a:p>
          <a:p>
            <a:pPr lvl="2"/>
            <a:r>
              <a:rPr lang="en-US" altLang="zh-CN"/>
              <a:t>%</a:t>
            </a:r>
            <a:r>
              <a:rPr lang="zh-CN" altLang="en-US"/>
              <a:t>：全文</a:t>
            </a:r>
            <a:endParaRPr lang="en-US" altLang="zh-CN"/>
          </a:p>
          <a:p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00205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07735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grep</a:t>
            </a:r>
            <a:r>
              <a:rPr lang="zh-CN" altLang="en-US"/>
              <a:t>：显示匹配行</a:t>
            </a:r>
            <a:endParaRPr lang="en-US" altLang="zh-CN"/>
          </a:p>
          <a:p>
            <a:pPr lvl="1"/>
            <a:r>
              <a:rPr lang="en-US" altLang="zh-CN"/>
              <a:t>v</a:t>
            </a:r>
            <a:r>
              <a:rPr lang="zh-CN" altLang="en-US"/>
              <a:t>：反显示</a:t>
            </a:r>
            <a:endParaRPr lang="en-US" altLang="zh-CN"/>
          </a:p>
          <a:p>
            <a:pPr lvl="1"/>
            <a:r>
              <a:rPr lang="en-US" altLang="zh-CN"/>
              <a:t>e</a:t>
            </a:r>
            <a:r>
              <a:rPr lang="zh-CN" altLang="en-US"/>
              <a:t>：使用扩展正则表达式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62146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正则表达式   </a:t>
            </a:r>
            <a:r>
              <a:rPr lang="en-US" altLang="zh-CN"/>
              <a:t>REGULAR EXPRESSIONS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zh-CN" altLang="en-US"/>
              <a:t>操作符</a:t>
            </a:r>
            <a:endParaRPr lang="en-US" altLang="zh-CN"/>
          </a:p>
          <a:p>
            <a:pPr lvl="1"/>
            <a:r>
              <a:rPr lang="en-US" altLang="zh-CN"/>
              <a:t>\</a:t>
            </a:r>
            <a:r>
              <a:rPr lang="zh-CN" altLang="en-US"/>
              <a:t>  </a:t>
            </a:r>
            <a:r>
              <a:rPr lang="en-US" altLang="zh-CN"/>
              <a:t>                </a:t>
            </a:r>
            <a:r>
              <a:rPr lang="zh-CN" altLang="en-US"/>
              <a:t>转义字符</a:t>
            </a:r>
            <a:endParaRPr lang="en-US" altLang="zh-CN"/>
          </a:p>
          <a:p>
            <a:pPr lvl="1"/>
            <a:r>
              <a:rPr lang="en-US" altLang="zh-CN"/>
              <a:t>. 	                 </a:t>
            </a:r>
            <a:r>
              <a:rPr lang="zh-CN" altLang="en-US"/>
              <a:t>匹配任意</a:t>
            </a:r>
            <a:r>
              <a:rPr lang="zh-CN" altLang="en-US">
                <a:solidFill>
                  <a:srgbClr val="FF0000"/>
                </a:solidFill>
              </a:rPr>
              <a:t>单个</a:t>
            </a:r>
            <a:r>
              <a:rPr lang="zh-CN" altLang="en-US"/>
              <a:t>字符</a:t>
            </a:r>
            <a:endParaRPr lang="en-US" altLang="zh-CN"/>
          </a:p>
          <a:p>
            <a:pPr lvl="1"/>
            <a:r>
              <a:rPr lang="en-US" altLang="zh-CN"/>
              <a:t>[1249a]</a:t>
            </a:r>
            <a:r>
              <a:rPr lang="zh-CN" altLang="en-US"/>
              <a:t>，</a:t>
            </a:r>
            <a:r>
              <a:rPr lang="en-US" altLang="zh-CN"/>
              <a:t>[^12],[a-k]  </a:t>
            </a:r>
            <a:r>
              <a:rPr lang="zh-CN" altLang="en-US"/>
              <a:t>字符序列单字符占位</a:t>
            </a:r>
            <a:endParaRPr lang="en-US" altLang="zh-CN"/>
          </a:p>
          <a:p>
            <a:pPr lvl="1"/>
            <a:r>
              <a:rPr lang="en-US" altLang="zh-CN"/>
              <a:t>^                 </a:t>
            </a:r>
            <a:r>
              <a:rPr lang="zh-CN" altLang="en-US"/>
              <a:t>行首</a:t>
            </a:r>
            <a:endParaRPr lang="en-US" altLang="zh-CN"/>
          </a:p>
          <a:p>
            <a:pPr lvl="1"/>
            <a:r>
              <a:rPr lang="en-US" altLang="zh-CN"/>
              <a:t>$                  </a:t>
            </a:r>
            <a:r>
              <a:rPr lang="zh-CN" altLang="en-US"/>
              <a:t>行尾</a:t>
            </a:r>
            <a:endParaRPr lang="en-US" altLang="zh-CN"/>
          </a:p>
          <a:p>
            <a:pPr lvl="1"/>
            <a:r>
              <a:rPr lang="en-US" altLang="zh-CN"/>
              <a:t>\&lt;,\&gt;</a:t>
            </a:r>
            <a:r>
              <a:rPr lang="zh-CN" altLang="en-US"/>
              <a:t>：</a:t>
            </a:r>
            <a:r>
              <a:rPr lang="en-US" altLang="zh-CN"/>
              <a:t>\&lt;abc           </a:t>
            </a:r>
            <a:r>
              <a:rPr lang="zh-CN" altLang="en-US"/>
              <a:t>单词首尾边界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|                   </a:t>
            </a:r>
            <a:r>
              <a:rPr lang="zh-CN" altLang="en-US">
                <a:solidFill>
                  <a:srgbClr val="FF0000"/>
                </a:solidFill>
              </a:rPr>
              <a:t>连接操作符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\(,\)              </a:t>
            </a:r>
            <a:r>
              <a:rPr lang="zh-CN" altLang="en-US">
                <a:solidFill>
                  <a:srgbClr val="FF0000"/>
                </a:solidFill>
              </a:rPr>
              <a:t>选择操作符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\n    	     </a:t>
            </a:r>
            <a:r>
              <a:rPr lang="zh-CN" altLang="en-US"/>
              <a:t>反向引用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6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重复</a:t>
            </a:r>
            <a:r>
              <a:rPr lang="zh-CN" altLang="en-US"/>
              <a:t>操作符：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?      	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次。</a:t>
            </a:r>
          </a:p>
          <a:p>
            <a:pPr lvl="1"/>
            <a:r>
              <a:rPr lang="zh-CN" altLang="en-US"/>
              <a:t>*      </a:t>
            </a:r>
            <a:r>
              <a:rPr lang="en-US" altLang="zh-CN"/>
              <a:t>	</a:t>
            </a:r>
            <a:r>
              <a:rPr lang="zh-CN" altLang="en-US"/>
              <a:t>匹配</a:t>
            </a:r>
            <a:r>
              <a:rPr lang="en-US" altLang="zh-CN"/>
              <a:t>0</a:t>
            </a:r>
            <a:r>
              <a:rPr lang="zh-CN" altLang="en-US"/>
              <a:t>到多次。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+     	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到多次。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{n}   	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次。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{n,}  	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到多次。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{n,m}      </a:t>
            </a:r>
            <a:r>
              <a:rPr lang="zh-CN" altLang="en-US">
                <a:solidFill>
                  <a:srgbClr val="FF0000"/>
                </a:solidFill>
              </a:rPr>
              <a:t>匹配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>
                <a:solidFill>
                  <a:srgbClr val="FF0000"/>
                </a:solidFill>
              </a:rPr>
              <a:t>次。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与扩展正则表达式的区别</a:t>
            </a:r>
            <a:r>
              <a:rPr lang="en-US" altLang="zh-CN"/>
              <a:t>:grep </a:t>
            </a:r>
            <a:r>
              <a:rPr lang="en-US" altLang="zh-CN">
                <a:solidFill>
                  <a:srgbClr val="FF0000"/>
                </a:solidFill>
              </a:rPr>
              <a:t>basic</a:t>
            </a:r>
          </a:p>
          <a:p>
            <a:pPr lvl="1"/>
            <a:r>
              <a:rPr lang="en-US" altLang="zh-CN"/>
              <a:t>\?, \+, \{, \|, \(, and \)</a:t>
            </a:r>
          </a:p>
          <a:p>
            <a:r>
              <a:rPr lang="zh-CN" altLang="en-US"/>
              <a:t>匹配任意字符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.*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6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937EB-B7CC-4426-84AB-93117AFA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2CEF6-502B-469E-9418-770964CB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aaabbcaaa</a:t>
            </a:r>
          </a:p>
          <a:p>
            <a:r>
              <a:rPr lang="en-US" altLang="zh-CN"/>
              <a:t>aa bbc aaa</a:t>
            </a:r>
          </a:p>
          <a:p>
            <a:r>
              <a:rPr lang="en-US" altLang="zh-CN"/>
              <a:t>bb bbc bbb</a:t>
            </a:r>
          </a:p>
          <a:p>
            <a:r>
              <a:rPr lang="en-US" altLang="zh-CN"/>
              <a:t>asgodssgoodsssagodssgood</a:t>
            </a:r>
          </a:p>
          <a:p>
            <a:r>
              <a:rPr lang="en-US" altLang="zh-CN"/>
              <a:t>asgodssgoodsssagoodssgod</a:t>
            </a:r>
          </a:p>
          <a:p>
            <a:r>
              <a:rPr lang="en-US" altLang="zh-CN"/>
              <a:t>sdlkjflskdjf3slkdjfdksl</a:t>
            </a:r>
          </a:p>
          <a:p>
            <a:r>
              <a:rPr lang="en-US" altLang="zh-CN"/>
              <a:t>slkdjf2lskdjfkldsjl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3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9534-F2B6-41CC-A329-42A3E52E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440EB-FAE7-4728-B319-03E3A391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/>
              <a:t>cat test </a:t>
            </a:r>
          </a:p>
          <a:p>
            <a:r>
              <a:rPr lang="en-US" altLang="zh-CN" sz="1200"/>
              <a:t>   51  grep "a" test</a:t>
            </a:r>
          </a:p>
          <a:p>
            <a:r>
              <a:rPr lang="en-US" altLang="zh-CN" sz="1200"/>
              <a:t>   52  grep  "a\{3\}"  test</a:t>
            </a:r>
          </a:p>
          <a:p>
            <a:r>
              <a:rPr lang="en-US" altLang="zh-CN" sz="1200"/>
              <a:t>   53  grep  "\&lt;aaa"  test</a:t>
            </a:r>
          </a:p>
          <a:p>
            <a:r>
              <a:rPr lang="en-US" altLang="zh-CN" sz="1200"/>
              <a:t>   54  grep  "\&lt;aaa\&gt;"  test</a:t>
            </a:r>
          </a:p>
          <a:p>
            <a:r>
              <a:rPr lang="en-US" altLang="zh-CN" sz="1200"/>
              <a:t>   55  grep "b" test</a:t>
            </a:r>
          </a:p>
          <a:p>
            <a:r>
              <a:rPr lang="en-US" altLang="zh-CN" sz="1200"/>
              <a:t>   56  grep  "b\{2,3\}" test </a:t>
            </a:r>
          </a:p>
          <a:p>
            <a:r>
              <a:rPr lang="en-US" altLang="zh-CN" sz="1200"/>
              <a:t>   57  clear</a:t>
            </a:r>
          </a:p>
          <a:p>
            <a:r>
              <a:rPr lang="en-US" altLang="zh-CN" sz="1200"/>
              <a:t>   58  cat test</a:t>
            </a:r>
          </a:p>
          <a:p>
            <a:r>
              <a:rPr lang="en-US" altLang="zh-CN" sz="1200"/>
              <a:t>   59  grep "god" test</a:t>
            </a:r>
          </a:p>
          <a:p>
            <a:r>
              <a:rPr lang="en-US" altLang="zh-CN" sz="1200"/>
              <a:t>   60  grep "godgood" test</a:t>
            </a:r>
          </a:p>
          <a:p>
            <a:r>
              <a:rPr lang="en-US" altLang="zh-CN" sz="1200"/>
              <a:t>   61  grep "god*good" test</a:t>
            </a:r>
          </a:p>
          <a:p>
            <a:r>
              <a:rPr lang="en-US" altLang="zh-CN" sz="1200"/>
              <a:t>   62  grep "god.*good" test</a:t>
            </a:r>
          </a:p>
          <a:p>
            <a:r>
              <a:rPr lang="en-US" altLang="zh-CN" sz="1200"/>
              <a:t>   63  grep "god.*good.*god.*good" test</a:t>
            </a:r>
          </a:p>
          <a:p>
            <a:r>
              <a:rPr lang="en-US" altLang="zh-CN" sz="1200"/>
              <a:t>   64  grep "god.*good+" test</a:t>
            </a:r>
          </a:p>
          <a:p>
            <a:r>
              <a:rPr lang="en-US" altLang="zh-CN" sz="1200"/>
              <a:t>   65  grep "\(god.*good\)+" test</a:t>
            </a:r>
          </a:p>
          <a:p>
            <a:r>
              <a:rPr lang="en-US" altLang="zh-CN" sz="1200"/>
              <a:t>   66  grep "\(god\).*good.*\1" test</a:t>
            </a:r>
          </a:p>
          <a:p>
            <a:r>
              <a:rPr lang="en-US" altLang="zh-CN" sz="1200"/>
              <a:t>   67  grep "\(god\).*\(good\).*\1.*\2" test</a:t>
            </a:r>
          </a:p>
          <a:p>
            <a:r>
              <a:rPr lang="en-US" altLang="zh-CN" sz="1200"/>
              <a:t>   68  vi test </a:t>
            </a:r>
          </a:p>
          <a:p>
            <a:r>
              <a:rPr lang="en-US" altLang="zh-CN" sz="1200"/>
              <a:t>   69  grep "\(god\).*\(good\).*\1.*\2" test</a:t>
            </a:r>
          </a:p>
          <a:p>
            <a:r>
              <a:rPr lang="en-US" altLang="zh-CN" sz="1200"/>
              <a:t>   70  grep "\(god\).*\(good\).*\2.*\1" test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071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文本处理</a:t>
            </a:r>
          </a:p>
        </p:txBody>
      </p:sp>
    </p:spTree>
    <p:extLst>
      <p:ext uri="{BB962C8B-B14F-4D97-AF65-F5344CB8AC3E}">
        <p14:creationId xmlns:p14="http://schemas.microsoft.com/office/powerpoint/2010/main" val="201284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>
                <a:solidFill>
                  <a:srgbClr val="0170C1"/>
                </a:solidFill>
              </a:rPr>
              <a:t>cut</a:t>
            </a:r>
          </a:p>
          <a:p>
            <a:r>
              <a:rPr lang="en-US" altLang="zh-CN">
                <a:solidFill>
                  <a:srgbClr val="0170C1"/>
                </a:solidFill>
              </a:rPr>
              <a:t>sort</a:t>
            </a:r>
          </a:p>
          <a:p>
            <a:r>
              <a:rPr lang="en-US" altLang="zh-CN">
                <a:solidFill>
                  <a:srgbClr val="0170C1"/>
                </a:solidFill>
              </a:rPr>
              <a:t>wc</a:t>
            </a:r>
          </a:p>
          <a:p>
            <a:r>
              <a:rPr lang="en-US" altLang="zh-CN">
                <a:solidFill>
                  <a:srgbClr val="FF0000"/>
                </a:solidFill>
              </a:rPr>
              <a:t>sed  &gt;  vi</a:t>
            </a:r>
          </a:p>
          <a:p>
            <a:r>
              <a:rPr lang="en-US" altLang="zh-CN">
                <a:solidFill>
                  <a:srgbClr val="FF0000"/>
                </a:solidFill>
              </a:rPr>
              <a:t>awk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安装系统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简单命令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文件系统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文本操作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cut</a:t>
            </a:r>
            <a:r>
              <a:rPr lang="zh-CN" altLang="en-US"/>
              <a:t>：显示切割的行数据</a:t>
            </a:r>
            <a:endParaRPr lang="en-US" altLang="zh-CN"/>
          </a:p>
          <a:p>
            <a:pPr lvl="1"/>
            <a:r>
              <a:rPr lang="en-US" altLang="zh-CN"/>
              <a:t>f</a:t>
            </a:r>
            <a:r>
              <a:rPr lang="zh-CN" altLang="en-US"/>
              <a:t>：选择显示的列</a:t>
            </a:r>
            <a:endParaRPr lang="en-US" altLang="zh-CN"/>
          </a:p>
          <a:p>
            <a:pPr lvl="1"/>
            <a:r>
              <a:rPr lang="en-US" altLang="zh-CN"/>
              <a:t>s</a:t>
            </a:r>
            <a:r>
              <a:rPr lang="zh-CN" altLang="en-US"/>
              <a:t>：不显示没有分隔符的行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：自定义分隔符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sort</a:t>
            </a:r>
            <a:r>
              <a:rPr lang="zh-CN" altLang="en-US"/>
              <a:t>：排序文件的行</a:t>
            </a:r>
            <a:endParaRPr lang="en-US" altLang="zh-CN"/>
          </a:p>
          <a:p>
            <a:pPr lvl="1"/>
            <a:r>
              <a:rPr lang="en-US" altLang="zh-CN"/>
              <a:t>n</a:t>
            </a:r>
            <a:r>
              <a:rPr lang="zh-CN" altLang="en-US"/>
              <a:t>：按数值排序</a:t>
            </a:r>
            <a:endParaRPr lang="en-US" altLang="zh-CN"/>
          </a:p>
          <a:p>
            <a:pPr lvl="1"/>
            <a:r>
              <a:rPr lang="en-US" altLang="zh-CN"/>
              <a:t>r</a:t>
            </a:r>
            <a:r>
              <a:rPr lang="zh-CN" altLang="en-US"/>
              <a:t>：倒序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：自定义分隔符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：选择排序列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u</a:t>
            </a:r>
            <a:r>
              <a:rPr lang="zh-CN" altLang="en-US"/>
              <a:t>：合并相同行</a:t>
            </a:r>
            <a:endParaRPr lang="en-US" altLang="zh-CN"/>
          </a:p>
          <a:p>
            <a:pPr lvl="1"/>
            <a:r>
              <a:rPr lang="en-US" altLang="zh-CN"/>
              <a:t>f</a:t>
            </a:r>
            <a:r>
              <a:rPr lang="zh-CN" altLang="en-US"/>
              <a:t>：忽略大小写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26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8EEA-F182-4C6C-91B0-5A7A8344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E7E95-DF68-461D-97BC-7736A168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/>
              <a:t>banana 12</a:t>
            </a:r>
          </a:p>
          <a:p>
            <a:r>
              <a:rPr lang="it-IT" altLang="zh-CN"/>
              <a:t>apple 1</a:t>
            </a:r>
          </a:p>
          <a:p>
            <a:r>
              <a:rPr lang="it-IT" altLang="zh-CN"/>
              <a:t>orange 8</a:t>
            </a:r>
          </a:p>
          <a:p>
            <a:endParaRPr lang="it-IT" altLang="zh-CN"/>
          </a:p>
          <a:p>
            <a:r>
              <a:rPr lang="en-US" altLang="zh-CN"/>
              <a:t>         sort sort.txt </a:t>
            </a:r>
          </a:p>
          <a:p>
            <a:r>
              <a:rPr lang="en-US" altLang="zh-CN"/>
              <a:t>sort -t' ' -k2  sort.txt </a:t>
            </a:r>
          </a:p>
          <a:p>
            <a:r>
              <a:rPr lang="en-US" altLang="zh-CN"/>
              <a:t>sort -t' ' -k2 -n  sort.txt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1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vi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sed</a:t>
            </a:r>
            <a:r>
              <a:rPr lang="zh-CN" altLang="en-US"/>
              <a:t>：行编辑器</a:t>
            </a:r>
            <a:endParaRPr lang="en-US" altLang="zh-CN"/>
          </a:p>
          <a:p>
            <a:pPr lvl="1"/>
            <a:r>
              <a:rPr lang="en-US" altLang="zh-CN"/>
              <a:t>sed [options] '</a:t>
            </a:r>
            <a:r>
              <a:rPr lang="en-US" altLang="zh-CN">
                <a:solidFill>
                  <a:srgbClr val="FF0000"/>
                </a:solidFill>
              </a:rPr>
              <a:t>Address</a:t>
            </a:r>
            <a:r>
              <a:rPr lang="en-US" altLang="zh-CN">
                <a:solidFill>
                  <a:srgbClr val="00B050"/>
                </a:solidFill>
              </a:rPr>
              <a:t>Command</a:t>
            </a:r>
            <a:r>
              <a:rPr lang="en-US" altLang="zh-CN"/>
              <a:t>' file ...</a:t>
            </a:r>
          </a:p>
          <a:p>
            <a:pPr lvl="1"/>
            <a:r>
              <a:rPr lang="en-US" altLang="zh-CN"/>
              <a:t>	-n: </a:t>
            </a:r>
            <a:r>
              <a:rPr lang="zh-CN" altLang="en-US"/>
              <a:t>静默模式，不再默认显示模式空间中的内容</a:t>
            </a:r>
          </a:p>
          <a:p>
            <a:pPr lvl="1"/>
            <a:r>
              <a:rPr lang="zh-CN" altLang="en-US"/>
              <a:t>	</a:t>
            </a:r>
            <a:r>
              <a:rPr lang="en-US" altLang="zh-CN">
                <a:solidFill>
                  <a:srgbClr val="FF0000"/>
                </a:solidFill>
              </a:rPr>
              <a:t>-i: </a:t>
            </a:r>
            <a:r>
              <a:rPr lang="zh-CN" altLang="en-US">
                <a:solidFill>
                  <a:srgbClr val="FF0000"/>
                </a:solidFill>
              </a:rPr>
              <a:t>直接修改原文件</a:t>
            </a:r>
          </a:p>
          <a:p>
            <a:pPr lvl="1"/>
            <a:r>
              <a:rPr lang="zh-CN" altLang="en-US"/>
              <a:t>	</a:t>
            </a:r>
            <a:r>
              <a:rPr lang="en-US" altLang="zh-CN"/>
              <a:t>-e SCRIPT -e SCRIPT:</a:t>
            </a:r>
            <a:r>
              <a:rPr lang="zh-CN" altLang="en-US"/>
              <a:t>可以同时执行多个脚本</a:t>
            </a:r>
          </a:p>
          <a:p>
            <a:pPr lvl="1"/>
            <a:r>
              <a:rPr lang="zh-CN" altLang="en-US"/>
              <a:t>	</a:t>
            </a:r>
            <a:r>
              <a:rPr lang="en-US" altLang="zh-CN"/>
              <a:t>-f /PATH/TO/SED_SCRIPT</a:t>
            </a:r>
          </a:p>
          <a:p>
            <a:pPr lvl="1"/>
            <a:r>
              <a:rPr lang="en-US" altLang="zh-CN"/>
              <a:t>	-r: </a:t>
            </a:r>
            <a:r>
              <a:rPr lang="zh-CN" altLang="en-US"/>
              <a:t>表示使用扩展正则表达式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74531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sed</a:t>
            </a:r>
            <a:r>
              <a:rPr lang="zh-CN" altLang="en-US"/>
              <a:t>：行编辑器</a:t>
            </a:r>
            <a:r>
              <a:rPr lang="en-US" altLang="zh-CN"/>
              <a:t>Command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d</a:t>
            </a:r>
            <a:r>
              <a:rPr lang="en-US" altLang="zh-CN" sz="1600"/>
              <a:t>: </a:t>
            </a:r>
            <a:r>
              <a:rPr lang="zh-CN" altLang="en-US" sz="1600"/>
              <a:t>删除符合条件的</a:t>
            </a:r>
            <a:r>
              <a:rPr lang="zh-CN" altLang="en-US" sz="1600">
                <a:solidFill>
                  <a:srgbClr val="FF0000"/>
                </a:solidFill>
              </a:rPr>
              <a:t>行</a:t>
            </a:r>
            <a:r>
              <a:rPr lang="zh-CN" altLang="en-US" sz="1600"/>
              <a:t>；</a:t>
            </a:r>
          </a:p>
          <a:p>
            <a:pPr lvl="1"/>
            <a:r>
              <a:rPr lang="en-US" altLang="zh-CN" sz="1600"/>
              <a:t>p: </a:t>
            </a:r>
            <a:r>
              <a:rPr lang="zh-CN" altLang="en-US" sz="1600"/>
              <a:t>显示符合条件的行；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a</a:t>
            </a:r>
            <a:r>
              <a:rPr lang="en-US" altLang="zh-CN" sz="1600"/>
              <a:t> \string: </a:t>
            </a:r>
            <a:r>
              <a:rPr lang="zh-CN" altLang="en-US" sz="1600"/>
              <a:t>在指定的行后面追加新</a:t>
            </a:r>
            <a:r>
              <a:rPr lang="zh-CN" altLang="en-US" sz="1600">
                <a:solidFill>
                  <a:srgbClr val="FF0000"/>
                </a:solidFill>
              </a:rPr>
              <a:t>行</a:t>
            </a:r>
            <a:r>
              <a:rPr lang="zh-CN" altLang="en-US" sz="1600"/>
              <a:t>，内容为</a:t>
            </a:r>
            <a:r>
              <a:rPr lang="en-US" altLang="zh-CN" sz="1600"/>
              <a:t>string</a:t>
            </a:r>
          </a:p>
          <a:p>
            <a:pPr lvl="1"/>
            <a:r>
              <a:rPr lang="en-US" altLang="zh-CN" sz="1600"/>
              <a:t>	\n</a:t>
            </a:r>
            <a:r>
              <a:rPr lang="zh-CN" altLang="en-US" sz="1600"/>
              <a:t>：可以用于换行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i</a:t>
            </a:r>
            <a:r>
              <a:rPr lang="en-US" altLang="zh-CN" sz="1600"/>
              <a:t> \string: </a:t>
            </a:r>
            <a:r>
              <a:rPr lang="zh-CN" altLang="en-US" sz="1600"/>
              <a:t>在指定的行前面添加新</a:t>
            </a:r>
            <a:r>
              <a:rPr lang="zh-CN" altLang="en-US" sz="1600">
                <a:solidFill>
                  <a:srgbClr val="FF0000"/>
                </a:solidFill>
              </a:rPr>
              <a:t>行</a:t>
            </a:r>
            <a:r>
              <a:rPr lang="zh-CN" altLang="en-US" sz="1600"/>
              <a:t>，内容为</a:t>
            </a:r>
            <a:r>
              <a:rPr lang="en-US" altLang="zh-CN" sz="1600"/>
              <a:t>string</a:t>
            </a:r>
          </a:p>
          <a:p>
            <a:pPr lvl="1"/>
            <a:r>
              <a:rPr lang="en-US" altLang="zh-CN" sz="1600"/>
              <a:t>r FILE: </a:t>
            </a:r>
            <a:r>
              <a:rPr lang="zh-CN" altLang="en-US" sz="1600"/>
              <a:t>将指定的文件的内容添加至符合条件的行处</a:t>
            </a:r>
          </a:p>
          <a:p>
            <a:pPr lvl="1"/>
            <a:r>
              <a:rPr lang="en-US" altLang="zh-CN" sz="1600"/>
              <a:t>w FILE: </a:t>
            </a:r>
            <a:r>
              <a:rPr lang="zh-CN" altLang="en-US" sz="1600"/>
              <a:t>将地址指定的范围内的行另存至指定的文件中</a:t>
            </a:r>
            <a:r>
              <a:rPr lang="en-US" altLang="zh-CN" sz="1600"/>
              <a:t>; 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</a:t>
            </a:r>
            <a:r>
              <a:rPr lang="en-US" altLang="zh-CN" sz="1600"/>
              <a:t>/pattern/string/</a:t>
            </a:r>
            <a:r>
              <a:rPr lang="zh-CN" altLang="en-US" sz="1600"/>
              <a:t>修饰符</a:t>
            </a:r>
            <a:r>
              <a:rPr lang="en-US" altLang="zh-CN" sz="1600"/>
              <a:t>: </a:t>
            </a:r>
            <a:r>
              <a:rPr lang="zh-CN" altLang="en-US" sz="1600"/>
              <a:t>查找并替换，默认只替换每行中第一次被模式匹配到的字符串</a:t>
            </a:r>
          </a:p>
          <a:p>
            <a:pPr lvl="2"/>
            <a:r>
              <a:rPr lang="en-US" altLang="zh-CN" sz="1400"/>
              <a:t>g: </a:t>
            </a:r>
            <a:r>
              <a:rPr lang="zh-CN" altLang="en-US" sz="1400"/>
              <a:t>行内全局替换</a:t>
            </a:r>
          </a:p>
          <a:p>
            <a:pPr lvl="2"/>
            <a:r>
              <a:rPr lang="en-US" altLang="zh-CN" sz="1400"/>
              <a:t>i: </a:t>
            </a:r>
            <a:r>
              <a:rPr lang="zh-CN" altLang="en-US" sz="1400"/>
              <a:t>忽略字符大小写</a:t>
            </a:r>
          </a:p>
          <a:p>
            <a:pPr lvl="2"/>
            <a:r>
              <a:rPr lang="en-US" altLang="zh-CN" sz="1400"/>
              <a:t>s///: s###, s@@@	</a:t>
            </a:r>
          </a:p>
          <a:p>
            <a:pPr lvl="2"/>
            <a:r>
              <a:rPr lang="en-US" altLang="zh-CN" sz="1400"/>
              <a:t>	</a:t>
            </a:r>
            <a:r>
              <a:rPr lang="en-US" altLang="zh-CN" sz="1400">
                <a:solidFill>
                  <a:srgbClr val="FF0000"/>
                </a:solidFill>
              </a:rPr>
              <a:t>\(\), \1, \2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46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sed</a:t>
            </a:r>
            <a:r>
              <a:rPr lang="zh-CN" altLang="en-US"/>
              <a:t>：行编辑器</a:t>
            </a:r>
            <a:r>
              <a:rPr lang="en-US" altLang="zh-CN"/>
              <a:t>Address</a:t>
            </a:r>
          </a:p>
          <a:p>
            <a:pPr lvl="1"/>
            <a:r>
              <a:rPr lang="zh-CN" altLang="en-US"/>
              <a:t>可以没有</a:t>
            </a:r>
            <a:endParaRPr lang="en-US" altLang="zh-CN"/>
          </a:p>
          <a:p>
            <a:pPr lvl="1"/>
            <a:r>
              <a:rPr lang="zh-CN" altLang="en-US"/>
              <a:t>给定范围</a:t>
            </a:r>
            <a:endParaRPr lang="en-US" altLang="zh-CN"/>
          </a:p>
          <a:p>
            <a:pPr lvl="1"/>
            <a:r>
              <a:rPr lang="zh-CN" altLang="en-US"/>
              <a:t>查找指定行</a:t>
            </a:r>
            <a:r>
              <a:rPr lang="en-US" altLang="zh-CN"/>
              <a:t>/str/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59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编辑：</a:t>
            </a:r>
            <a:endParaRPr lang="en-US" altLang="zh-CN"/>
          </a:p>
          <a:p>
            <a:r>
              <a:rPr lang="zh-CN" altLang="en-US"/>
              <a:t>上下行新增</a:t>
            </a:r>
            <a:endParaRPr lang="en-US" altLang="zh-CN"/>
          </a:p>
          <a:p>
            <a:r>
              <a:rPr lang="zh-CN" altLang="en-US"/>
              <a:t>删除行</a:t>
            </a:r>
            <a:endParaRPr lang="en-US" altLang="zh-CN"/>
          </a:p>
          <a:p>
            <a:r>
              <a:rPr lang="zh-CN" altLang="en-US"/>
              <a:t>行内某一字段，左右插入文本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cp /etc/inittab ~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sed  's/\(id:\)[0-6]\(:initdefault:\)/\15\2/ig'  inittab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sed 's/\(IPADDR=\([1-9][0-9]\{0,2\}\.\)\{3\}\).*/\188/gi' /etc/sysconfig/network-scripts/ifcfg-eth0 </a:t>
            </a:r>
          </a:p>
          <a:p>
            <a:endParaRPr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98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582A-51B5-4CF5-8C0A-9FF892E5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0DB4C-AB9A-4F1A-8E26-A32EAB8E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grep "\(2[0-5][0-5]\|2[0-4][0-9]\|\&lt;1\?[0-9][0-9]\?\)\." iptest.txt | wc -l</a:t>
            </a:r>
          </a:p>
          <a:p>
            <a:pPr lvl="1"/>
            <a:r>
              <a:rPr lang="zh-CN" altLang="en-US" sz="1600">
                <a:solidFill>
                  <a:srgbClr val="FF0000"/>
                </a:solidFill>
              </a:rPr>
              <a:t>用单词边界，来弥补重复操作符中那些零到</a:t>
            </a:r>
            <a:r>
              <a:rPr lang="en-US" altLang="zh-CN" sz="1600">
                <a:solidFill>
                  <a:srgbClr val="FF0000"/>
                </a:solidFill>
              </a:rPr>
              <a:t>N</a:t>
            </a:r>
            <a:r>
              <a:rPr lang="zh-CN" altLang="en-US" sz="1600">
                <a:solidFill>
                  <a:srgbClr val="FF0000"/>
                </a:solidFill>
              </a:rPr>
              <a:t>次的操作符的弊端</a:t>
            </a:r>
            <a:endParaRPr lang="en-US" altLang="zh-CN" sz="1600">
              <a:solidFill>
                <a:srgbClr val="FF0000"/>
              </a:solidFill>
            </a:endParaRPr>
          </a:p>
          <a:p>
            <a:endParaRPr lang="en-US" altLang="zh-CN" sz="2000"/>
          </a:p>
          <a:p>
            <a:r>
              <a:rPr lang="en-US" altLang="zh-CN" sz="2000"/>
              <a:t>for i in `seq 999`;do echo "${i}." &gt;&gt; iptest.txt;done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38831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awk</a:t>
            </a:r>
          </a:p>
          <a:p>
            <a:pPr lvl="1"/>
            <a:r>
              <a:rPr lang="en-US" altLang="zh-CN"/>
              <a:t>awk</a:t>
            </a:r>
            <a:r>
              <a:rPr lang="zh-CN" altLang="en-US"/>
              <a:t>是一个强大的文本分析工具。</a:t>
            </a:r>
          </a:p>
          <a:p>
            <a:pPr lvl="1"/>
            <a:r>
              <a:rPr lang="zh-CN" altLang="en-US"/>
              <a:t>相对于</a:t>
            </a:r>
            <a:r>
              <a:rPr lang="en-US" altLang="zh-CN"/>
              <a:t>grep</a:t>
            </a:r>
            <a:r>
              <a:rPr lang="zh-CN" altLang="en-US"/>
              <a:t>的查找，</a:t>
            </a:r>
            <a:r>
              <a:rPr lang="en-US" altLang="zh-CN"/>
              <a:t>sed</a:t>
            </a:r>
            <a:r>
              <a:rPr lang="zh-CN" altLang="en-US"/>
              <a:t>的编辑，</a:t>
            </a:r>
            <a:r>
              <a:rPr lang="en-US" altLang="zh-CN"/>
              <a:t>awk</a:t>
            </a:r>
            <a:r>
              <a:rPr lang="zh-CN" altLang="en-US"/>
              <a:t>在其对数据分析并生成</a:t>
            </a:r>
            <a:r>
              <a:rPr lang="zh-CN" altLang="en-US">
                <a:solidFill>
                  <a:srgbClr val="FF0000"/>
                </a:solidFill>
              </a:rPr>
              <a:t>报告</a:t>
            </a:r>
            <a:r>
              <a:rPr lang="zh-CN" altLang="en-US"/>
              <a:t>时，显得尤为强大。</a:t>
            </a:r>
          </a:p>
          <a:p>
            <a:pPr lvl="1"/>
            <a:r>
              <a:rPr lang="zh-CN" altLang="en-US"/>
              <a:t>简单来说</a:t>
            </a:r>
            <a:r>
              <a:rPr lang="en-US" altLang="zh-CN"/>
              <a:t>awk</a:t>
            </a:r>
            <a:r>
              <a:rPr lang="zh-CN" altLang="en-US"/>
              <a:t>就是把文件逐行的读入，</a:t>
            </a:r>
            <a:r>
              <a:rPr lang="zh-CN" altLang="en-US">
                <a:solidFill>
                  <a:srgbClr val="FF0000"/>
                </a:solidFill>
              </a:rPr>
              <a:t>以</a:t>
            </a:r>
            <a:r>
              <a:rPr lang="en-US" altLang="zh-CN">
                <a:solidFill>
                  <a:srgbClr val="FF0000"/>
                </a:solidFill>
              </a:rPr>
              <a:t>IFS</a:t>
            </a:r>
            <a:r>
              <a:rPr lang="zh-CN" altLang="en-US">
                <a:solidFill>
                  <a:srgbClr val="FF0000"/>
                </a:solidFill>
              </a:rPr>
              <a:t>定义（空格，制表符）</a:t>
            </a:r>
            <a:r>
              <a:rPr lang="zh-CN" altLang="en-US"/>
              <a:t>为默认分隔符将每行切片，切开的部分再进行各种分析处理。</a:t>
            </a:r>
          </a:p>
        </p:txBody>
      </p:sp>
    </p:spTree>
    <p:extLst>
      <p:ext uri="{BB962C8B-B14F-4D97-AF65-F5344CB8AC3E}">
        <p14:creationId xmlns:p14="http://schemas.microsoft.com/office/powerpoint/2010/main" val="3076692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/>
              <a:t>awk </a:t>
            </a:r>
            <a:r>
              <a:rPr lang="en-US" altLang="zh-CN" sz="1600">
                <a:solidFill>
                  <a:srgbClr val="FF0000"/>
                </a:solidFill>
              </a:rPr>
              <a:t>-F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FF0000"/>
                </a:solidFill>
              </a:rPr>
              <a:t>'</a:t>
            </a:r>
            <a:r>
              <a:rPr lang="en-US" altLang="zh-CN" sz="1600"/>
              <a:t>{pattern + action}</a:t>
            </a:r>
            <a:r>
              <a:rPr lang="en-US" altLang="zh-CN" sz="1600">
                <a:solidFill>
                  <a:srgbClr val="FF0000"/>
                </a:solidFill>
              </a:rPr>
              <a:t>'</a:t>
            </a:r>
            <a:r>
              <a:rPr lang="en-US" altLang="zh-CN" sz="1600"/>
              <a:t> {filenames}</a:t>
            </a:r>
          </a:p>
          <a:p>
            <a:pPr lvl="1"/>
            <a:r>
              <a:rPr lang="zh-CN" altLang="en-US" sz="1600"/>
              <a:t>支持自定义分隔符</a:t>
            </a:r>
            <a:endParaRPr lang="en-US" altLang="zh-CN" sz="1600"/>
          </a:p>
          <a:p>
            <a:pPr lvl="1"/>
            <a:r>
              <a:rPr lang="zh-CN" altLang="en-US" sz="1600"/>
              <a:t>支持正则表达式匹配</a:t>
            </a:r>
            <a:endParaRPr lang="en-US" altLang="zh-CN" sz="1600"/>
          </a:p>
          <a:p>
            <a:pPr lvl="1"/>
            <a:r>
              <a:rPr lang="zh-CN" altLang="en-US" sz="1600"/>
              <a:t>支持自定义</a:t>
            </a:r>
            <a:r>
              <a:rPr lang="zh-CN" altLang="en-US" sz="1600">
                <a:solidFill>
                  <a:srgbClr val="FF0000"/>
                </a:solidFill>
              </a:rPr>
              <a:t>变量，数组  </a:t>
            </a:r>
            <a:r>
              <a:rPr lang="en-US" altLang="zh-CN" sz="1600">
                <a:solidFill>
                  <a:srgbClr val="FF0000"/>
                </a:solidFill>
              </a:rPr>
              <a:t>a[1]  a[tom]  map(key)</a:t>
            </a:r>
          </a:p>
          <a:p>
            <a:pPr lvl="1"/>
            <a:r>
              <a:rPr lang="zh-CN" altLang="en-US" sz="1600"/>
              <a:t>支持内置变量</a:t>
            </a:r>
            <a:endParaRPr lang="en-US" altLang="zh-CN" sz="1600"/>
          </a:p>
          <a:p>
            <a:pPr lvl="2"/>
            <a:r>
              <a:rPr lang="en-US" altLang="zh-CN" sz="1100"/>
              <a:t>ARGC               </a:t>
            </a:r>
            <a:r>
              <a:rPr lang="zh-CN" altLang="en-US" sz="1100"/>
              <a:t>命令行参数个数</a:t>
            </a:r>
          </a:p>
          <a:p>
            <a:pPr lvl="2"/>
            <a:r>
              <a:rPr lang="en-US" altLang="zh-CN" sz="1100"/>
              <a:t>ARGV               </a:t>
            </a:r>
            <a:r>
              <a:rPr lang="zh-CN" altLang="en-US" sz="1100"/>
              <a:t>命令行参数排列</a:t>
            </a:r>
          </a:p>
          <a:p>
            <a:pPr lvl="2"/>
            <a:r>
              <a:rPr lang="en-US" altLang="zh-CN" sz="1100"/>
              <a:t>ENVIRON            </a:t>
            </a:r>
            <a:r>
              <a:rPr lang="zh-CN" altLang="en-US" sz="1100"/>
              <a:t>支持队列中系统环境变量的使用</a:t>
            </a:r>
          </a:p>
          <a:p>
            <a:pPr lvl="2"/>
            <a:r>
              <a:rPr lang="en-US" altLang="zh-CN" sz="1100"/>
              <a:t>FILENAME           awk</a:t>
            </a:r>
            <a:r>
              <a:rPr lang="zh-CN" altLang="en-US" sz="1100"/>
              <a:t>浏览的文件名</a:t>
            </a:r>
          </a:p>
          <a:p>
            <a:pPr lvl="2"/>
            <a:r>
              <a:rPr lang="en-US" altLang="zh-CN" sz="1100"/>
              <a:t>FNR                </a:t>
            </a:r>
            <a:r>
              <a:rPr lang="zh-CN" altLang="en-US" sz="1100"/>
              <a:t>浏览文件的记录数</a:t>
            </a:r>
          </a:p>
          <a:p>
            <a:pPr lvl="2"/>
            <a:r>
              <a:rPr lang="en-US" altLang="zh-CN" sz="1100"/>
              <a:t>FS                 </a:t>
            </a:r>
            <a:r>
              <a:rPr lang="zh-CN" altLang="en-US" sz="1100"/>
              <a:t>设置输入域分隔符，等价于命令行 </a:t>
            </a:r>
            <a:r>
              <a:rPr lang="en-US" altLang="zh-CN" sz="1100"/>
              <a:t>-F</a:t>
            </a:r>
            <a:r>
              <a:rPr lang="zh-CN" altLang="en-US" sz="1100"/>
              <a:t>选项</a:t>
            </a:r>
          </a:p>
          <a:p>
            <a:pPr lvl="2"/>
            <a:r>
              <a:rPr lang="en-US" altLang="zh-CN" sz="1100">
                <a:solidFill>
                  <a:srgbClr val="FF0000"/>
                </a:solidFill>
              </a:rPr>
              <a:t>NF                 </a:t>
            </a:r>
            <a:r>
              <a:rPr lang="zh-CN" altLang="en-US" sz="1100">
                <a:solidFill>
                  <a:srgbClr val="FF0000"/>
                </a:solidFill>
              </a:rPr>
              <a:t>浏览记录的域的个数</a:t>
            </a:r>
          </a:p>
          <a:p>
            <a:pPr lvl="2"/>
            <a:r>
              <a:rPr lang="en-US" altLang="zh-CN" sz="1100">
                <a:solidFill>
                  <a:srgbClr val="FF0000"/>
                </a:solidFill>
              </a:rPr>
              <a:t>NR                 </a:t>
            </a:r>
            <a:r>
              <a:rPr lang="zh-CN" altLang="en-US" sz="1100">
                <a:solidFill>
                  <a:srgbClr val="FF0000"/>
                </a:solidFill>
              </a:rPr>
              <a:t>已读的记录数</a:t>
            </a:r>
          </a:p>
          <a:p>
            <a:pPr lvl="2"/>
            <a:r>
              <a:rPr lang="en-US" altLang="zh-CN" sz="1100"/>
              <a:t>OFS                </a:t>
            </a:r>
            <a:r>
              <a:rPr lang="zh-CN" altLang="en-US" sz="1100"/>
              <a:t>输出域分隔符</a:t>
            </a:r>
          </a:p>
          <a:p>
            <a:pPr lvl="2"/>
            <a:r>
              <a:rPr lang="en-US" altLang="zh-CN" sz="1100"/>
              <a:t>ORS                </a:t>
            </a:r>
            <a:r>
              <a:rPr lang="zh-CN" altLang="en-US" sz="1100"/>
              <a:t>输出记录分隔符</a:t>
            </a:r>
          </a:p>
          <a:p>
            <a:pPr lvl="2"/>
            <a:r>
              <a:rPr lang="en-US" altLang="zh-CN" sz="1100"/>
              <a:t>RS                 </a:t>
            </a:r>
            <a:r>
              <a:rPr lang="zh-CN" altLang="en-US" sz="1100"/>
              <a:t>控制记录分隔符</a:t>
            </a:r>
            <a:endParaRPr lang="en-US" altLang="zh-CN" sz="1600"/>
          </a:p>
          <a:p>
            <a:pPr lvl="1"/>
            <a:r>
              <a:rPr lang="zh-CN" altLang="en-US" sz="1600"/>
              <a:t>支持函数</a:t>
            </a:r>
            <a:endParaRPr lang="en-US" altLang="zh-CN" sz="1600"/>
          </a:p>
          <a:p>
            <a:pPr lvl="2"/>
            <a:r>
              <a:rPr lang="en-US" altLang="zh-CN" sz="1400"/>
              <a:t>print</a:t>
            </a:r>
            <a:r>
              <a:rPr lang="zh-CN" altLang="en-US" sz="1400"/>
              <a:t>、</a:t>
            </a:r>
            <a:r>
              <a:rPr lang="en-US" altLang="zh-CN" sz="1400"/>
              <a:t>split</a:t>
            </a:r>
            <a:r>
              <a:rPr lang="zh-CN" altLang="en-US" sz="1400"/>
              <a:t>、</a:t>
            </a:r>
            <a:r>
              <a:rPr lang="en-US" altLang="zh-CN" sz="1400"/>
              <a:t>substr</a:t>
            </a:r>
            <a:r>
              <a:rPr lang="zh-CN" altLang="en-US" sz="1400"/>
              <a:t>、</a:t>
            </a:r>
            <a:r>
              <a:rPr lang="en-US" altLang="zh-CN" sz="1400"/>
              <a:t>sub</a:t>
            </a:r>
            <a:r>
              <a:rPr lang="zh-CN" altLang="en-US" sz="1400"/>
              <a:t>、</a:t>
            </a:r>
            <a:r>
              <a:rPr lang="en-US" altLang="zh-CN" sz="1400"/>
              <a:t>gsub</a:t>
            </a:r>
          </a:p>
          <a:p>
            <a:pPr lvl="1"/>
            <a:r>
              <a:rPr lang="zh-CN" altLang="en-US" sz="1600"/>
              <a:t>支持流程控制语句，类</a:t>
            </a:r>
            <a:r>
              <a:rPr lang="en-US" altLang="zh-CN" sz="1600"/>
              <a:t>C</a:t>
            </a:r>
            <a:r>
              <a:rPr lang="zh-CN" altLang="en-US" sz="1600"/>
              <a:t>语言</a:t>
            </a:r>
            <a:endParaRPr lang="en-US" altLang="zh-CN" sz="1600"/>
          </a:p>
          <a:p>
            <a:pPr lvl="2"/>
            <a:r>
              <a:rPr lang="en-US" altLang="zh-CN" sz="1400"/>
              <a:t>if</a:t>
            </a:r>
            <a:r>
              <a:rPr lang="zh-CN" altLang="en-US" sz="1400"/>
              <a:t>、</a:t>
            </a:r>
            <a:r>
              <a:rPr lang="en-US" altLang="zh-CN" sz="1400"/>
              <a:t>while</a:t>
            </a:r>
            <a:r>
              <a:rPr lang="zh-CN" altLang="en-US" sz="1400"/>
              <a:t>、</a:t>
            </a:r>
            <a:r>
              <a:rPr lang="en-US" altLang="zh-CN" sz="1400"/>
              <a:t>do/while</a:t>
            </a:r>
            <a:r>
              <a:rPr lang="zh-CN" altLang="en-US" sz="1400"/>
              <a:t>、</a:t>
            </a:r>
            <a:r>
              <a:rPr lang="en-US" altLang="zh-CN" sz="1400"/>
              <a:t>for</a:t>
            </a:r>
            <a:r>
              <a:rPr lang="zh-CN" altLang="en-US" sz="1400"/>
              <a:t>、</a:t>
            </a:r>
            <a:r>
              <a:rPr lang="en-US" altLang="zh-CN" sz="1400"/>
              <a:t>break</a:t>
            </a:r>
            <a:r>
              <a:rPr lang="zh-CN" altLang="en-US" sz="1400"/>
              <a:t>、</a:t>
            </a:r>
            <a:r>
              <a:rPr lang="en-US" altLang="zh-CN" sz="1400"/>
              <a:t>continue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60632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只是显示</a:t>
            </a:r>
            <a:r>
              <a:rPr lang="en-US" altLang="zh-CN" sz="2000"/>
              <a:t>/etc/passwd</a:t>
            </a:r>
            <a:r>
              <a:rPr lang="zh-CN" altLang="en-US" sz="2000"/>
              <a:t>的账户</a:t>
            </a:r>
            <a:r>
              <a:rPr lang="en-US" altLang="zh-CN" sz="2000"/>
              <a:t>:CUT</a:t>
            </a:r>
          </a:p>
          <a:p>
            <a:pPr lvl="1"/>
            <a:r>
              <a:rPr lang="en-US" altLang="zh-CN" sz="1800"/>
              <a:t>awk -F':' '{print $1}' passwd</a:t>
            </a:r>
          </a:p>
          <a:p>
            <a:r>
              <a:rPr lang="zh-CN" altLang="en-US" sz="2000"/>
              <a:t>只是显示</a:t>
            </a:r>
            <a:r>
              <a:rPr lang="en-US" altLang="zh-CN" sz="2000"/>
              <a:t>/etc/passwd</a:t>
            </a:r>
            <a:r>
              <a:rPr lang="zh-CN" altLang="en-US" sz="2000"/>
              <a:t>的账户和账户对应的</a:t>
            </a:r>
            <a:r>
              <a:rPr lang="en-US" altLang="zh-CN" sz="2000"/>
              <a:t>shell,</a:t>
            </a:r>
            <a:r>
              <a:rPr lang="zh-CN" altLang="en-US" sz="2000"/>
              <a:t>而账户与</a:t>
            </a:r>
            <a:r>
              <a:rPr lang="en-US" altLang="zh-CN" sz="2000"/>
              <a:t>shell</a:t>
            </a:r>
            <a:r>
              <a:rPr lang="zh-CN" altLang="en-US" sz="2000"/>
              <a:t>之间以逗号分割</a:t>
            </a:r>
            <a:r>
              <a:rPr lang="en-US" altLang="zh-CN" sz="2000"/>
              <a:t>,</a:t>
            </a:r>
            <a:r>
              <a:rPr lang="zh-CN" altLang="en-US" sz="2000"/>
              <a:t>而且在所有行开始前添加列名</a:t>
            </a:r>
            <a:r>
              <a:rPr lang="en-US" altLang="zh-CN" sz="2000"/>
              <a:t>name,shell,</a:t>
            </a:r>
            <a:r>
              <a:rPr lang="zh-CN" altLang="en-US" sz="2000"/>
              <a:t>在最后一行添加</a:t>
            </a:r>
            <a:r>
              <a:rPr lang="en-US" altLang="zh-CN" sz="2000"/>
              <a:t>"blue,/bin/nosh"</a:t>
            </a:r>
            <a:r>
              <a:rPr lang="zh-CN" altLang="en-US" sz="2000">
                <a:solidFill>
                  <a:srgbClr val="FF0000"/>
                </a:solidFill>
              </a:rPr>
              <a:t>（</a:t>
            </a:r>
            <a:r>
              <a:rPr lang="en-US" altLang="zh-CN" sz="2000">
                <a:solidFill>
                  <a:srgbClr val="FF0000"/>
                </a:solidFill>
              </a:rPr>
              <a:t>cut</a:t>
            </a:r>
            <a:r>
              <a:rPr lang="zh-CN" altLang="en-US" sz="2000">
                <a:solidFill>
                  <a:srgbClr val="FF0000"/>
                </a:solidFill>
              </a:rPr>
              <a:t>，</a:t>
            </a:r>
            <a:r>
              <a:rPr lang="en-US" altLang="zh-CN" sz="2000">
                <a:solidFill>
                  <a:srgbClr val="FF0000"/>
                </a:solidFill>
              </a:rPr>
              <a:t>sed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1400"/>
              <a:t>awk -F':' '</a:t>
            </a:r>
            <a:r>
              <a:rPr lang="en-US" altLang="zh-CN" sz="1400">
                <a:solidFill>
                  <a:srgbClr val="FF0000"/>
                </a:solidFill>
              </a:rPr>
              <a:t>BEGIN</a:t>
            </a:r>
            <a:r>
              <a:rPr lang="en-US" altLang="zh-CN" sz="1400"/>
              <a:t>{print "name,shell"} </a:t>
            </a:r>
            <a:r>
              <a:rPr lang="en-US" altLang="zh-CN" sz="1400">
                <a:solidFill>
                  <a:srgbClr val="FF0000"/>
                </a:solidFill>
              </a:rPr>
              <a:t>{print $1 "," $7} END</a:t>
            </a:r>
            <a:r>
              <a:rPr lang="en-US" altLang="zh-CN" sz="1400"/>
              <a:t>{print "blue,/bin/nosh"}' passwd</a:t>
            </a:r>
          </a:p>
          <a:p>
            <a:r>
              <a:rPr lang="zh-CN" altLang="en-US" sz="2000"/>
              <a:t>搜索</a:t>
            </a:r>
            <a:r>
              <a:rPr lang="en-US" altLang="zh-CN" sz="2000"/>
              <a:t>/etc/passwd</a:t>
            </a:r>
            <a:r>
              <a:rPr lang="zh-CN" altLang="en-US" sz="2000"/>
              <a:t>有</a:t>
            </a:r>
            <a:r>
              <a:rPr lang="en-US" altLang="zh-CN" sz="2000"/>
              <a:t>root</a:t>
            </a:r>
            <a:r>
              <a:rPr lang="zh-CN" altLang="en-US" sz="2000"/>
              <a:t>关键字的所有行</a:t>
            </a:r>
            <a:endParaRPr lang="en-US" altLang="zh-CN" sz="2000"/>
          </a:p>
          <a:p>
            <a:pPr lvl="1"/>
            <a:r>
              <a:rPr lang="en-US" altLang="zh-CN" sz="1600"/>
              <a:t>awk  '/root/ { print $0}'   passwd</a:t>
            </a:r>
          </a:p>
          <a:p>
            <a:r>
              <a:rPr lang="zh-CN" altLang="en-US" sz="2000"/>
              <a:t>统计</a:t>
            </a:r>
            <a:r>
              <a:rPr lang="en-US" altLang="zh-CN" sz="2000"/>
              <a:t>/etc/passwd</a:t>
            </a:r>
            <a:r>
              <a:rPr lang="zh-CN" altLang="en-US" sz="2000"/>
              <a:t>文件中，每行的行号，每行的列数，对应的完整行内容</a:t>
            </a:r>
            <a:endParaRPr lang="en-US" altLang="zh-CN" sz="2000"/>
          </a:p>
          <a:p>
            <a:pPr lvl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26385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VI </a:t>
            </a:r>
            <a:r>
              <a:rPr lang="zh-CN" altLang="en-US"/>
              <a:t>全屏文本编辑器</a:t>
            </a:r>
          </a:p>
        </p:txBody>
      </p:sp>
    </p:spTree>
    <p:extLst>
      <p:ext uri="{BB962C8B-B14F-4D97-AF65-F5344CB8AC3E}">
        <p14:creationId xmlns:p14="http://schemas.microsoft.com/office/powerpoint/2010/main" val="125558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统计报表：合计每人</a:t>
            </a:r>
            <a:r>
              <a:rPr lang="en-US" altLang="zh-CN"/>
              <a:t>1</a:t>
            </a:r>
            <a:r>
              <a:rPr lang="zh-CN" altLang="en-US"/>
              <a:t>月工资，</a:t>
            </a:r>
            <a:r>
              <a:rPr lang="en-US" altLang="zh-CN"/>
              <a:t>0</a:t>
            </a:r>
            <a:r>
              <a:rPr lang="zh-CN" altLang="en-US"/>
              <a:t>：</a:t>
            </a:r>
            <a:r>
              <a:rPr lang="en-US" altLang="zh-CN"/>
              <a:t>manager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worker</a:t>
            </a:r>
          </a:p>
          <a:p>
            <a:pPr lvl="1"/>
            <a:r>
              <a:rPr lang="en-US" altLang="zh-CN"/>
              <a:t>Tom	 0   2012-12-11      car     3000</a:t>
            </a:r>
          </a:p>
          <a:p>
            <a:pPr lvl="1"/>
            <a:r>
              <a:rPr lang="en-US" altLang="zh-CN"/>
              <a:t>John	 1   2013-01-13      bike    1000</a:t>
            </a:r>
          </a:p>
          <a:p>
            <a:pPr lvl="1"/>
            <a:r>
              <a:rPr lang="en-US" altLang="zh-CN"/>
              <a:t>vivi	 1   2013-01-18      car     2800</a:t>
            </a:r>
          </a:p>
          <a:p>
            <a:pPr lvl="1"/>
            <a:r>
              <a:rPr lang="en-US" altLang="zh-CN"/>
              <a:t>Tom	 0   2013-01-20      car     2500</a:t>
            </a:r>
          </a:p>
          <a:p>
            <a:pPr lvl="1"/>
            <a:r>
              <a:rPr lang="en-US" altLang="zh-CN"/>
              <a:t>John	 1   2013-01-28      bike    3500</a:t>
            </a:r>
          </a:p>
          <a:p>
            <a:pPr lvl="1"/>
            <a:endParaRPr lang="en-US" altLang="zh-CN"/>
          </a:p>
          <a:p>
            <a:pPr lvl="1"/>
            <a:r>
              <a:rPr lang="en-US" altLang="zh-CN">
                <a:solidFill>
                  <a:schemeClr val="bg1"/>
                </a:solidFill>
              </a:rPr>
              <a:t>awk '{gsub("0","manager",$2);gsub("1","worker",$2);;split($3,month,"-");if(month[2]=="01"){name[$1]+=$5}}  END{for( i in name){print i "\t" name[i]}}'   awk.txt</a:t>
            </a:r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36821"/>
            <a:ext cx="4811433" cy="14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5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B5689-7958-437E-A4CB-D1C3C195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48D6A-E6F4-48F3-804E-8B20FBA5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awk   '{split($3,date,"-");if(date[2]=="01"){name[$1]+=$5}} END{for(i in name){print i "\t" name[i]}}'    awk.txt</a:t>
            </a:r>
          </a:p>
          <a:p>
            <a:r>
              <a:rPr lang="en-US" altLang="zh-CN">
                <a:solidFill>
                  <a:srgbClr val="FF0000"/>
                </a:solidFill>
              </a:rPr>
              <a:t>awk   '{split($3,date,"-");if(date[2]=="01"){name[$1]+=$5;if($2=="0"){role[$1]="M"}else{role[$1]="W"}}} END{for(i in name){print i "\t" name[i]"\t" role[i]}}'    awk.txt 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49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awk  '{split($3,date,"-");</a:t>
            </a:r>
          </a:p>
          <a:p>
            <a:pPr lvl="1"/>
            <a:r>
              <a:rPr lang="en-US" altLang="zh-CN"/>
              <a:t>if(date[2]=="01"){</a:t>
            </a:r>
          </a:p>
          <a:p>
            <a:pPr lvl="2"/>
            <a:r>
              <a:rPr lang="en-US" altLang="zh-CN"/>
              <a:t>name[$1]+=$5</a:t>
            </a:r>
          </a:p>
          <a:p>
            <a:pPr lvl="2"/>
            <a:r>
              <a:rPr lang="en-US" altLang="zh-CN"/>
              <a:t>}	</a:t>
            </a:r>
          </a:p>
          <a:p>
            <a:pPr lvl="1"/>
            <a:r>
              <a:rPr lang="en-US" altLang="zh-CN"/>
              <a:t>} </a:t>
            </a:r>
          </a:p>
          <a:p>
            <a:pPr lvl="1"/>
            <a:r>
              <a:rPr lang="en-US" altLang="zh-CN"/>
              <a:t>END{</a:t>
            </a:r>
          </a:p>
          <a:p>
            <a:pPr lvl="2"/>
            <a:r>
              <a:rPr lang="en-US" altLang="zh-CN"/>
              <a:t>for( i in name ){</a:t>
            </a:r>
          </a:p>
          <a:p>
            <a:pPr lvl="2"/>
            <a:r>
              <a:rPr lang="en-US" altLang="zh-CN"/>
              <a:t>print i"\t" name[i]</a:t>
            </a:r>
          </a:p>
          <a:p>
            <a:pPr lvl="2"/>
            <a:r>
              <a:rPr lang="en-US" altLang="zh-CN"/>
              <a:t>}</a:t>
            </a:r>
          </a:p>
          <a:p>
            <a:pPr lvl="1"/>
            <a:r>
              <a:rPr lang="en-US" altLang="zh-CN"/>
              <a:t>}'   </a:t>
            </a:r>
          </a:p>
          <a:p>
            <a:r>
              <a:rPr lang="en-US" altLang="zh-CN"/>
              <a:t>awk.bb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87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4046090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EDA26-5474-475F-83DE-05E1212A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45C78-25FE-412C-9EAA-462C87DF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8000">
                <a:solidFill>
                  <a:srgbClr val="FF0000"/>
                </a:solidFill>
              </a:rPr>
              <a:t>    root  </a:t>
            </a:r>
            <a:endParaRPr lang="zh-CN" altLang="en-US" sz="8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28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groupadd</a:t>
            </a:r>
          </a:p>
          <a:p>
            <a:r>
              <a:rPr lang="en-US" altLang="zh-CN"/>
              <a:t>groupdel</a:t>
            </a:r>
          </a:p>
          <a:p>
            <a:r>
              <a:rPr lang="en-US" altLang="zh-CN"/>
              <a:t>useradd</a:t>
            </a:r>
          </a:p>
          <a:p>
            <a:r>
              <a:rPr lang="en-US" altLang="zh-CN"/>
              <a:t>userdel</a:t>
            </a:r>
          </a:p>
          <a:p>
            <a:r>
              <a:rPr lang="en-US" altLang="zh-CN"/>
              <a:t>usermod</a:t>
            </a:r>
          </a:p>
          <a:p>
            <a:r>
              <a:rPr lang="en-US" altLang="zh-CN"/>
              <a:t>id</a:t>
            </a:r>
          </a:p>
          <a:p>
            <a:r>
              <a:rPr lang="en-US" altLang="zh-CN"/>
              <a:t>passwd</a:t>
            </a:r>
          </a:p>
          <a:p>
            <a:r>
              <a:rPr lang="en-US" altLang="zh-CN"/>
              <a:t>sudo</a:t>
            </a:r>
          </a:p>
          <a:p>
            <a:r>
              <a:rPr lang="en-US" altLang="zh-CN"/>
              <a:t>su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权限管理</a:t>
            </a:r>
          </a:p>
        </p:txBody>
      </p:sp>
    </p:spTree>
    <p:extLst>
      <p:ext uri="{BB962C8B-B14F-4D97-AF65-F5344CB8AC3E}">
        <p14:creationId xmlns:p14="http://schemas.microsoft.com/office/powerpoint/2010/main" val="3612384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chmod</a:t>
            </a:r>
          </a:p>
          <a:p>
            <a:r>
              <a:rPr lang="en-US" altLang="zh-CN"/>
              <a:t>chown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09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root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useradd sxt01</a:t>
            </a:r>
          </a:p>
          <a:p>
            <a:pPr lvl="1"/>
            <a:r>
              <a:rPr lang="en-US" altLang="zh-CN" sz="1600"/>
              <a:t>passwd sxt01</a:t>
            </a:r>
          </a:p>
          <a:p>
            <a:r>
              <a:rPr lang="en-US" altLang="zh-CN" sz="1800"/>
              <a:t>useradd sxt02</a:t>
            </a:r>
          </a:p>
          <a:p>
            <a:pPr lvl="1"/>
            <a:r>
              <a:rPr lang="en-US" altLang="zh-CN" sz="1600"/>
              <a:t>passwd sxt02</a:t>
            </a:r>
          </a:p>
          <a:p>
            <a:endParaRPr lang="en-US" altLang="zh-CN" sz="1800"/>
          </a:p>
          <a:p>
            <a:r>
              <a:rPr lang="en-US" altLang="zh-CN" sz="1800"/>
              <a:t>mkdir /var/swapdata</a:t>
            </a:r>
          </a:p>
          <a:p>
            <a:pPr lvl="1"/>
            <a:r>
              <a:rPr lang="en-US" altLang="zh-CN" sz="1600"/>
              <a:t>1,</a:t>
            </a:r>
            <a:r>
              <a:rPr lang="zh-CN" altLang="en-US" sz="1600"/>
              <a:t>权限修正：</a:t>
            </a:r>
            <a:endParaRPr lang="en-US" altLang="zh-CN" sz="1600"/>
          </a:p>
          <a:p>
            <a:pPr lvl="2"/>
            <a:r>
              <a:rPr lang="en-US" altLang="zh-CN" sz="1400"/>
              <a:t>chmod  770  swapdata   |  chmod  o-rwx g+rwx   swapdata</a:t>
            </a:r>
          </a:p>
          <a:p>
            <a:pPr lvl="1"/>
            <a:r>
              <a:rPr lang="en-US" altLang="zh-CN" sz="1600"/>
              <a:t>2,</a:t>
            </a:r>
            <a:r>
              <a:rPr lang="zh-CN" altLang="en-US" sz="1600"/>
              <a:t>修正属组</a:t>
            </a:r>
            <a:endParaRPr lang="en-US" altLang="zh-CN" sz="1600"/>
          </a:p>
          <a:p>
            <a:pPr lvl="2"/>
            <a:r>
              <a:rPr lang="en-US" altLang="zh-CN" sz="1400"/>
              <a:t>groupadd sxtswap</a:t>
            </a:r>
          </a:p>
          <a:p>
            <a:pPr lvl="2"/>
            <a:r>
              <a:rPr lang="en-US" altLang="zh-CN" sz="1400"/>
              <a:t>usermod -a -G sxtswap sxt01</a:t>
            </a:r>
          </a:p>
          <a:p>
            <a:pPr lvl="2"/>
            <a:r>
              <a:rPr lang="en-US" altLang="zh-CN" sz="1400"/>
              <a:t>usermod -a -G sxtswap sxt02</a:t>
            </a:r>
          </a:p>
          <a:p>
            <a:pPr lvl="2"/>
            <a:r>
              <a:rPr lang="en-US" altLang="zh-CN" sz="1400"/>
              <a:t>chown  root:sxtswap swapdata</a:t>
            </a:r>
          </a:p>
          <a:p>
            <a:pPr lvl="1"/>
            <a:r>
              <a:rPr lang="en-US" altLang="zh-CN" sz="1600"/>
              <a:t>chown :sxtswap   ooxx.file</a:t>
            </a:r>
          </a:p>
          <a:p>
            <a:pPr lvl="1"/>
            <a:r>
              <a:rPr lang="en-US" altLang="zh-CN" sz="1600"/>
              <a:t>chmod  770 ooxx.file</a:t>
            </a:r>
          </a:p>
          <a:p>
            <a:r>
              <a:rPr lang="en-US" altLang="zh-CN" sz="2000"/>
              <a:t>id  username</a:t>
            </a:r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6292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打开文件</a:t>
            </a:r>
            <a:endParaRPr lang="en-US" altLang="zh-CN" sz="2000"/>
          </a:p>
          <a:p>
            <a:pPr lvl="1"/>
            <a:r>
              <a:rPr lang="en-US" altLang="zh-CN" sz="1800"/>
              <a:t>vim /path/to/somefile   </a:t>
            </a:r>
            <a:r>
              <a:rPr lang="zh-CN" altLang="en-US" sz="1800"/>
              <a:t>：：</a:t>
            </a:r>
            <a:r>
              <a:rPr lang="en-US" altLang="zh-CN" sz="1800"/>
              <a:t>G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vim +# :</a:t>
            </a:r>
            <a:r>
              <a:rPr lang="zh-CN" altLang="en-US" sz="1800">
                <a:solidFill>
                  <a:srgbClr val="FF0000"/>
                </a:solidFill>
              </a:rPr>
              <a:t>打开文件，并定位于第</a:t>
            </a:r>
            <a:r>
              <a:rPr lang="en-US" altLang="zh-CN" sz="1800">
                <a:solidFill>
                  <a:srgbClr val="FF0000"/>
                </a:solidFill>
              </a:rPr>
              <a:t>#</a:t>
            </a:r>
            <a:r>
              <a:rPr lang="zh-CN" altLang="en-US" sz="1800">
                <a:solidFill>
                  <a:srgbClr val="FF0000"/>
                </a:solidFill>
              </a:rPr>
              <a:t>行 </a:t>
            </a:r>
          </a:p>
          <a:p>
            <a:pPr lvl="1"/>
            <a:r>
              <a:rPr lang="en-US" altLang="zh-CN" sz="1800"/>
              <a:t>vim +</a:t>
            </a:r>
            <a:r>
              <a:rPr lang="zh-CN" altLang="en-US" sz="1800"/>
              <a:t>：打开文件，定位至最后一行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vim +/PATTERN : </a:t>
            </a:r>
            <a:r>
              <a:rPr lang="zh-CN" altLang="en-US" sz="1800">
                <a:solidFill>
                  <a:srgbClr val="FF0000"/>
                </a:solidFill>
              </a:rPr>
              <a:t>打开文件，定位至第一次被</a:t>
            </a:r>
            <a:r>
              <a:rPr lang="en-US" altLang="zh-CN" sz="1800">
                <a:solidFill>
                  <a:srgbClr val="FF0000"/>
                </a:solidFill>
              </a:rPr>
              <a:t>PATTERN</a:t>
            </a:r>
            <a:r>
              <a:rPr lang="zh-CN" altLang="en-US" sz="1800">
                <a:solidFill>
                  <a:srgbClr val="FF0000"/>
                </a:solidFill>
              </a:rPr>
              <a:t>匹配到的行的行首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2000"/>
              <a:t>关闭文件</a:t>
            </a:r>
            <a:endParaRPr lang="en-US" altLang="zh-CN" sz="2000"/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末行模式：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/>
              <a:t>:q  </a:t>
            </a:r>
            <a:r>
              <a:rPr lang="zh-CN" altLang="en-US" sz="1800"/>
              <a:t>退出  </a:t>
            </a:r>
            <a:r>
              <a:rPr lang="zh-CN" altLang="en-US" sz="1800">
                <a:solidFill>
                  <a:srgbClr val="FF0000"/>
                </a:solidFill>
              </a:rPr>
              <a:t>没有动过文件</a:t>
            </a:r>
          </a:p>
          <a:p>
            <a:pPr lvl="1"/>
            <a:r>
              <a:rPr lang="en-US" altLang="zh-CN" sz="1800"/>
              <a:t>:wq </a:t>
            </a:r>
            <a:r>
              <a:rPr lang="zh-CN" altLang="en-US" sz="1800"/>
              <a:t>保存并退出   </a:t>
            </a:r>
            <a:r>
              <a:rPr lang="zh-CN" altLang="en-US" sz="1800">
                <a:solidFill>
                  <a:srgbClr val="FF0000"/>
                </a:solidFill>
              </a:rPr>
              <a:t>动过了，不后悔</a:t>
            </a:r>
          </a:p>
          <a:p>
            <a:pPr lvl="1"/>
            <a:r>
              <a:rPr lang="en-US" altLang="zh-CN" sz="1800"/>
              <a:t>:q! </a:t>
            </a:r>
            <a:r>
              <a:rPr lang="zh-CN" altLang="en-US" sz="1800"/>
              <a:t>不保存并退出  </a:t>
            </a:r>
            <a:r>
              <a:rPr lang="zh-CN" altLang="en-US" sz="1800">
                <a:solidFill>
                  <a:srgbClr val="FF0000"/>
                </a:solidFill>
              </a:rPr>
              <a:t>动过了，后悔了</a:t>
            </a:r>
          </a:p>
          <a:p>
            <a:pPr lvl="1"/>
            <a:r>
              <a:rPr lang="en-US" altLang="zh-CN" sz="1800"/>
              <a:t>:w </a:t>
            </a:r>
            <a:r>
              <a:rPr lang="zh-CN" altLang="en-US" sz="1800"/>
              <a:t>保存</a:t>
            </a:r>
          </a:p>
          <a:p>
            <a:pPr lvl="1"/>
            <a:r>
              <a:rPr lang="en-US" altLang="zh-CN" sz="1800"/>
              <a:t>:w! </a:t>
            </a:r>
            <a:r>
              <a:rPr lang="zh-CN" altLang="en-US" sz="1800"/>
              <a:t>强行保存</a:t>
            </a:r>
          </a:p>
          <a:p>
            <a:pPr lvl="1"/>
            <a:r>
              <a:rPr lang="en-US" altLang="zh-CN" sz="1800"/>
              <a:t>:wq --&gt; :x</a:t>
            </a:r>
          </a:p>
          <a:p>
            <a:pPr lvl="1"/>
            <a:endParaRPr lang="en-US" altLang="zh-CN" sz="1800"/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ZZ: </a:t>
            </a:r>
            <a:r>
              <a:rPr lang="zh-CN" altLang="en-US" sz="1800">
                <a:solidFill>
                  <a:srgbClr val="FF0000"/>
                </a:solidFill>
              </a:rPr>
              <a:t>保存并退出   不需要冒号，编辑模式</a:t>
            </a:r>
            <a:endParaRPr lang="en-US" altLang="zh-CN" sz="1800">
              <a:solidFill>
                <a:srgbClr val="FF0000"/>
              </a:solidFill>
            </a:endParaRPr>
          </a:p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85824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全屏</a:t>
            </a:r>
            <a:r>
              <a:rPr lang="zh-CN" altLang="en-US">
                <a:solidFill>
                  <a:srgbClr val="FF0000"/>
                </a:solidFill>
              </a:rPr>
              <a:t>编辑器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模式：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编辑</a:t>
            </a:r>
            <a:r>
              <a:rPr lang="zh-CN" altLang="en-US"/>
              <a:t>模式：按键具有编辑文本功能：默认打开进入编辑模式</a:t>
            </a:r>
            <a:endParaRPr lang="en-US" altLang="zh-CN"/>
          </a:p>
          <a:p>
            <a:pPr lvl="1"/>
            <a:r>
              <a:rPr lang="zh-CN" altLang="en-US"/>
              <a:t>输入模式：按键本身意义</a:t>
            </a:r>
            <a:endParaRPr lang="en-US" altLang="zh-CN"/>
          </a:p>
          <a:p>
            <a:pPr lvl="1"/>
            <a:r>
              <a:rPr lang="zh-CN" altLang="en-US"/>
              <a:t>末行模式：接受用户命令输入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2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编辑</a:t>
            </a:r>
            <a:r>
              <a:rPr lang="en-US" altLang="zh-CN" sz="2000"/>
              <a:t>--&gt;</a:t>
            </a:r>
            <a:r>
              <a:rPr lang="zh-CN" altLang="en-US" sz="2000"/>
              <a:t>输入：</a:t>
            </a:r>
          </a:p>
          <a:p>
            <a:pPr lvl="1"/>
            <a:r>
              <a:rPr lang="zh-CN" altLang="en-US" sz="1800"/>
              <a:t>	</a:t>
            </a:r>
            <a:r>
              <a:rPr lang="en-US" altLang="zh-CN" sz="1800">
                <a:solidFill>
                  <a:srgbClr val="FF0000"/>
                </a:solidFill>
              </a:rPr>
              <a:t>i: </a:t>
            </a:r>
            <a:r>
              <a:rPr lang="zh-CN" altLang="en-US" sz="1800">
                <a:solidFill>
                  <a:srgbClr val="FF0000"/>
                </a:solidFill>
              </a:rPr>
              <a:t>在当前光标所在字符的前面，转为输入模式；</a:t>
            </a:r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	</a:t>
            </a:r>
            <a:r>
              <a:rPr lang="en-US" altLang="zh-CN" sz="1800">
                <a:solidFill>
                  <a:srgbClr val="FF0000"/>
                </a:solidFill>
              </a:rPr>
              <a:t>a: </a:t>
            </a:r>
            <a:r>
              <a:rPr lang="zh-CN" altLang="en-US" sz="1800">
                <a:solidFill>
                  <a:srgbClr val="FF0000"/>
                </a:solidFill>
              </a:rPr>
              <a:t>在当前光标所在字符的后面，转为输入模式；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endParaRPr lang="zh-CN" altLang="en-US" sz="1800">
              <a:solidFill>
                <a:srgbClr val="FF0000"/>
              </a:solidFill>
            </a:endParaRPr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	</a:t>
            </a:r>
            <a:r>
              <a:rPr lang="en-US" altLang="zh-CN" sz="1800">
                <a:solidFill>
                  <a:srgbClr val="FF0000"/>
                </a:solidFill>
              </a:rPr>
              <a:t>o: </a:t>
            </a:r>
            <a:r>
              <a:rPr lang="zh-CN" altLang="en-US" sz="1800">
                <a:solidFill>
                  <a:srgbClr val="FF0000"/>
                </a:solidFill>
              </a:rPr>
              <a:t>在当前光标所在行的下方，新建一行，并转为输入模式；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  O</a:t>
            </a:r>
            <a:r>
              <a:rPr lang="zh-CN" altLang="en-US">
                <a:solidFill>
                  <a:srgbClr val="FF0000"/>
                </a:solidFill>
              </a:rPr>
              <a:t>：在当前光标所在行的上方，新建一行，并转为输入模式；</a:t>
            </a:r>
            <a:r>
              <a:rPr lang="zh-CN" altLang="en-US"/>
              <a:t>	</a:t>
            </a:r>
          </a:p>
          <a:p>
            <a:pPr lvl="1"/>
            <a:r>
              <a:rPr lang="zh-CN" altLang="en-US" sz="1800"/>
              <a:t>	</a:t>
            </a:r>
            <a:r>
              <a:rPr lang="en-US" altLang="zh-CN" sz="1800"/>
              <a:t>I</a:t>
            </a:r>
            <a:r>
              <a:rPr lang="zh-CN" altLang="en-US" sz="1800"/>
              <a:t>：在当前光标所在行的行首，转换为输入模式</a:t>
            </a:r>
          </a:p>
          <a:p>
            <a:pPr lvl="1"/>
            <a:r>
              <a:rPr lang="zh-CN" altLang="en-US" sz="1800"/>
              <a:t>	</a:t>
            </a:r>
            <a:r>
              <a:rPr lang="en-US" altLang="zh-CN" sz="1800"/>
              <a:t>A</a:t>
            </a:r>
            <a:r>
              <a:rPr lang="zh-CN" altLang="en-US" sz="1800"/>
              <a:t>：在当前光标所在行的行尾，转换为输入模式</a:t>
            </a:r>
          </a:p>
          <a:p>
            <a:pPr lvl="1"/>
            <a:r>
              <a:rPr lang="zh-CN" altLang="en-US" sz="1800"/>
              <a:t>	</a:t>
            </a:r>
            <a:r>
              <a:rPr lang="zh-CN" altLang="zh-CN" sz="2000"/>
              <a:t>输入</a:t>
            </a:r>
            <a:r>
              <a:rPr lang="en-US" altLang="zh-CN" sz="2000"/>
              <a:t>--&gt;</a:t>
            </a:r>
            <a:r>
              <a:rPr lang="zh-CN" altLang="zh-CN" sz="2000"/>
              <a:t>编辑：</a:t>
            </a:r>
          </a:p>
          <a:p>
            <a:pPr lvl="2"/>
            <a:r>
              <a:rPr lang="en-US" altLang="zh-CN" sz="1600"/>
              <a:t>ESC</a:t>
            </a:r>
          </a:p>
          <a:p>
            <a:r>
              <a:rPr lang="zh-CN" altLang="zh-CN" sz="2000"/>
              <a:t>编辑</a:t>
            </a:r>
            <a:r>
              <a:rPr lang="en-US" altLang="zh-CN" sz="2000"/>
              <a:t>--&gt;</a:t>
            </a:r>
            <a:r>
              <a:rPr lang="zh-CN" altLang="zh-CN" sz="2000"/>
              <a:t>末行</a:t>
            </a:r>
            <a:r>
              <a:rPr lang="zh-CN" altLang="en-US" sz="2000"/>
              <a:t>：</a:t>
            </a:r>
            <a:endParaRPr lang="en-US" altLang="zh-CN" sz="2000"/>
          </a:p>
          <a:p>
            <a:pPr lvl="1"/>
            <a:r>
              <a:rPr lang="zh-CN" altLang="en-US" sz="1800">
                <a:solidFill>
                  <a:srgbClr val="FF0000"/>
                </a:solidFill>
              </a:rPr>
              <a:t>：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zh-CN" sz="2000"/>
              <a:t>末行</a:t>
            </a:r>
            <a:r>
              <a:rPr lang="en-US" altLang="zh-CN" sz="2000"/>
              <a:t>--&gt;</a:t>
            </a:r>
            <a:r>
              <a:rPr lang="zh-CN" altLang="zh-CN" sz="2000"/>
              <a:t>编辑：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ESC, ESC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1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移动光标</a:t>
            </a:r>
            <a:endParaRPr lang="en-US" altLang="zh-CN"/>
          </a:p>
          <a:p>
            <a:r>
              <a:rPr lang="zh-CN" altLang="en-US"/>
              <a:t>删除</a:t>
            </a:r>
            <a:r>
              <a:rPr lang="en-US" altLang="zh-CN"/>
              <a:t>&amp;</a:t>
            </a:r>
            <a:r>
              <a:rPr lang="zh-CN" altLang="en-US"/>
              <a:t>替换单个字符</a:t>
            </a:r>
            <a:endParaRPr lang="en-US" altLang="zh-CN"/>
          </a:p>
          <a:p>
            <a:r>
              <a:rPr lang="zh-CN" altLang="en-US"/>
              <a:t>删除命令</a:t>
            </a:r>
            <a:endParaRPr lang="en-US" altLang="zh-CN"/>
          </a:p>
          <a:p>
            <a:r>
              <a:rPr lang="zh-CN" altLang="en-US"/>
              <a:t>复制粘贴</a:t>
            </a:r>
            <a:endParaRPr lang="en-US" altLang="zh-CN"/>
          </a:p>
          <a:p>
            <a:r>
              <a:rPr lang="zh-CN" altLang="en-US"/>
              <a:t>撤销</a:t>
            </a:r>
            <a:r>
              <a:rPr lang="en-US" altLang="zh-CN"/>
              <a:t>&amp;</a:t>
            </a:r>
            <a:r>
              <a:rPr lang="zh-CN" altLang="en-US"/>
              <a:t>重做</a:t>
            </a:r>
          </a:p>
        </p:txBody>
      </p:sp>
    </p:spTree>
    <p:extLst>
      <p:ext uri="{BB962C8B-B14F-4D97-AF65-F5344CB8AC3E}">
        <p14:creationId xmlns:p14="http://schemas.microsoft.com/office/powerpoint/2010/main" val="312179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编辑模式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>
                <a:solidFill>
                  <a:srgbClr val="FF0000"/>
                </a:solidFill>
              </a:rPr>
              <a:t>移动光标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zh-CN" altLang="en-US" sz="1600"/>
              <a:t>字符</a:t>
            </a:r>
            <a:endParaRPr lang="en-US" altLang="zh-CN" sz="1600"/>
          </a:p>
          <a:p>
            <a:pPr lvl="2"/>
            <a:r>
              <a:rPr lang="pt-BR" altLang="zh-CN" sz="1600">
                <a:solidFill>
                  <a:srgbClr val="FF0000"/>
                </a:solidFill>
              </a:rPr>
              <a:t>h: </a:t>
            </a:r>
            <a:r>
              <a:rPr lang="zh-CN" altLang="pt-BR" sz="1600">
                <a:solidFill>
                  <a:srgbClr val="FF0000"/>
                </a:solidFill>
              </a:rPr>
              <a:t>左</a:t>
            </a:r>
            <a:r>
              <a:rPr lang="zh-CN" altLang="en-US" sz="1600">
                <a:solidFill>
                  <a:srgbClr val="FF0000"/>
                </a:solidFill>
              </a:rPr>
              <a:t>；</a:t>
            </a:r>
            <a:r>
              <a:rPr lang="pt-BR" altLang="zh-CN" sz="1600">
                <a:solidFill>
                  <a:srgbClr val="FF0000"/>
                </a:solidFill>
              </a:rPr>
              <a:t>j: </a:t>
            </a:r>
            <a:r>
              <a:rPr lang="zh-CN" altLang="pt-BR" sz="1600">
                <a:solidFill>
                  <a:srgbClr val="FF0000"/>
                </a:solidFill>
              </a:rPr>
              <a:t>下</a:t>
            </a:r>
            <a:r>
              <a:rPr lang="zh-CN" altLang="en-US" sz="1600">
                <a:solidFill>
                  <a:srgbClr val="FF0000"/>
                </a:solidFill>
              </a:rPr>
              <a:t>；</a:t>
            </a:r>
            <a:r>
              <a:rPr lang="pt-BR" altLang="zh-CN" sz="1600">
                <a:solidFill>
                  <a:srgbClr val="FF0000"/>
                </a:solidFill>
              </a:rPr>
              <a:t>k: </a:t>
            </a:r>
            <a:r>
              <a:rPr lang="zh-CN" altLang="pt-BR" sz="1600">
                <a:solidFill>
                  <a:srgbClr val="FF0000"/>
                </a:solidFill>
              </a:rPr>
              <a:t>上</a:t>
            </a:r>
            <a:r>
              <a:rPr lang="zh-CN" altLang="en-US" sz="1600">
                <a:solidFill>
                  <a:srgbClr val="FF0000"/>
                </a:solidFill>
              </a:rPr>
              <a:t>；</a:t>
            </a:r>
            <a:r>
              <a:rPr lang="pt-BR" altLang="zh-CN" sz="1600">
                <a:solidFill>
                  <a:srgbClr val="FF0000"/>
                </a:solidFill>
              </a:rPr>
              <a:t>l: </a:t>
            </a:r>
            <a:r>
              <a:rPr lang="zh-CN" altLang="pt-BR" sz="1600">
                <a:solidFill>
                  <a:srgbClr val="FF0000"/>
                </a:solidFill>
              </a:rPr>
              <a:t>右</a:t>
            </a:r>
          </a:p>
          <a:p>
            <a:pPr lvl="1"/>
            <a:r>
              <a:rPr lang="zh-CN" altLang="en-US" sz="1600"/>
              <a:t>单词</a:t>
            </a:r>
            <a:endParaRPr lang="en-US" altLang="zh-CN" sz="1600"/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w: </a:t>
            </a:r>
            <a:r>
              <a:rPr lang="zh-CN" altLang="en-US" sz="1600">
                <a:solidFill>
                  <a:srgbClr val="FF0000"/>
                </a:solidFill>
              </a:rPr>
              <a:t>移至下一个单词的词首</a:t>
            </a:r>
          </a:p>
          <a:p>
            <a:pPr lvl="2"/>
            <a:r>
              <a:rPr lang="en-US" altLang="zh-CN" sz="1600"/>
              <a:t>e: </a:t>
            </a:r>
            <a:r>
              <a:rPr lang="zh-CN" altLang="en-US" sz="1600"/>
              <a:t>跳至当前或下一个单词的词尾</a:t>
            </a:r>
          </a:p>
          <a:p>
            <a:pPr lvl="2"/>
            <a:r>
              <a:rPr lang="en-US" altLang="zh-CN" sz="1600"/>
              <a:t>b: </a:t>
            </a:r>
            <a:r>
              <a:rPr lang="zh-CN" altLang="en-US" sz="1600"/>
              <a:t>跳至当前或前一个单词的词首</a:t>
            </a:r>
            <a:endParaRPr lang="en-US" altLang="zh-CN" sz="1600"/>
          </a:p>
          <a:p>
            <a:pPr lvl="1"/>
            <a:r>
              <a:rPr lang="zh-CN" altLang="en-US" sz="1600"/>
              <a:t>行内</a:t>
            </a:r>
            <a:endParaRPr lang="en-US" altLang="zh-CN" sz="1600"/>
          </a:p>
          <a:p>
            <a:pPr lvl="2"/>
            <a:r>
              <a:rPr lang="en-US" altLang="zh-CN" sz="1600"/>
              <a:t>0: </a:t>
            </a:r>
            <a:r>
              <a:rPr lang="zh-CN" altLang="en-US" sz="1600"/>
              <a:t>绝对行首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^: </a:t>
            </a:r>
            <a:r>
              <a:rPr lang="zh-CN" altLang="en-US" sz="1600">
                <a:solidFill>
                  <a:srgbClr val="FF0000"/>
                </a:solidFill>
              </a:rPr>
              <a:t>行首的第一个非空白字符</a:t>
            </a: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$: </a:t>
            </a:r>
            <a:r>
              <a:rPr lang="zh-CN" altLang="en-US" sz="1600">
                <a:solidFill>
                  <a:srgbClr val="FF0000"/>
                </a:solidFill>
              </a:rPr>
              <a:t>绝对行尾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zh-CN" altLang="en-US" sz="1800"/>
              <a:t>行间</a:t>
            </a:r>
            <a:endParaRPr lang="en-US" altLang="zh-CN" sz="1800"/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G:</a:t>
            </a:r>
            <a:r>
              <a:rPr lang="zh-CN" altLang="en-US" sz="1600">
                <a:solidFill>
                  <a:srgbClr val="FF0000"/>
                </a:solidFill>
              </a:rPr>
              <a:t>文章末尾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3G:</a:t>
            </a:r>
            <a:r>
              <a:rPr lang="zh-CN" altLang="en-US" sz="1600">
                <a:solidFill>
                  <a:srgbClr val="FF0000"/>
                </a:solidFill>
              </a:rPr>
              <a:t>第</a:t>
            </a:r>
            <a:r>
              <a:rPr lang="en-US" altLang="zh-CN" sz="1600">
                <a:solidFill>
                  <a:srgbClr val="FF0000"/>
                </a:solidFill>
              </a:rPr>
              <a:t>3</a:t>
            </a:r>
            <a:r>
              <a:rPr lang="zh-CN" altLang="en-US" sz="1600">
                <a:solidFill>
                  <a:srgbClr val="FF0000"/>
                </a:solidFill>
              </a:rPr>
              <a:t>行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gg:</a:t>
            </a:r>
            <a:r>
              <a:rPr lang="zh-CN" altLang="en-US" sz="1600">
                <a:solidFill>
                  <a:srgbClr val="FF0000"/>
                </a:solidFill>
              </a:rPr>
              <a:t>文章开头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zh-CN" altLang="en-US" sz="1800"/>
              <a:t>翻屏</a:t>
            </a:r>
            <a:endParaRPr lang="en-US" altLang="zh-CN" sz="1800"/>
          </a:p>
          <a:p>
            <a:pPr lvl="2"/>
            <a:r>
              <a:rPr lang="en-US" altLang="zh-CN" sz="1600">
                <a:solidFill>
                  <a:srgbClr val="FF0000"/>
                </a:solidFill>
              </a:rPr>
              <a:t>ctrl</a:t>
            </a:r>
            <a:r>
              <a:rPr lang="zh-CN" altLang="en-US" sz="1600">
                <a:solidFill>
                  <a:srgbClr val="FF0000"/>
                </a:solidFill>
              </a:rPr>
              <a:t>：</a:t>
            </a:r>
            <a:r>
              <a:rPr lang="en-US" altLang="zh-CN" sz="1600">
                <a:solidFill>
                  <a:srgbClr val="FF0000"/>
                </a:solidFill>
              </a:rPr>
              <a:t>f</a:t>
            </a:r>
            <a:r>
              <a:rPr lang="zh-CN" altLang="en-US" sz="1600">
                <a:solidFill>
                  <a:srgbClr val="FF0000"/>
                </a:solidFill>
              </a:rPr>
              <a:t>，</a:t>
            </a:r>
            <a:r>
              <a:rPr lang="en-US" altLang="zh-CN" sz="1600">
                <a:solidFill>
                  <a:srgbClr val="FF0000"/>
                </a:solidFill>
              </a:rPr>
              <a:t>b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删除</a:t>
            </a:r>
            <a:r>
              <a:rPr lang="en-US" altLang="zh-CN" sz="2000"/>
              <a:t>&amp;</a:t>
            </a:r>
            <a:r>
              <a:rPr lang="zh-CN" altLang="en-US" sz="2000"/>
              <a:t>替换</a:t>
            </a:r>
            <a:r>
              <a:rPr lang="zh-CN" altLang="en-US" sz="2000">
                <a:solidFill>
                  <a:srgbClr val="FF0000"/>
                </a:solidFill>
              </a:rPr>
              <a:t>单个字符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1800"/>
              <a:t>x:</a:t>
            </a:r>
            <a:r>
              <a:rPr lang="zh-CN" altLang="en-US" sz="1800"/>
              <a:t>删除光标位置字符</a:t>
            </a:r>
            <a:endParaRPr lang="en-US" altLang="zh-CN" sz="1800"/>
          </a:p>
          <a:p>
            <a:pPr lvl="1"/>
            <a:r>
              <a:rPr lang="en-US" altLang="zh-CN" sz="1800"/>
              <a:t>3x:</a:t>
            </a:r>
            <a:r>
              <a:rPr lang="zh-CN" altLang="en-US" sz="1800"/>
              <a:t>删除光标开始</a:t>
            </a:r>
            <a:r>
              <a:rPr lang="en-US" altLang="zh-CN" sz="1800"/>
              <a:t>3</a:t>
            </a:r>
            <a:r>
              <a:rPr lang="zh-CN" altLang="en-US" sz="1800"/>
              <a:t>个字符</a:t>
            </a:r>
            <a:endParaRPr lang="en-US" altLang="zh-CN" sz="1800"/>
          </a:p>
          <a:p>
            <a:pPr lvl="1"/>
            <a:r>
              <a:rPr lang="en-US" altLang="zh-CN" sz="1800"/>
              <a:t>r:</a:t>
            </a:r>
            <a:r>
              <a:rPr lang="zh-CN" altLang="en-US" sz="1800"/>
              <a:t>替换光标位置字符</a:t>
            </a:r>
            <a:endParaRPr lang="en-US" altLang="zh-CN" sz="1800"/>
          </a:p>
          <a:p>
            <a:r>
              <a:rPr lang="zh-CN" altLang="en-US" sz="2000"/>
              <a:t>删除命令</a:t>
            </a:r>
            <a:endParaRPr lang="en-US" altLang="zh-CN" sz="2000"/>
          </a:p>
          <a:p>
            <a:pPr lvl="1"/>
            <a:r>
              <a:rPr lang="en-US" altLang="zh-CN" sz="1800"/>
              <a:t>dw</a:t>
            </a:r>
            <a:r>
              <a:rPr lang="zh-CN" altLang="en-US" sz="1800"/>
              <a:t>，</a:t>
            </a:r>
            <a:r>
              <a:rPr lang="en-US" altLang="zh-CN" sz="1800"/>
              <a:t>dd</a:t>
            </a:r>
          </a:p>
          <a:p>
            <a:r>
              <a:rPr lang="zh-CN" altLang="en-US" sz="2000"/>
              <a:t>复制粘贴</a:t>
            </a:r>
            <a:r>
              <a:rPr lang="en-US" altLang="zh-CN" sz="2000"/>
              <a:t>&amp;</a:t>
            </a:r>
            <a:r>
              <a:rPr lang="zh-CN" altLang="en-US" sz="2000"/>
              <a:t>移动</a:t>
            </a:r>
            <a:endParaRPr lang="en-US" altLang="zh-CN" sz="2000"/>
          </a:p>
          <a:p>
            <a:pPr lvl="1"/>
            <a:r>
              <a:rPr lang="en-US" altLang="zh-CN" sz="1800"/>
              <a:t>yw</a:t>
            </a:r>
            <a:r>
              <a:rPr lang="zh-CN" altLang="en-US" sz="1800"/>
              <a:t>，</a:t>
            </a:r>
            <a:r>
              <a:rPr lang="en-US" altLang="zh-CN" sz="1800"/>
              <a:t>yy</a:t>
            </a:r>
          </a:p>
          <a:p>
            <a:pPr lvl="1"/>
            <a:r>
              <a:rPr lang="en-US" altLang="zh-CN" sz="1800"/>
              <a:t>p</a:t>
            </a:r>
          </a:p>
          <a:p>
            <a:pPr lvl="1"/>
            <a:r>
              <a:rPr lang="en-US" altLang="zh-CN" sz="1800"/>
              <a:t>P</a:t>
            </a:r>
          </a:p>
          <a:p>
            <a:r>
              <a:rPr lang="zh-CN" altLang="en-US" sz="2000"/>
              <a:t>撤销</a:t>
            </a:r>
            <a:r>
              <a:rPr lang="en-US" altLang="zh-CN" sz="2000"/>
              <a:t>&amp;</a:t>
            </a:r>
            <a:r>
              <a:rPr lang="zh-CN" altLang="en-US" sz="2000"/>
              <a:t>重做</a:t>
            </a:r>
            <a:endParaRPr lang="en-US" altLang="zh-CN" sz="2000"/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u   </a:t>
            </a:r>
            <a:r>
              <a:rPr lang="zh-CN" altLang="en-US" sz="1800">
                <a:solidFill>
                  <a:srgbClr val="FF0000"/>
                </a:solidFill>
              </a:rPr>
              <a:t>撤销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ctrl+r  </a:t>
            </a:r>
            <a:r>
              <a:rPr lang="zh-CN" altLang="en-US" sz="1800">
                <a:solidFill>
                  <a:srgbClr val="FF0000"/>
                </a:solidFill>
              </a:rPr>
              <a:t>重做 撤销的操作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.  </a:t>
            </a:r>
            <a:r>
              <a:rPr lang="zh-CN" altLang="en-US" sz="1800">
                <a:solidFill>
                  <a:srgbClr val="FF0000"/>
                </a:solidFill>
              </a:rPr>
              <a:t>重复上一步的操作</a:t>
            </a:r>
          </a:p>
        </p:txBody>
      </p:sp>
    </p:spTree>
    <p:extLst>
      <p:ext uri="{BB962C8B-B14F-4D97-AF65-F5344CB8AC3E}">
        <p14:creationId xmlns:p14="http://schemas.microsoft.com/office/powerpoint/2010/main" val="437420480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28329</TotalTime>
  <Words>1539</Words>
  <Application>Microsoft Office PowerPoint</Application>
  <PresentationFormat>信纸(8.5x11 英寸)</PresentationFormat>
  <Paragraphs>315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PowerPoint 演示文稿</vt:lpstr>
      <vt:lpstr>PowerPoint 演示文稿</vt:lpstr>
      <vt:lpstr>PowerPoint 演示文稿</vt:lpstr>
      <vt:lpstr>PowerPoint 演示文稿</vt:lpstr>
      <vt:lpstr>编辑模式</vt:lpstr>
      <vt:lpstr>编辑模式</vt:lpstr>
      <vt:lpstr>编辑模式</vt:lpstr>
      <vt:lpstr>末行模式   shift + ：</vt:lpstr>
      <vt:lpstr>末行模式：</vt:lpstr>
      <vt:lpstr>PowerPoint 演示文稿</vt:lpstr>
      <vt:lpstr>PowerPoint 演示文稿</vt:lpstr>
      <vt:lpstr>正则表达式   REGULAR EXPRESSIONS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root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sean</cp:lastModifiedBy>
  <cp:revision>1820</cp:revision>
  <dcterms:created xsi:type="dcterms:W3CDTF">2007-09-26T12:04:45Z</dcterms:created>
  <dcterms:modified xsi:type="dcterms:W3CDTF">2017-07-23T08:16:36Z</dcterms:modified>
</cp:coreProperties>
</file>