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9" r:id="rId6"/>
    <p:sldId id="267" r:id="rId7"/>
    <p:sldId id="266" r:id="rId8"/>
    <p:sldId id="268" r:id="rId9"/>
    <p:sldId id="269" r:id="rId10"/>
    <p:sldId id="260" r:id="rId11"/>
    <p:sldId id="270" r:id="rId12"/>
    <p:sldId id="264" r:id="rId13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" roundtripDataSignature="AMtx7miB1l7h6gdqS1/pGfjgYFPwYb3T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CE4A4-F5CE-4036-9598-5D694212E921}" v="1059" dt="2020-02-21T00:09:07.921"/>
    <p1510:client id="{102E778B-98A1-4361-99B5-801434443233}" v="14" dt="2020-02-21T01:23:48.149"/>
    <p1510:client id="{2A43B98C-B8CE-4392-8162-9904216DA9D5}" v="369" dt="2020-02-16T03:49:21.258"/>
    <p1510:client id="{393A021E-9A71-4156-AAB4-8119E4AFCC33}" v="3" dt="2020-02-21T01:33:32.776"/>
    <p1510:client id="{3A1C26BB-E79D-4AE5-BEF3-65C8B22AB28F}" v="88" dt="2020-02-21T01:13:32.011"/>
    <p1510:client id="{3FC542D7-7750-4B3E-8720-647DCA46D0FA}" v="5" dt="2020-02-21T00:08:02.191"/>
    <p1510:client id="{51F88192-B1EC-44A9-92C8-77E4440CEFCA}" v="74" dt="2020-02-21T00:50:58.883"/>
    <p1510:client id="{524204D0-13BD-49A8-B158-07D1616ED5CD}" v="207" dt="2020-02-20T23:49:45.871"/>
    <p1510:client id="{55E624B5-BFA9-96D2-C229-BBACE7FC21A1}" v="56" dt="2020-02-21T01:40:14.766"/>
    <p1510:client id="{570914EA-5414-4584-81D8-5D092FB1A8AE}" v="377" dt="2020-02-21T00:42:57.063"/>
    <p1510:client id="{57FCBA9C-1D16-48F7-97CF-93AA03A02C82}" v="164" dt="2020-02-21T00:43:03.156"/>
    <p1510:client id="{9D3EF774-371D-431E-BFF8-08C0D24442CD}" v="99" dt="2020-02-21T01:42:52.909"/>
    <p1510:client id="{A05DDF89-D141-4E5A-9614-3F04DB4CBC8E}" v="518" dt="2020-02-21T01:22:04.261"/>
    <p1510:client id="{A44D8ED5-D11B-4B83-BDAD-86693DD09A58}" v="139" dt="2020-03-13T00:12:44.737"/>
    <p1510:client id="{DDCAFFEC-FF9A-4F20-98CE-1BB4605BC9E5}" v="307" dt="2020-02-21T00:16:52.819"/>
    <p1510:client id="{E57F8B38-7718-47A7-8D6A-5560B6597A38}" v="8" dt="2020-02-21T17:05:04.041"/>
    <p1510:client id="{FA3576DF-5AC1-440F-A3EC-2B0EB8DFE867}" v="14" dt="2020-02-15T19:41:32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256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4271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2560" y="8774271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prstGeom prst="rect">
            <a:avLst/>
          </a:prstGeom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1" name="Google Shape;201;p3:notes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:notes"/>
          <p:cNvSpPr txBox="1">
            <a:spLocks noGrp="1"/>
          </p:cNvSpPr>
          <p:nvPr>
            <p:ph type="sldNum" idx="12"/>
          </p:nvPr>
        </p:nvSpPr>
        <p:spPr>
          <a:xfrm>
            <a:off x="3972560" y="8774271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1" name="Google Shape;201;p3:notes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:notes"/>
          <p:cNvSpPr txBox="1">
            <a:spLocks noGrp="1"/>
          </p:cNvSpPr>
          <p:nvPr>
            <p:ph type="sldNum" idx="12"/>
          </p:nvPr>
        </p:nvSpPr>
        <p:spPr>
          <a:xfrm>
            <a:off x="3972560" y="8774271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6046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1" name="Google Shape;201;p3:notes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:notes"/>
          <p:cNvSpPr txBox="1">
            <a:spLocks noGrp="1"/>
          </p:cNvSpPr>
          <p:nvPr>
            <p:ph type="sldNum" idx="12"/>
          </p:nvPr>
        </p:nvSpPr>
        <p:spPr>
          <a:xfrm>
            <a:off x="3972560" y="8774271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0025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1" name="Google Shape;201;p3:notes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:notes"/>
          <p:cNvSpPr txBox="1">
            <a:spLocks noGrp="1"/>
          </p:cNvSpPr>
          <p:nvPr>
            <p:ph type="sldNum" idx="12"/>
          </p:nvPr>
        </p:nvSpPr>
        <p:spPr>
          <a:xfrm>
            <a:off x="3972560" y="8774271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6462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1" name="Google Shape;201;p3:notes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:notes"/>
          <p:cNvSpPr txBox="1">
            <a:spLocks noGrp="1"/>
          </p:cNvSpPr>
          <p:nvPr>
            <p:ph type="sldNum" idx="12"/>
          </p:nvPr>
        </p:nvSpPr>
        <p:spPr>
          <a:xfrm>
            <a:off x="3972560" y="8774271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693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 txBox="1">
            <a:spLocks noGrp="1"/>
          </p:cNvSpPr>
          <p:nvPr>
            <p:ph type="sldNum" idx="12"/>
          </p:nvPr>
        </p:nvSpPr>
        <p:spPr>
          <a:xfrm>
            <a:off x="3972560" y="8774271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 txBox="1">
            <a:spLocks noGrp="1"/>
          </p:cNvSpPr>
          <p:nvPr>
            <p:ph type="sldNum" idx="12"/>
          </p:nvPr>
        </p:nvSpPr>
        <p:spPr>
          <a:xfrm>
            <a:off x="3972560" y="8774271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5529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 txBox="1">
            <a:spLocks noGrp="1"/>
          </p:cNvSpPr>
          <p:nvPr>
            <p:ph type="sldNum" idx="12"/>
          </p:nvPr>
        </p:nvSpPr>
        <p:spPr>
          <a:xfrm>
            <a:off x="3972560" y="8774271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4042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800100" y="914400"/>
            <a:ext cx="7543800" cy="244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4500"/>
              </a:buClr>
              <a:buSzPts val="4500"/>
              <a:buFont typeface="Georgia"/>
              <a:buNone/>
              <a:defRPr sz="4500">
                <a:solidFill>
                  <a:srgbClr val="D445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800100" y="3436548"/>
            <a:ext cx="7543800" cy="360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body" idx="2"/>
          </p:nvPr>
        </p:nvSpPr>
        <p:spPr>
          <a:xfrm>
            <a:off x="800100" y="3864125"/>
            <a:ext cx="5829300" cy="546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1">
                <a:solidFill>
                  <a:srgbClr val="6F777D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body" idx="3"/>
          </p:nvPr>
        </p:nvSpPr>
        <p:spPr>
          <a:xfrm>
            <a:off x="5931569" y="6325460"/>
            <a:ext cx="2171699" cy="25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5" b="0">
                <a:solidFill>
                  <a:srgbClr val="6F777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>
            <a:off x="800104" y="6156766"/>
            <a:ext cx="8000999" cy="0"/>
          </a:xfrm>
          <a:prstGeom prst="straightConnector1">
            <a:avLst/>
          </a:prstGeom>
          <a:noFill/>
          <a:ln w="9525" cap="flat" cmpd="sng">
            <a:solidFill>
              <a:srgbClr val="D445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8344773" y="6325460"/>
            <a:ext cx="45632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>
            <a:spLocks noGrp="1"/>
          </p:cNvSpPr>
          <p:nvPr>
            <p:ph type="pic" idx="2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685346" y="2632853"/>
            <a:ext cx="4129604" cy="315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>
            <a:spLocks noGrp="1"/>
          </p:cNvSpPr>
          <p:nvPr>
            <p:ph type="pic" idx="2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685331" y="5108728"/>
            <a:ext cx="777333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685331" y="4204821"/>
            <a:ext cx="7773339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1290484" y="3610032"/>
            <a:ext cx="6564224" cy="59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2"/>
          </p:nvPr>
        </p:nvSpPr>
        <p:spPr>
          <a:xfrm>
            <a:off x="685331" y="4372797"/>
            <a:ext cx="7773339" cy="142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685331" y="4662335"/>
            <a:ext cx="7773339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2"/>
          </p:nvPr>
        </p:nvSpPr>
        <p:spPr>
          <a:xfrm>
            <a:off x="685331" y="2943356"/>
            <a:ext cx="2474232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3"/>
          </p:nvPr>
        </p:nvSpPr>
        <p:spPr>
          <a:xfrm>
            <a:off x="3339292" y="2367093"/>
            <a:ext cx="24686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4"/>
          </p:nvPr>
        </p:nvSpPr>
        <p:spPr>
          <a:xfrm>
            <a:off x="3331012" y="2943356"/>
            <a:ext cx="2477513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5"/>
          </p:nvPr>
        </p:nvSpPr>
        <p:spPr>
          <a:xfrm>
            <a:off x="5979974" y="2367093"/>
            <a:ext cx="247869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6"/>
          </p:nvPr>
        </p:nvSpPr>
        <p:spPr>
          <a:xfrm>
            <a:off x="5979974" y="2943356"/>
            <a:ext cx="2478696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8" name="Google Shape;148;p25"/>
          <p:cNvSpPr>
            <a:spLocks noGrp="1"/>
          </p:cNvSpPr>
          <p:nvPr>
            <p:ph type="pic" idx="2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3"/>
          </p:nvPr>
        </p:nvSpPr>
        <p:spPr>
          <a:xfrm>
            <a:off x="685331" y="4781082"/>
            <a:ext cx="2472307" cy="101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4"/>
          </p:nvPr>
        </p:nvSpPr>
        <p:spPr>
          <a:xfrm>
            <a:off x="3332069" y="4204820"/>
            <a:ext cx="247637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1" name="Google Shape;151;p25"/>
          <p:cNvSpPr>
            <a:spLocks noGrp="1"/>
          </p:cNvSpPr>
          <p:nvPr>
            <p:ph type="pic" idx="5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6"/>
          </p:nvPr>
        </p:nvSpPr>
        <p:spPr>
          <a:xfrm>
            <a:off x="3331011" y="4781081"/>
            <a:ext cx="2477514" cy="101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7"/>
          </p:nvPr>
        </p:nvSpPr>
        <p:spPr>
          <a:xfrm>
            <a:off x="5979974" y="4204820"/>
            <a:ext cx="247551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4" name="Google Shape;154;p25"/>
          <p:cNvSpPr>
            <a:spLocks noGrp="1"/>
          </p:cNvSpPr>
          <p:nvPr>
            <p:ph type="pic" idx="8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9"/>
          </p:nvPr>
        </p:nvSpPr>
        <p:spPr>
          <a:xfrm>
            <a:off x="5979880" y="4781079"/>
            <a:ext cx="2478790" cy="101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 rot="5400000">
            <a:off x="2859947" y="192478"/>
            <a:ext cx="3424107" cy="7773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 rot="5400000">
            <a:off x="4910373" y="2242904"/>
            <a:ext cx="5181599" cy="191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 rot="5400000">
            <a:off x="966553" y="328380"/>
            <a:ext cx="5181599" cy="574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90D2A-95B0-4632-B0D2-94C0B693452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F0662-79DD-4799-8A50-9D5F8DFDD6C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FF7E-CDF4-4E12-B8B5-26D8842DD1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1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ing-Only">
  <p:cSld name="Heading-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310907" y="6256670"/>
            <a:ext cx="45632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0"/>
          <p:cNvCxnSpPr/>
          <p:nvPr/>
        </p:nvCxnSpPr>
        <p:spPr>
          <a:xfrm>
            <a:off x="800104" y="923514"/>
            <a:ext cx="8000999" cy="0"/>
          </a:xfrm>
          <a:prstGeom prst="straightConnector1">
            <a:avLst/>
          </a:prstGeom>
          <a:noFill/>
          <a:ln w="12700" cap="flat" cmpd="sng">
            <a:solidFill>
              <a:srgbClr val="D445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00100" y="253938"/>
            <a:ext cx="8001000" cy="63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4500"/>
              </a:buClr>
              <a:buSzPts val="3600"/>
              <a:buFont typeface="Georgia"/>
              <a:buNone/>
              <a:defRPr>
                <a:solidFill>
                  <a:srgbClr val="D445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00103" y="1876687"/>
            <a:ext cx="8000999" cy="364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700"/>
              <a:buNone/>
              <a:defRPr sz="2700">
                <a:solidFill>
                  <a:srgbClr val="3E3D3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2"/>
          </p:nvPr>
        </p:nvSpPr>
        <p:spPr>
          <a:xfrm>
            <a:off x="800103" y="1094055"/>
            <a:ext cx="8000999" cy="48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i="1">
                <a:solidFill>
                  <a:srgbClr val="6F777D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1" name="Google Shape;31;p10"/>
          <p:cNvCxnSpPr/>
          <p:nvPr/>
        </p:nvCxnSpPr>
        <p:spPr>
          <a:xfrm>
            <a:off x="800104" y="6196914"/>
            <a:ext cx="8000999" cy="0"/>
          </a:xfrm>
          <a:prstGeom prst="straightConnector1">
            <a:avLst/>
          </a:prstGeom>
          <a:noFill/>
          <a:ln w="9525" cap="flat" cmpd="sng">
            <a:solidFill>
              <a:srgbClr val="D445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10"/>
          <p:cNvSpPr txBox="1">
            <a:spLocks noGrp="1"/>
          </p:cNvSpPr>
          <p:nvPr>
            <p:ph type="dt" idx="10"/>
          </p:nvPr>
        </p:nvSpPr>
        <p:spPr>
          <a:xfrm>
            <a:off x="3771900" y="625581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ftr" idx="11"/>
          </p:nvPr>
        </p:nvSpPr>
        <p:spPr>
          <a:xfrm>
            <a:off x="774700" y="6255810"/>
            <a:ext cx="28828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1" descr="Droplets-SD-Title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1"/>
          <p:cNvSpPr txBox="1"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2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>
            <a:off x="685330" y="2367093"/>
            <a:ext cx="7772870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3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85330" y="2367093"/>
            <a:ext cx="3829520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4629150" y="2367093"/>
            <a:ext cx="3829050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685331" y="3051013"/>
            <a:ext cx="3829520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3"/>
          </p:nvPr>
        </p:nvSpPr>
        <p:spPr>
          <a:xfrm>
            <a:off x="4797317" y="2371018"/>
            <a:ext cx="3661353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4"/>
          </p:nvPr>
        </p:nvSpPr>
        <p:spPr>
          <a:xfrm>
            <a:off x="4629150" y="3051013"/>
            <a:ext cx="3829051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808547" y="609601"/>
            <a:ext cx="4650122" cy="518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685331" y="2632852"/>
            <a:ext cx="2951767" cy="315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 descr="\\DROBO-FS\QuickDrops\JB\PPTX NG\Droplets\LightingOverlay.png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" y="-1"/>
            <a:ext cx="91440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8"/>
          <p:cNvSpPr txBox="1"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olden-herrell.github.io/IST707_GROUP_PROJECT_VIZ/network%20plo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"/>
          <p:cNvSpPr txBox="1">
            <a:spLocks noGrp="1"/>
          </p:cNvSpPr>
          <p:nvPr>
            <p:ph type="title"/>
          </p:nvPr>
        </p:nvSpPr>
        <p:spPr>
          <a:xfrm>
            <a:off x="800100" y="914400"/>
            <a:ext cx="7543800" cy="244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4500"/>
              </a:buClr>
              <a:buSzPts val="4500"/>
              <a:buFont typeface="Georgia"/>
              <a:buNone/>
            </a:pPr>
            <a:r>
              <a:rPr lang="en-US"/>
              <a:t>IST 707:</a:t>
            </a:r>
            <a:br>
              <a:rPr lang="en-US"/>
            </a:br>
            <a:r>
              <a:rPr lang="en-US"/>
              <a:t>Data Analytics</a:t>
            </a:r>
            <a:endParaRPr/>
          </a:p>
        </p:txBody>
      </p:sp>
      <p:sp>
        <p:nvSpPr>
          <p:cNvPr id="178" name="Google Shape;178;p1"/>
          <p:cNvSpPr txBox="1">
            <a:spLocks noGrp="1"/>
          </p:cNvSpPr>
          <p:nvPr>
            <p:ph type="body" idx="1"/>
          </p:nvPr>
        </p:nvSpPr>
        <p:spPr>
          <a:xfrm>
            <a:off x="800100" y="3498851"/>
            <a:ext cx="7543800" cy="360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lnSpc>
                <a:spcPct val="90000"/>
              </a:lnSpc>
            </a:pPr>
            <a:r>
              <a:rPr lang="en-US" b="1"/>
              <a:t>World Happiness Report Analytics</a:t>
            </a:r>
            <a:endParaRPr lang="en-US"/>
          </a:p>
          <a:p>
            <a:pPr marL="0" indent="0" algn="ctr">
              <a:lnSpc>
                <a:spcPct val="90000"/>
              </a:lnSpc>
            </a:pPr>
            <a:endParaRPr lang="en-US" b="1"/>
          </a:p>
        </p:txBody>
      </p:sp>
      <p:sp>
        <p:nvSpPr>
          <p:cNvPr id="179" name="Google Shape;179;p1"/>
          <p:cNvSpPr txBox="1">
            <a:spLocks noGrp="1"/>
          </p:cNvSpPr>
          <p:nvPr>
            <p:ph type="sldNum" idx="12"/>
          </p:nvPr>
        </p:nvSpPr>
        <p:spPr>
          <a:xfrm>
            <a:off x="8344773" y="6325460"/>
            <a:ext cx="45632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" name="Google Shape;178;p1">
            <a:extLst>
              <a:ext uri="{FF2B5EF4-FFF2-40B4-BE49-F238E27FC236}">
                <a16:creationId xmlns:a16="http://schemas.microsoft.com/office/drawing/2014/main" id="{58335E05-FDC1-4DA8-A70D-882DA74F5A3D}"/>
              </a:ext>
            </a:extLst>
          </p:cNvPr>
          <p:cNvSpPr txBox="1">
            <a:spLocks/>
          </p:cNvSpPr>
          <p:nvPr/>
        </p:nvSpPr>
        <p:spPr>
          <a:xfrm>
            <a:off x="746840" y="4110033"/>
            <a:ext cx="7868110" cy="360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indent="0" algn="ctr">
              <a:lnSpc>
                <a:spcPct val="90000"/>
              </a:lnSpc>
            </a:pPr>
            <a:r>
              <a:rPr lang="en-US" sz="1600" b="1" i="1" dirty="0"/>
              <a:t> Samantha Brennen-Lisko, Holden Herrell, </a:t>
            </a:r>
            <a:r>
              <a:rPr lang="en-US" sz="1600" b="1" i="1" dirty="0" err="1"/>
              <a:t>Jogesh</a:t>
            </a:r>
            <a:r>
              <a:rPr lang="en-US" sz="1600" b="1" i="1" dirty="0"/>
              <a:t> </a:t>
            </a:r>
            <a:r>
              <a:rPr lang="en-US" sz="1600" b="1" i="1" dirty="0" err="1"/>
              <a:t>Pugazhendhi</a:t>
            </a:r>
            <a:r>
              <a:rPr lang="en-US" sz="1600" b="1" i="1" dirty="0"/>
              <a:t>, &amp; Matthew Sutherland</a:t>
            </a:r>
            <a:endParaRPr lang="en-US" sz="1600" i="1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"/>
          <p:cNvSpPr txBox="1">
            <a:spLocks noGrp="1"/>
          </p:cNvSpPr>
          <p:nvPr>
            <p:ph type="sldNum" idx="12"/>
          </p:nvPr>
        </p:nvSpPr>
        <p:spPr>
          <a:xfrm>
            <a:off x="8310907" y="6256670"/>
            <a:ext cx="45632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800100" y="253938"/>
            <a:ext cx="8001000" cy="63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>
                <a:latin typeface="Twentieth Century"/>
                <a:sym typeface="Twentieth Century"/>
              </a:rPr>
              <a:t>Topics</a:t>
            </a:r>
            <a:endParaRPr lang="en-US"/>
          </a:p>
        </p:txBody>
      </p:sp>
      <p:sp>
        <p:nvSpPr>
          <p:cNvPr id="206" name="Google Shape;206;p3"/>
          <p:cNvSpPr txBox="1">
            <a:spLocks noGrp="1"/>
          </p:cNvSpPr>
          <p:nvPr>
            <p:ph type="body" idx="1"/>
          </p:nvPr>
        </p:nvSpPr>
        <p:spPr>
          <a:xfrm>
            <a:off x="801660" y="1421923"/>
            <a:ext cx="8005562" cy="481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 lvl="1" indent="-571500">
              <a:spcBef>
                <a:spcPts val="0"/>
              </a:spcBef>
              <a:buClr>
                <a:srgbClr val="3E3D3C"/>
              </a:buClr>
              <a:buSzPts val="3200"/>
              <a:buChar char="•"/>
            </a:pPr>
            <a:r>
              <a:rPr lang="en-US" sz="3600" dirty="0">
                <a:solidFill>
                  <a:srgbClr val="3E3D3C"/>
                </a:solidFill>
              </a:rPr>
              <a:t>About the Data</a:t>
            </a:r>
            <a:endParaRPr lang="en-US" sz="3600" dirty="0"/>
          </a:p>
          <a:p>
            <a:pPr marL="800100" lvl="1" indent="-571500">
              <a:spcBef>
                <a:spcPts val="0"/>
              </a:spcBef>
              <a:buClr>
                <a:srgbClr val="3E3D3C"/>
              </a:buClr>
              <a:buSzPts val="3200"/>
              <a:buChar char="•"/>
            </a:pPr>
            <a:r>
              <a:rPr lang="en-US" sz="3600" dirty="0">
                <a:solidFill>
                  <a:srgbClr val="3E3D3C"/>
                </a:solidFill>
              </a:rPr>
              <a:t>Analysis on the data</a:t>
            </a:r>
          </a:p>
          <a:p>
            <a:pPr marL="800100" lvl="1" indent="-571500">
              <a:spcBef>
                <a:spcPts val="0"/>
              </a:spcBef>
              <a:buClr>
                <a:srgbClr val="3E3D3C"/>
              </a:buClr>
              <a:buSzPts val="3200"/>
              <a:buChar char="•"/>
            </a:pPr>
            <a:r>
              <a:rPr lang="en-US" sz="3600" dirty="0">
                <a:solidFill>
                  <a:srgbClr val="3E3D3C"/>
                </a:solidFill>
              </a:rPr>
              <a:t>Models</a:t>
            </a:r>
          </a:p>
          <a:p>
            <a:pPr marL="800100" lvl="1" indent="-571500">
              <a:spcBef>
                <a:spcPts val="0"/>
              </a:spcBef>
              <a:buClr>
                <a:srgbClr val="3E3D3C"/>
              </a:buClr>
              <a:buSzPts val="3200"/>
              <a:buChar char="•"/>
            </a:pPr>
            <a:r>
              <a:rPr lang="en-US" sz="3600" dirty="0">
                <a:solidFill>
                  <a:srgbClr val="3E3D3C"/>
                </a:solidFill>
              </a:rPr>
              <a:t>Results comparison</a:t>
            </a:r>
          </a:p>
          <a:p>
            <a:pPr marL="25400" indent="0">
              <a:spcBef>
                <a:spcPts val="0"/>
              </a:spcBef>
              <a:buClr>
                <a:srgbClr val="3E3D3C"/>
              </a:buClr>
              <a:buSzPts val="3200"/>
            </a:pPr>
            <a:endParaRPr lang="en-US" sz="2200">
              <a:latin typeface="Twentieth Century"/>
              <a:sym typeface="Twentieth Century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"/>
          <p:cNvSpPr txBox="1">
            <a:spLocks noGrp="1"/>
          </p:cNvSpPr>
          <p:nvPr>
            <p:ph type="sldNum" idx="12"/>
          </p:nvPr>
        </p:nvSpPr>
        <p:spPr>
          <a:xfrm>
            <a:off x="8310907" y="6256670"/>
            <a:ext cx="45632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800100" y="253938"/>
            <a:ext cx="8001000" cy="63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>
                <a:latin typeface="Twentieth Century"/>
                <a:sym typeface="Twentieth Century"/>
              </a:rPr>
              <a:t>About the Data</a:t>
            </a:r>
            <a:endParaRPr lang="en-US"/>
          </a:p>
        </p:txBody>
      </p:sp>
      <p:sp>
        <p:nvSpPr>
          <p:cNvPr id="206" name="Google Shape;206;p3"/>
          <p:cNvSpPr txBox="1">
            <a:spLocks noGrp="1"/>
          </p:cNvSpPr>
          <p:nvPr>
            <p:ph type="body" idx="1"/>
          </p:nvPr>
        </p:nvSpPr>
        <p:spPr>
          <a:xfrm>
            <a:off x="801660" y="1421923"/>
            <a:ext cx="8005562" cy="481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400" indent="0" algn="ctr">
              <a:spcBef>
                <a:spcPts val="0"/>
              </a:spcBef>
              <a:buClr>
                <a:srgbClr val="3E3D3C"/>
              </a:buClr>
              <a:buSzPts val="3200"/>
            </a:pPr>
            <a:r>
              <a:rPr lang="en-US" sz="2400" b="1">
                <a:latin typeface="Twentieth Century"/>
                <a:sym typeface="Twentieth Century"/>
              </a:rPr>
              <a:t>World Happiness Report</a:t>
            </a:r>
            <a:endParaRPr lang="en-US"/>
          </a:p>
          <a:p>
            <a:pPr marL="25400" indent="0">
              <a:spcBef>
                <a:spcPts val="0"/>
              </a:spcBef>
              <a:buClr>
                <a:srgbClr val="3E3D3C"/>
              </a:buClr>
              <a:buSzPts val="3200"/>
            </a:pPr>
            <a:r>
              <a:rPr lang="en-US" sz="2200" b="1">
                <a:latin typeface="Twentieth Century"/>
              </a:rPr>
              <a:t>Source: </a:t>
            </a:r>
            <a:r>
              <a:rPr lang="en-US" sz="2200">
                <a:latin typeface="Twentieth Century"/>
              </a:rPr>
              <a:t>Kaggle </a:t>
            </a:r>
          </a:p>
          <a:p>
            <a:pPr marL="25400" indent="0">
              <a:spcBef>
                <a:spcPts val="0"/>
              </a:spcBef>
              <a:buClr>
                <a:srgbClr val="3E3D3C"/>
              </a:buClr>
              <a:buSzPts val="3200"/>
            </a:pPr>
            <a:r>
              <a:rPr lang="en-US" sz="2200">
                <a:latin typeface="Twentieth Century"/>
              </a:rPr>
              <a:t>(</a:t>
            </a:r>
            <a:r>
              <a:rPr lang="en-US" sz="2200"/>
              <a:t>https://www.kaggle.com/unsdsn/world-happiness)</a:t>
            </a:r>
            <a:endParaRPr lang="en-US"/>
          </a:p>
          <a:p>
            <a:pPr marL="25400" indent="0">
              <a:spcBef>
                <a:spcPts val="0"/>
              </a:spcBef>
              <a:buClr>
                <a:srgbClr val="3E3D3C"/>
              </a:buClr>
              <a:buSzPts val="3200"/>
            </a:pPr>
            <a:endParaRPr lang="en-US" sz="2200" b="1">
              <a:latin typeface="Twentieth Century"/>
              <a:sym typeface="Twentieth Century"/>
            </a:endParaRPr>
          </a:p>
          <a:p>
            <a:pPr marL="25400" indent="0">
              <a:spcBef>
                <a:spcPts val="0"/>
              </a:spcBef>
              <a:buClr>
                <a:srgbClr val="3E3D3C"/>
              </a:buClr>
              <a:buSzPts val="3200"/>
            </a:pPr>
            <a:r>
              <a:rPr lang="en-US" sz="2200" b="1">
                <a:latin typeface="Twentieth Century"/>
                <a:sym typeface="Twentieth Century"/>
              </a:rPr>
              <a:t>Description:</a:t>
            </a:r>
            <a:r>
              <a:rPr lang="en-US" sz="2200">
                <a:latin typeface="Twentieth Century"/>
                <a:sym typeface="Twentieth Century"/>
              </a:rPr>
              <a:t> </a:t>
            </a:r>
            <a:endParaRPr lang="en-US" sz="2200">
              <a:latin typeface="Twentieth Century"/>
            </a:endParaRPr>
          </a:p>
          <a:p>
            <a:pPr marL="25400" indent="0">
              <a:spcBef>
                <a:spcPts val="0"/>
              </a:spcBef>
              <a:buClr>
                <a:srgbClr val="3E3D3C"/>
              </a:buClr>
              <a:buSzPts val="3200"/>
            </a:pPr>
            <a:r>
              <a:rPr lang="en-US" sz="2200">
                <a:latin typeface="Twentieth Century"/>
              </a:rPr>
              <a:t>Data set ranking the happiness score of 155 countries around the world. Released annually resulting from Gallup polls.</a:t>
            </a:r>
          </a:p>
          <a:p>
            <a:pPr marL="25400" indent="0">
              <a:spcBef>
                <a:spcPts val="0"/>
              </a:spcBef>
              <a:buClr>
                <a:srgbClr val="3E3D3C"/>
              </a:buClr>
              <a:buSzPts val="3200"/>
            </a:pPr>
            <a:endParaRPr lang="en-US" sz="2200" b="1">
              <a:latin typeface="Twentieth Century"/>
              <a:sym typeface="Twentieth Century"/>
            </a:endParaRPr>
          </a:p>
          <a:p>
            <a:pPr marL="25400" indent="0">
              <a:spcBef>
                <a:spcPts val="0"/>
              </a:spcBef>
              <a:buClr>
                <a:srgbClr val="3E3D3C"/>
              </a:buClr>
              <a:buSzPts val="3200"/>
            </a:pPr>
            <a:r>
              <a:rPr lang="en-US" sz="2200" b="1">
                <a:latin typeface="Twentieth Century"/>
                <a:sym typeface="Twentieth Century"/>
              </a:rPr>
              <a:t>Key Fields: </a:t>
            </a:r>
            <a:r>
              <a:rPr lang="en-US" sz="2200">
                <a:latin typeface="Twentieth Century"/>
                <a:sym typeface="Twentieth Century"/>
              </a:rPr>
              <a:t>(Indexes) GDP per capita, social support, healthy life expectancy, freedom to make life choices, generosity, and perceptions of corruption</a:t>
            </a:r>
            <a:endParaRPr lang="en-US"/>
          </a:p>
          <a:p>
            <a:pPr marL="25400" indent="0">
              <a:spcBef>
                <a:spcPts val="0"/>
              </a:spcBef>
              <a:buClr>
                <a:srgbClr val="3E3D3C"/>
              </a:buClr>
              <a:buSzPts val="3200"/>
            </a:pPr>
            <a:endParaRPr lang="en-US" sz="2200">
              <a:latin typeface="Twentieth Century"/>
            </a:endParaRPr>
          </a:p>
          <a:p>
            <a:pPr marL="25400" indent="0">
              <a:spcBef>
                <a:spcPts val="0"/>
              </a:spcBef>
              <a:buClr>
                <a:srgbClr val="3E3D3C"/>
              </a:buClr>
              <a:buSzPts val="3200"/>
            </a:pPr>
            <a:endParaRPr lang="en-US" sz="2200">
              <a:latin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146611377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"/>
          <p:cNvSpPr txBox="1">
            <a:spLocks noGrp="1"/>
          </p:cNvSpPr>
          <p:nvPr>
            <p:ph type="sldNum" idx="12"/>
          </p:nvPr>
        </p:nvSpPr>
        <p:spPr>
          <a:xfrm>
            <a:off x="8310907" y="6256670"/>
            <a:ext cx="45632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4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800100" y="253938"/>
            <a:ext cx="8001000" cy="63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>
                <a:latin typeface="Twentieth Century"/>
                <a:sym typeface="Twentieth Century"/>
              </a:rPr>
              <a:t>About the Data (cont'd)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4CCA0-E066-4476-992E-25ACCFAF3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693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"/>
          <p:cNvSpPr txBox="1">
            <a:spLocks noGrp="1"/>
          </p:cNvSpPr>
          <p:nvPr>
            <p:ph type="sldNum" idx="12"/>
          </p:nvPr>
        </p:nvSpPr>
        <p:spPr>
          <a:xfrm>
            <a:off x="8310907" y="6256670"/>
            <a:ext cx="45632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800100" y="253938"/>
            <a:ext cx="8001000" cy="63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>
                <a:latin typeface="Twentieth Century"/>
                <a:sym typeface="Twentieth Century"/>
              </a:rPr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913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"/>
          <p:cNvSpPr txBox="1">
            <a:spLocks noGrp="1"/>
          </p:cNvSpPr>
          <p:nvPr>
            <p:ph type="sldNum" idx="12"/>
          </p:nvPr>
        </p:nvSpPr>
        <p:spPr>
          <a:xfrm>
            <a:off x="8310907" y="6256670"/>
            <a:ext cx="45632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6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800100" y="253938"/>
            <a:ext cx="8001000" cy="63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>
                <a:latin typeface="Twentieth Century"/>
                <a:sym typeface="Twentieth Century"/>
              </a:rPr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291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"/>
          <p:cNvSpPr txBox="1">
            <a:spLocks noGrp="1"/>
          </p:cNvSpPr>
          <p:nvPr>
            <p:ph type="sldNum" idx="12"/>
          </p:nvPr>
        </p:nvSpPr>
        <p:spPr>
          <a:xfrm>
            <a:off x="8310907" y="6256670"/>
            <a:ext cx="45632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7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3" name="Google Shape;213;p4"/>
          <p:cNvSpPr txBox="1">
            <a:spLocks noGrp="1"/>
          </p:cNvSpPr>
          <p:nvPr>
            <p:ph type="title"/>
          </p:nvPr>
        </p:nvSpPr>
        <p:spPr>
          <a:xfrm>
            <a:off x="800100" y="253938"/>
            <a:ext cx="8001000" cy="63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4500"/>
              </a:buClr>
              <a:buSzPts val="3600"/>
              <a:buNone/>
            </a:pPr>
            <a:r>
              <a:rPr lang="en-US">
                <a:latin typeface="Twentieth Century"/>
                <a:sym typeface="Twentieth Century"/>
              </a:rPr>
              <a:t>Models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"/>
          <p:cNvSpPr txBox="1">
            <a:spLocks noGrp="1"/>
          </p:cNvSpPr>
          <p:nvPr>
            <p:ph type="sldNum" idx="12"/>
          </p:nvPr>
        </p:nvSpPr>
        <p:spPr>
          <a:xfrm>
            <a:off x="8310907" y="6256670"/>
            <a:ext cx="45632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8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3" name="Google Shape;213;p4"/>
          <p:cNvSpPr txBox="1">
            <a:spLocks noGrp="1"/>
          </p:cNvSpPr>
          <p:nvPr>
            <p:ph type="title"/>
          </p:nvPr>
        </p:nvSpPr>
        <p:spPr>
          <a:xfrm>
            <a:off x="800100" y="253938"/>
            <a:ext cx="8001000" cy="63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4500"/>
              </a:buClr>
              <a:buSzPts val="3600"/>
              <a:buNone/>
            </a:pPr>
            <a:r>
              <a:rPr lang="en-US">
                <a:latin typeface="Twentieth Century"/>
                <a:sym typeface="Twentieth Century"/>
              </a:rPr>
              <a:t>Models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D926A-9A20-48D4-90DD-C87CC029CB58}"/>
              </a:ext>
            </a:extLst>
          </p:cNvPr>
          <p:cNvSpPr/>
          <p:nvPr/>
        </p:nvSpPr>
        <p:spPr>
          <a:xfrm>
            <a:off x="2286000" y="305966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https://holden-herrell.github.io/IST707_GROUP_PROJECT_VIZ/network%20plot.html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1358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"/>
          <p:cNvSpPr txBox="1">
            <a:spLocks noGrp="1"/>
          </p:cNvSpPr>
          <p:nvPr>
            <p:ph type="sldNum" idx="12"/>
          </p:nvPr>
        </p:nvSpPr>
        <p:spPr>
          <a:xfrm>
            <a:off x="8310907" y="6256670"/>
            <a:ext cx="45632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9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3" name="Google Shape;213;p4"/>
          <p:cNvSpPr txBox="1">
            <a:spLocks noGrp="1"/>
          </p:cNvSpPr>
          <p:nvPr>
            <p:ph type="title"/>
          </p:nvPr>
        </p:nvSpPr>
        <p:spPr>
          <a:xfrm>
            <a:off x="800100" y="253938"/>
            <a:ext cx="8001000" cy="63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>
                <a:latin typeface="Twentieth Century"/>
                <a:sym typeface="Twentieth Century"/>
              </a:rPr>
              <a:t>Anticipated 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7134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FC398B6E8462459AD130D73D9FB9FF" ma:contentTypeVersion="2" ma:contentTypeDescription="Create a new document." ma:contentTypeScope="" ma:versionID="3fbb3a67ecf1406dc0ff960ec4c1e8b9">
  <xsd:schema xmlns:xsd="http://www.w3.org/2001/XMLSchema" xmlns:xs="http://www.w3.org/2001/XMLSchema" xmlns:p="http://schemas.microsoft.com/office/2006/metadata/properties" xmlns:ns2="a0d0584e-7c33-45cf-8104-efcda0db62f5" targetNamespace="http://schemas.microsoft.com/office/2006/metadata/properties" ma:root="true" ma:fieldsID="c8e9990f26513df87a82e6aaeb1f0ece" ns2:_="">
    <xsd:import namespace="a0d0584e-7c33-45cf-8104-efcda0db62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d0584e-7c33-45cf-8104-efcda0db62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CF0445-C83A-46E9-849E-FF240926B04B}">
  <ds:schemaRefs>
    <ds:schemaRef ds:uri="a0d0584e-7c33-45cf-8104-efcda0db62f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803694A-20FF-47CE-A6CE-69D3033168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924C989-D130-4F36-8300-00DD1EDE1A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157</Words>
  <Application>Microsoft Office PowerPoint</Application>
  <PresentationFormat>On-screen Show (4:3)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Georgia</vt:lpstr>
      <vt:lpstr>Times New Roman</vt:lpstr>
      <vt:lpstr>Trebuchet MS</vt:lpstr>
      <vt:lpstr>Twentieth Century</vt:lpstr>
      <vt:lpstr>Droplet</vt:lpstr>
      <vt:lpstr>IST 707: Data Analytics</vt:lpstr>
      <vt:lpstr>Topics</vt:lpstr>
      <vt:lpstr>About the Data</vt:lpstr>
      <vt:lpstr>About the Data (cont'd)</vt:lpstr>
      <vt:lpstr>Analysis</vt:lpstr>
      <vt:lpstr>Analysis</vt:lpstr>
      <vt:lpstr>Models</vt:lpstr>
      <vt:lpstr>Models</vt:lpstr>
      <vt:lpstr>Anticipated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718: Big Data Analytics</dc:title>
  <dc:creator>Humayun H Khan</dc:creator>
  <cp:lastModifiedBy> </cp:lastModifiedBy>
  <cp:revision>36</cp:revision>
  <dcterms:created xsi:type="dcterms:W3CDTF">1999-01-01T06:09:50Z</dcterms:created>
  <dcterms:modified xsi:type="dcterms:W3CDTF">2020-03-14T21:29:03Z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0x01010093FC398B6E8462459AD130D73D9FB9FF</vt:lpwstr>
  </property>
</Properties>
</file>