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70" r:id="rId3"/>
    <p:sldId id="264" r:id="rId4"/>
    <p:sldId id="271" r:id="rId5"/>
    <p:sldId id="257" r:id="rId6"/>
    <p:sldId id="258" r:id="rId7"/>
    <p:sldId id="263" r:id="rId8"/>
    <p:sldId id="272" r:id="rId9"/>
    <p:sldId id="273" r:id="rId10"/>
    <p:sldId id="274" r:id="rId11"/>
    <p:sldId id="275" r:id="rId12"/>
    <p:sldId id="269" r:id="rId13"/>
    <p:sldId id="290" r:id="rId14"/>
    <p:sldId id="276" r:id="rId15"/>
    <p:sldId id="279" r:id="rId16"/>
    <p:sldId id="281" r:id="rId17"/>
    <p:sldId id="259" r:id="rId18"/>
    <p:sldId id="283" r:id="rId19"/>
    <p:sldId id="285" r:id="rId20"/>
    <p:sldId id="282" r:id="rId21"/>
    <p:sldId id="260" r:id="rId22"/>
    <p:sldId id="284" r:id="rId23"/>
    <p:sldId id="288" r:id="rId24"/>
    <p:sldId id="262" r:id="rId25"/>
    <p:sldId id="293" r:id="rId26"/>
    <p:sldId id="26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782" autoAdjust="0"/>
    <p:restoredTop sz="82036" autoAdjust="0"/>
  </p:normalViewPr>
  <p:slideViewPr>
    <p:cSldViewPr>
      <p:cViewPr varScale="1">
        <p:scale>
          <a:sx n="79" d="100"/>
          <a:sy n="79" d="100"/>
        </p:scale>
        <p:origin x="-10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8D5EC-4D03-4E88-A646-5FF798BA9C0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9B378E-1FF7-4B17-9EDC-5E9DFFEE7467}">
      <dgm:prSet phldrT="[Text]"/>
      <dgm:spPr/>
      <dgm:t>
        <a:bodyPr/>
        <a:lstStyle/>
        <a:p>
          <a:r>
            <a:rPr lang="en-US" dirty="0" smtClean="0"/>
            <a:t>Shape</a:t>
          </a:r>
          <a:endParaRPr lang="en-US" dirty="0"/>
        </a:p>
      </dgm:t>
    </dgm:pt>
    <dgm:pt modelId="{6658C5DB-6B40-4420-91B3-09F5CFF79FFD}" type="parTrans" cxnId="{AC4FA462-3E48-4902-96F0-0C07F86CA282}">
      <dgm:prSet/>
      <dgm:spPr/>
      <dgm:t>
        <a:bodyPr/>
        <a:lstStyle/>
        <a:p>
          <a:endParaRPr lang="en-US"/>
        </a:p>
      </dgm:t>
    </dgm:pt>
    <dgm:pt modelId="{21BDC168-4422-45E7-A4F7-4F33ECFBE7C1}" type="sibTrans" cxnId="{AC4FA462-3E48-4902-96F0-0C07F86CA282}">
      <dgm:prSet/>
      <dgm:spPr/>
      <dgm:t>
        <a:bodyPr/>
        <a:lstStyle/>
        <a:p>
          <a:endParaRPr lang="en-US"/>
        </a:p>
      </dgm:t>
    </dgm:pt>
    <dgm:pt modelId="{26ECB958-7923-45EB-8D44-0F0644EE8F0B}">
      <dgm:prSet phldrT="[Text]"/>
      <dgm:spPr/>
      <dgm:t>
        <a:bodyPr/>
        <a:lstStyle/>
        <a:p>
          <a:r>
            <a:rPr lang="en-US" dirty="0" smtClean="0"/>
            <a:t>Element</a:t>
          </a:r>
        </a:p>
        <a:p>
          <a:r>
            <a:rPr lang="en-US" dirty="0" smtClean="0"/>
            <a:t>(what’s actually displayed)</a:t>
          </a:r>
          <a:endParaRPr lang="en-US" dirty="0"/>
        </a:p>
      </dgm:t>
    </dgm:pt>
    <dgm:pt modelId="{55A0690F-1C3C-4402-A989-C28625AEA629}" type="parTrans" cxnId="{FDD20CA3-9C50-43A9-885B-D645A405C99B}">
      <dgm:prSet/>
      <dgm:spPr/>
      <dgm:t>
        <a:bodyPr/>
        <a:lstStyle/>
        <a:p>
          <a:endParaRPr lang="en-US"/>
        </a:p>
      </dgm:t>
    </dgm:pt>
    <dgm:pt modelId="{88D8CAB2-C308-4FF7-9BE7-38AC726A53E8}" type="sibTrans" cxnId="{FDD20CA3-9C50-43A9-885B-D645A405C99B}">
      <dgm:prSet/>
      <dgm:spPr/>
      <dgm:t>
        <a:bodyPr/>
        <a:lstStyle/>
        <a:p>
          <a:endParaRPr lang="en-US"/>
        </a:p>
      </dgm:t>
    </dgm:pt>
    <dgm:pt modelId="{7F3E1870-8796-4D3A-9D79-DE787B2F98DC}">
      <dgm:prSet phldrT="[Text]"/>
      <dgm:spPr/>
      <dgm:t>
        <a:bodyPr/>
        <a:lstStyle/>
        <a:p>
          <a:r>
            <a:rPr lang="en-US" dirty="0" smtClean="0"/>
            <a:t>Form</a:t>
          </a:r>
        </a:p>
        <a:p>
          <a:r>
            <a:rPr lang="en-US" dirty="0" smtClean="0"/>
            <a:t>(things with coordinates)</a:t>
          </a:r>
          <a:endParaRPr lang="en-US" dirty="0"/>
        </a:p>
      </dgm:t>
    </dgm:pt>
    <dgm:pt modelId="{70427FAD-8889-4C27-8938-82B2C0C47C31}" type="parTrans" cxnId="{4B4FCF2E-46F2-4DBA-8493-801FC9C95232}">
      <dgm:prSet/>
      <dgm:spPr/>
      <dgm:t>
        <a:bodyPr/>
        <a:lstStyle/>
        <a:p>
          <a:endParaRPr lang="en-US"/>
        </a:p>
      </dgm:t>
    </dgm:pt>
    <dgm:pt modelId="{C5B36EFE-8510-42A7-BF64-A98FFB216239}" type="sibTrans" cxnId="{4B4FCF2E-46F2-4DBA-8493-801FC9C95232}">
      <dgm:prSet/>
      <dgm:spPr/>
      <dgm:t>
        <a:bodyPr/>
        <a:lstStyle/>
        <a:p>
          <a:endParaRPr lang="en-US"/>
        </a:p>
      </dgm:t>
    </dgm:pt>
    <dgm:pt modelId="{AB16FFB1-90C5-482C-803B-039FE39CF97B}" type="pres">
      <dgm:prSet presAssocID="{84A8D5EC-4D03-4E88-A646-5FF798BA9C08}" presName="Name0" presStyleCnt="0">
        <dgm:presLayoutVars>
          <dgm:dir/>
          <dgm:resizeHandles val="exact"/>
        </dgm:presLayoutVars>
      </dgm:prSet>
      <dgm:spPr/>
    </dgm:pt>
    <dgm:pt modelId="{9A88539F-621D-4A0E-B2A8-D05BBAE2CE54}" type="pres">
      <dgm:prSet presAssocID="{AC9B378E-1FF7-4B17-9EDC-5E9DFFEE7467}" presName="node" presStyleLbl="node1" presStyleIdx="0" presStyleCnt="3">
        <dgm:presLayoutVars>
          <dgm:bulletEnabled val="1"/>
        </dgm:presLayoutVars>
      </dgm:prSet>
      <dgm:spPr/>
    </dgm:pt>
    <dgm:pt modelId="{87F039DC-28F8-4495-A627-97771EF04FFF}" type="pres">
      <dgm:prSet presAssocID="{21BDC168-4422-45E7-A4F7-4F33ECFBE7C1}" presName="sibTrans" presStyleLbl="sibTrans2D1" presStyleIdx="0" presStyleCnt="3"/>
      <dgm:spPr/>
    </dgm:pt>
    <dgm:pt modelId="{B479D381-F084-4EBE-A457-6815251C1D2E}" type="pres">
      <dgm:prSet presAssocID="{21BDC168-4422-45E7-A4F7-4F33ECFBE7C1}" presName="connectorText" presStyleLbl="sibTrans2D1" presStyleIdx="0" presStyleCnt="3"/>
      <dgm:spPr/>
    </dgm:pt>
    <dgm:pt modelId="{0B9A2C76-780C-4C57-B830-D7E64D1F4D4D}" type="pres">
      <dgm:prSet presAssocID="{26ECB958-7923-45EB-8D44-0F0644EE8F0B}" presName="node" presStyleLbl="node1" presStyleIdx="1" presStyleCnt="3">
        <dgm:presLayoutVars>
          <dgm:bulletEnabled val="1"/>
        </dgm:presLayoutVars>
      </dgm:prSet>
      <dgm:spPr/>
    </dgm:pt>
    <dgm:pt modelId="{769584D1-32B9-4854-8B50-960D3471C7EC}" type="pres">
      <dgm:prSet presAssocID="{88D8CAB2-C308-4FF7-9BE7-38AC726A53E8}" presName="sibTrans" presStyleLbl="sibTrans2D1" presStyleIdx="1" presStyleCnt="3"/>
      <dgm:spPr/>
    </dgm:pt>
    <dgm:pt modelId="{88A442DD-BF87-4877-8B9A-CBDA2E19B38A}" type="pres">
      <dgm:prSet presAssocID="{88D8CAB2-C308-4FF7-9BE7-38AC726A53E8}" presName="connectorText" presStyleLbl="sibTrans2D1" presStyleIdx="1" presStyleCnt="3"/>
      <dgm:spPr/>
    </dgm:pt>
    <dgm:pt modelId="{097FC5CA-DB8F-445F-A276-1306B6A9A847}" type="pres">
      <dgm:prSet presAssocID="{7F3E1870-8796-4D3A-9D79-DE787B2F98DC}" presName="node" presStyleLbl="node1" presStyleIdx="2" presStyleCnt="3">
        <dgm:presLayoutVars>
          <dgm:bulletEnabled val="1"/>
        </dgm:presLayoutVars>
      </dgm:prSet>
      <dgm:spPr/>
    </dgm:pt>
    <dgm:pt modelId="{E83F40C2-2124-4C2D-B648-62CD2867904C}" type="pres">
      <dgm:prSet presAssocID="{C5B36EFE-8510-42A7-BF64-A98FFB216239}" presName="sibTrans" presStyleLbl="sibTrans2D1" presStyleIdx="2" presStyleCnt="3"/>
      <dgm:spPr/>
    </dgm:pt>
    <dgm:pt modelId="{4075E528-39E9-44C4-83CE-1222BE5684E4}" type="pres">
      <dgm:prSet presAssocID="{C5B36EFE-8510-42A7-BF64-A98FFB216239}" presName="connectorText" presStyleLbl="sibTrans2D1" presStyleIdx="2" presStyleCnt="3"/>
      <dgm:spPr/>
    </dgm:pt>
  </dgm:ptLst>
  <dgm:cxnLst>
    <dgm:cxn modelId="{AC4FA462-3E48-4902-96F0-0C07F86CA282}" srcId="{84A8D5EC-4D03-4E88-A646-5FF798BA9C08}" destId="{AC9B378E-1FF7-4B17-9EDC-5E9DFFEE7467}" srcOrd="0" destOrd="0" parTransId="{6658C5DB-6B40-4420-91B3-09F5CFF79FFD}" sibTransId="{21BDC168-4422-45E7-A4F7-4F33ECFBE7C1}"/>
    <dgm:cxn modelId="{A3F34D3D-F6BB-4B13-BC70-B1DEFBA258DA}" type="presOf" srcId="{21BDC168-4422-45E7-A4F7-4F33ECFBE7C1}" destId="{B479D381-F084-4EBE-A457-6815251C1D2E}" srcOrd="1" destOrd="0" presId="urn:microsoft.com/office/officeart/2005/8/layout/cycle7"/>
    <dgm:cxn modelId="{D96EDF47-BD73-4248-8AA0-74E4DA90DFEF}" type="presOf" srcId="{AC9B378E-1FF7-4B17-9EDC-5E9DFFEE7467}" destId="{9A88539F-621D-4A0E-B2A8-D05BBAE2CE54}" srcOrd="0" destOrd="0" presId="urn:microsoft.com/office/officeart/2005/8/layout/cycle7"/>
    <dgm:cxn modelId="{894AFA92-C820-4723-994A-B3DE270F04CB}" type="presOf" srcId="{21BDC168-4422-45E7-A4F7-4F33ECFBE7C1}" destId="{87F039DC-28F8-4495-A627-97771EF04FFF}" srcOrd="0" destOrd="0" presId="urn:microsoft.com/office/officeart/2005/8/layout/cycle7"/>
    <dgm:cxn modelId="{58BD35F3-990B-4C17-89BA-4D37E04E1DA8}" type="presOf" srcId="{84A8D5EC-4D03-4E88-A646-5FF798BA9C08}" destId="{AB16FFB1-90C5-482C-803B-039FE39CF97B}" srcOrd="0" destOrd="0" presId="urn:microsoft.com/office/officeart/2005/8/layout/cycle7"/>
    <dgm:cxn modelId="{B8EF9A21-7BB9-4BEC-97A6-31983B1D3232}" type="presOf" srcId="{26ECB958-7923-45EB-8D44-0F0644EE8F0B}" destId="{0B9A2C76-780C-4C57-B830-D7E64D1F4D4D}" srcOrd="0" destOrd="0" presId="urn:microsoft.com/office/officeart/2005/8/layout/cycle7"/>
    <dgm:cxn modelId="{26BFED2B-9165-411E-BB4B-F688FFBA8D7D}" type="presOf" srcId="{C5B36EFE-8510-42A7-BF64-A98FFB216239}" destId="{4075E528-39E9-44C4-83CE-1222BE5684E4}" srcOrd="1" destOrd="0" presId="urn:microsoft.com/office/officeart/2005/8/layout/cycle7"/>
    <dgm:cxn modelId="{FDD20CA3-9C50-43A9-885B-D645A405C99B}" srcId="{84A8D5EC-4D03-4E88-A646-5FF798BA9C08}" destId="{26ECB958-7923-45EB-8D44-0F0644EE8F0B}" srcOrd="1" destOrd="0" parTransId="{55A0690F-1C3C-4402-A989-C28625AEA629}" sibTransId="{88D8CAB2-C308-4FF7-9BE7-38AC726A53E8}"/>
    <dgm:cxn modelId="{CD6A08E8-1DF5-46BD-83F6-212B0302C093}" type="presOf" srcId="{88D8CAB2-C308-4FF7-9BE7-38AC726A53E8}" destId="{88A442DD-BF87-4877-8B9A-CBDA2E19B38A}" srcOrd="1" destOrd="0" presId="urn:microsoft.com/office/officeart/2005/8/layout/cycle7"/>
    <dgm:cxn modelId="{4B4FCF2E-46F2-4DBA-8493-801FC9C95232}" srcId="{84A8D5EC-4D03-4E88-A646-5FF798BA9C08}" destId="{7F3E1870-8796-4D3A-9D79-DE787B2F98DC}" srcOrd="2" destOrd="0" parTransId="{70427FAD-8889-4C27-8938-82B2C0C47C31}" sibTransId="{C5B36EFE-8510-42A7-BF64-A98FFB216239}"/>
    <dgm:cxn modelId="{28365CC6-29D2-4AD4-B0C7-EF841A1F0747}" type="presOf" srcId="{88D8CAB2-C308-4FF7-9BE7-38AC726A53E8}" destId="{769584D1-32B9-4854-8B50-960D3471C7EC}" srcOrd="0" destOrd="0" presId="urn:microsoft.com/office/officeart/2005/8/layout/cycle7"/>
    <dgm:cxn modelId="{0535D376-5757-4FE0-A211-B35C50A127C2}" type="presOf" srcId="{7F3E1870-8796-4D3A-9D79-DE787B2F98DC}" destId="{097FC5CA-DB8F-445F-A276-1306B6A9A847}" srcOrd="0" destOrd="0" presId="urn:microsoft.com/office/officeart/2005/8/layout/cycle7"/>
    <dgm:cxn modelId="{6D410899-FBFB-473E-BBA9-1C758E889963}" type="presOf" srcId="{C5B36EFE-8510-42A7-BF64-A98FFB216239}" destId="{E83F40C2-2124-4C2D-B648-62CD2867904C}" srcOrd="0" destOrd="0" presId="urn:microsoft.com/office/officeart/2005/8/layout/cycle7"/>
    <dgm:cxn modelId="{0F96B8E1-FCE2-45D8-9CD6-BBEA42FD84B6}" type="presParOf" srcId="{AB16FFB1-90C5-482C-803B-039FE39CF97B}" destId="{9A88539F-621D-4A0E-B2A8-D05BBAE2CE54}" srcOrd="0" destOrd="0" presId="urn:microsoft.com/office/officeart/2005/8/layout/cycle7"/>
    <dgm:cxn modelId="{4D527465-574D-4FBB-B60B-4A46D9C2C8DF}" type="presParOf" srcId="{AB16FFB1-90C5-482C-803B-039FE39CF97B}" destId="{87F039DC-28F8-4495-A627-97771EF04FFF}" srcOrd="1" destOrd="0" presId="urn:microsoft.com/office/officeart/2005/8/layout/cycle7"/>
    <dgm:cxn modelId="{F55C14BD-C865-4084-9DE6-2526B79D4B9F}" type="presParOf" srcId="{87F039DC-28F8-4495-A627-97771EF04FFF}" destId="{B479D381-F084-4EBE-A457-6815251C1D2E}" srcOrd="0" destOrd="0" presId="urn:microsoft.com/office/officeart/2005/8/layout/cycle7"/>
    <dgm:cxn modelId="{F1D36494-9A3A-41F2-968F-AF351E5C62FF}" type="presParOf" srcId="{AB16FFB1-90C5-482C-803B-039FE39CF97B}" destId="{0B9A2C76-780C-4C57-B830-D7E64D1F4D4D}" srcOrd="2" destOrd="0" presId="urn:microsoft.com/office/officeart/2005/8/layout/cycle7"/>
    <dgm:cxn modelId="{F83CF16D-D115-46F5-8E70-1B65CA646039}" type="presParOf" srcId="{AB16FFB1-90C5-482C-803B-039FE39CF97B}" destId="{769584D1-32B9-4854-8B50-960D3471C7EC}" srcOrd="3" destOrd="0" presId="urn:microsoft.com/office/officeart/2005/8/layout/cycle7"/>
    <dgm:cxn modelId="{C1130BE9-C308-4393-BAFF-11CABCC2A184}" type="presParOf" srcId="{769584D1-32B9-4854-8B50-960D3471C7EC}" destId="{88A442DD-BF87-4877-8B9A-CBDA2E19B38A}" srcOrd="0" destOrd="0" presId="urn:microsoft.com/office/officeart/2005/8/layout/cycle7"/>
    <dgm:cxn modelId="{7CE32DF5-670E-47C4-801E-8C276FFAD4DB}" type="presParOf" srcId="{AB16FFB1-90C5-482C-803B-039FE39CF97B}" destId="{097FC5CA-DB8F-445F-A276-1306B6A9A847}" srcOrd="4" destOrd="0" presId="urn:microsoft.com/office/officeart/2005/8/layout/cycle7"/>
    <dgm:cxn modelId="{03873872-36F3-41E6-8AC5-6B2E38278101}" type="presParOf" srcId="{AB16FFB1-90C5-482C-803B-039FE39CF97B}" destId="{E83F40C2-2124-4C2D-B648-62CD2867904C}" srcOrd="5" destOrd="0" presId="urn:microsoft.com/office/officeart/2005/8/layout/cycle7"/>
    <dgm:cxn modelId="{00645FEF-7419-45E0-BC6F-2466D254AA0A}" type="presParOf" srcId="{E83F40C2-2124-4C2D-B648-62CD2867904C}" destId="{4075E528-39E9-44C4-83CE-1222BE5684E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8539F-621D-4A0E-B2A8-D05BBAE2CE54}">
      <dsp:nvSpPr>
        <dsp:cNvPr id="0" name=""/>
        <dsp:cNvSpPr/>
      </dsp:nvSpPr>
      <dsp:spPr>
        <a:xfrm>
          <a:off x="2912212" y="1049"/>
          <a:ext cx="2328974" cy="116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Shape</a:t>
          </a:r>
          <a:endParaRPr lang="en-US" sz="2200" kern="1200" dirty="0"/>
        </a:p>
      </dsp:txBody>
      <dsp:txXfrm>
        <a:off x="2946319" y="35156"/>
        <a:ext cx="2260760" cy="1096273"/>
      </dsp:txXfrm>
    </dsp:sp>
    <dsp:sp modelId="{87F039DC-28F8-4495-A627-97771EF04FFF}">
      <dsp:nvSpPr>
        <dsp:cNvPr id="0" name=""/>
        <dsp:cNvSpPr/>
      </dsp:nvSpPr>
      <dsp:spPr>
        <a:xfrm rot="3600000">
          <a:off x="4431652" y="2044114"/>
          <a:ext cx="1212216" cy="40757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553923" y="2125628"/>
        <a:ext cx="967674" cy="244542"/>
      </dsp:txXfrm>
    </dsp:sp>
    <dsp:sp modelId="{0B9A2C76-780C-4C57-B830-D7E64D1F4D4D}">
      <dsp:nvSpPr>
        <dsp:cNvPr id="0" name=""/>
        <dsp:cNvSpPr/>
      </dsp:nvSpPr>
      <dsp:spPr>
        <a:xfrm>
          <a:off x="4834335" y="3330263"/>
          <a:ext cx="2328974" cy="116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Element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(what’s actually displayed)</a:t>
          </a:r>
          <a:endParaRPr lang="en-US" sz="2200" kern="1200" dirty="0"/>
        </a:p>
      </dsp:txBody>
      <dsp:txXfrm>
        <a:off x="4868442" y="3364370"/>
        <a:ext cx="2260760" cy="1096273"/>
      </dsp:txXfrm>
    </dsp:sp>
    <dsp:sp modelId="{769584D1-32B9-4854-8B50-960D3471C7EC}">
      <dsp:nvSpPr>
        <dsp:cNvPr id="0" name=""/>
        <dsp:cNvSpPr/>
      </dsp:nvSpPr>
      <dsp:spPr>
        <a:xfrm rot="10800000">
          <a:off x="3470591" y="3708721"/>
          <a:ext cx="1212216" cy="40757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592862" y="3790235"/>
        <a:ext cx="967674" cy="244542"/>
      </dsp:txXfrm>
    </dsp:sp>
    <dsp:sp modelId="{097FC5CA-DB8F-445F-A276-1306B6A9A847}">
      <dsp:nvSpPr>
        <dsp:cNvPr id="0" name=""/>
        <dsp:cNvSpPr/>
      </dsp:nvSpPr>
      <dsp:spPr>
        <a:xfrm>
          <a:off x="990090" y="3330263"/>
          <a:ext cx="2328974" cy="116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Form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(things with coordinates)</a:t>
          </a:r>
          <a:endParaRPr lang="en-US" sz="2200" kern="1200" dirty="0"/>
        </a:p>
      </dsp:txBody>
      <dsp:txXfrm>
        <a:off x="1024197" y="3364370"/>
        <a:ext cx="2260760" cy="1096273"/>
      </dsp:txXfrm>
    </dsp:sp>
    <dsp:sp modelId="{E83F40C2-2124-4C2D-B648-62CD2867904C}">
      <dsp:nvSpPr>
        <dsp:cNvPr id="0" name=""/>
        <dsp:cNvSpPr/>
      </dsp:nvSpPr>
      <dsp:spPr>
        <a:xfrm rot="18000000">
          <a:off x="2509530" y="2044114"/>
          <a:ext cx="1212216" cy="40757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631801" y="2125628"/>
        <a:ext cx="967674" cy="244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5C81-EBC7-4C47-8D97-F2453AA2E5B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F813A-BFB1-4657-BE8B-04D7D9CD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lm-examples/Mario.elm?debu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many of you have programmed before? What languages? Most of these are imperative and/or object-oriented languages, while Elm is a functional programming language.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like a different language family, you have to use a different way of thinking. Don’t worry if you haven’t had programming experience, you won’t have any habits to break!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8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example</a:t>
            </a:r>
            <a:r>
              <a:rPr lang="en-US" baseline="0" dirty="0" smtClean="0"/>
              <a:t> like List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7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programming, there’s way too many functions to remember. Instead, have a good idea in your head of what you want to do, and then look up the functions/syntax that you need.</a:t>
            </a:r>
          </a:p>
          <a:p>
            <a:r>
              <a:rPr lang="en-US" dirty="0" smtClean="0">
                <a:hlinkClick r:id="rId3"/>
              </a:rPr>
              <a:t>http://elm-lang.org/Examples.elm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you work in groups…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modular nature</a:t>
            </a:r>
            <a:r>
              <a:rPr lang="en-US" dirty="0" smtClean="0"/>
              <a:t> of functional programming to divide up work!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to the person next to you and introduce yourself. This is your coding buddy. If you have a question and I'm not free, ask your coding buddy first! There's this thing called "teddy bear programming": when debugging it helps to explain your code out loud to a teddy bear. Well, you'll be each other's real life teddy bears.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3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people</a:t>
            </a:r>
            <a:r>
              <a:rPr lang="en-US" baseline="0" dirty="0" smtClean="0"/>
              <a:t> write apps in Elm, often they write part of it in Elm, part of it in another language, and when the program crashes, it’s the non-Elm part.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Something about the language just makes the process of coding easier.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http://localhost:8000/elm-examples/Mario.elm?debug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</a:t>
            </a:r>
            <a:r>
              <a:rPr lang="en-US" baseline="0" dirty="0" smtClean="0"/>
              <a:t>.</a:t>
            </a:r>
          </a:p>
          <a:p>
            <a:pPr lvl="1"/>
            <a:endParaRPr lang="en-US" baseline="0" dirty="0" smtClean="0"/>
          </a:p>
          <a:p>
            <a:pPr lvl="1"/>
            <a:r>
              <a:rPr lang="en-US" dirty="0" smtClean="0"/>
              <a:t>type Gender = Male | Female</a:t>
            </a:r>
          </a:p>
          <a:p>
            <a:pPr lvl="1"/>
            <a:r>
              <a:rPr lang="en-US" dirty="0" smtClean="0"/>
              <a:t>type List a = Empty | Cons a (List a)</a:t>
            </a:r>
          </a:p>
          <a:p>
            <a:pPr lvl="1"/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alias Person = {name : String, gender : Gender, age : </a:t>
            </a:r>
            <a:r>
              <a:rPr lang="en-US" dirty="0" err="1" smtClean="0"/>
              <a:t>Int</a:t>
            </a:r>
            <a:r>
              <a:rPr lang="en-US" dirty="0" smtClean="0"/>
              <a:t>, married : </a:t>
            </a:r>
            <a:r>
              <a:rPr lang="en-US" dirty="0" err="1" smtClean="0"/>
              <a:t>Bool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</a:t>
            </a:r>
            <a:r>
              <a:rPr lang="en-US" baseline="0" dirty="0" smtClean="0"/>
              <a:t>.</a:t>
            </a:r>
          </a:p>
          <a:p>
            <a:pPr lvl="1"/>
            <a:endParaRPr lang="en-US" baseline="0" dirty="0" smtClean="0"/>
          </a:p>
          <a:p>
            <a:pPr lvl="1"/>
            <a:r>
              <a:rPr lang="en-US" dirty="0" smtClean="0"/>
              <a:t>-- NO: statements do not go in bodies of `if` statements. Values do.</a:t>
            </a:r>
          </a:p>
          <a:p>
            <a:pPr lvl="1"/>
            <a:r>
              <a:rPr lang="en-US" dirty="0" smtClean="0"/>
              <a:t>if x &gt; 0</a:t>
            </a:r>
          </a:p>
          <a:p>
            <a:pPr lvl="1"/>
            <a:r>
              <a:rPr lang="en-US" dirty="0" smtClean="0"/>
              <a:t>then string = "positive" </a:t>
            </a:r>
          </a:p>
          <a:p>
            <a:pPr lvl="1"/>
            <a:r>
              <a:rPr lang="en-US" dirty="0" smtClean="0"/>
              <a:t>else string = "not positive"</a:t>
            </a:r>
          </a:p>
          <a:p>
            <a:pPr lvl="1"/>
            <a:r>
              <a:rPr lang="en-US" dirty="0" smtClean="0"/>
              <a:t>-- YES</a:t>
            </a:r>
          </a:p>
          <a:p>
            <a:pPr lvl="1"/>
            <a:r>
              <a:rPr lang="en-US" dirty="0" smtClean="0"/>
              <a:t>string = if x &gt; 0 </a:t>
            </a:r>
          </a:p>
          <a:p>
            <a:pPr lvl="1"/>
            <a:r>
              <a:rPr lang="en-US" dirty="0" smtClean="0"/>
              <a:t>         then "positive" </a:t>
            </a:r>
          </a:p>
          <a:p>
            <a:pPr lvl="1"/>
            <a:r>
              <a:rPr lang="en-US" dirty="0" smtClean="0"/>
              <a:t>         else "not positive"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map (\x -&gt; x+1) [1, 2, 3] gives [2, 3, 4]</a:t>
            </a:r>
          </a:p>
          <a:p>
            <a:r>
              <a:rPr lang="en-US" dirty="0" smtClean="0"/>
              <a:t>M</a:t>
            </a:r>
          </a:p>
          <a:p>
            <a:pPr lvl="1"/>
            <a:r>
              <a:rPr lang="en-US" dirty="0" err="1" smtClean="0"/>
              <a:t>foldl</a:t>
            </a:r>
            <a:r>
              <a:rPr lang="en-US" dirty="0" smtClean="0"/>
              <a:t> (+) 0 [1, 2, 3] gives 6</a:t>
            </a:r>
          </a:p>
          <a:p>
            <a:pPr lvl="1"/>
            <a:r>
              <a:rPr lang="en-US" dirty="0" err="1" smtClean="0"/>
              <a:t>foldl</a:t>
            </a:r>
            <a:r>
              <a:rPr lang="en-US" dirty="0" smtClean="0"/>
              <a:t> (\x y -&gt; if x then y + 1 else y) 0 [True, True, False, False, True]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m-lang.org/" TargetMode="External"/><Relationship Id="rId2" Type="http://schemas.openxmlformats.org/officeDocument/2006/relationships/hyperlink" Target="http://bit.ly/elmclas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ackage.elm-lang.org/packages/elm-lang/core/2.0.0/Signal#fold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ckage.elm-lang.org/packages/elm-lang/core/2.0.0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youahaskell.com/" TargetMode="External"/><Relationship Id="rId2" Type="http://schemas.openxmlformats.org/officeDocument/2006/relationships/hyperlink" Target="http://elm-lang.org/commun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oldenl@princeton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blog/Interactive-Programming.el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bug.elm-lang.org/edit/Mario.elm" TargetMode="External"/><Relationship Id="rId4" Type="http://schemas.openxmlformats.org/officeDocument/2006/relationships/hyperlink" Target="http://debug.elm-lang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learn/Syntax.el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Programming with Elm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Splash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about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Variables are </a:t>
            </a:r>
            <a:r>
              <a:rPr lang="en-US" sz="2800" b="1" dirty="0" smtClean="0"/>
              <a:t>immutable</a:t>
            </a:r>
            <a:r>
              <a:rPr lang="en-US" sz="2800" dirty="0" smtClean="0"/>
              <a:t>.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let x = x + 1. </a:t>
            </a:r>
            <a:r>
              <a:rPr lang="en-US" sz="2500" b="1" dirty="0" smtClean="0">
                <a:solidFill>
                  <a:srgbClr val="FF0000"/>
                </a:solidFill>
              </a:rPr>
              <a:t>NO.</a:t>
            </a:r>
            <a:endParaRPr lang="en-US" sz="2500" dirty="0" smtClean="0">
              <a:solidFill>
                <a:srgbClr val="FF0000"/>
              </a:solidFill>
            </a:endParaRP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let x’ = x + 1.</a:t>
            </a:r>
          </a:p>
          <a:p>
            <a:r>
              <a:rPr lang="en-US" sz="2800" dirty="0" smtClean="0"/>
              <a:t>Functions always return the same value (</a:t>
            </a:r>
            <a:r>
              <a:rPr lang="en-US" sz="2800" b="1" dirty="0" smtClean="0"/>
              <a:t>purity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Functions can take functions as arguments</a:t>
            </a:r>
          </a:p>
          <a:p>
            <a:r>
              <a:rPr lang="en-US" sz="2800" dirty="0" smtClean="0"/>
              <a:t>Partial </a:t>
            </a:r>
            <a:r>
              <a:rPr lang="en-US" sz="2800" dirty="0" smtClean="0"/>
              <a:t>application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98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first class-citizens!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 : A -&gt; B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 : A -&gt; B -&gt; C</a:t>
            </a:r>
            <a:endParaRPr lang="en-US" sz="3600" dirty="0"/>
          </a:p>
        </p:txBody>
      </p:sp>
      <p:pic>
        <p:nvPicPr>
          <p:cNvPr id="4098" name="Picture 2" descr="C:\Users\Owner\Dropbox\CS\hs\elm-class\lesson\FunctionMach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3352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wner\Dropbox\CS\hs\elm-class\lesson\FunctionMachin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4" y="3200400"/>
            <a:ext cx="3200400" cy="25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Replacements for looping</a:t>
            </a:r>
          </a:p>
          <a:p>
            <a:r>
              <a:rPr lang="en-US" dirty="0" smtClean="0"/>
              <a:t>map : (a -&gt; b) -&gt; List a -&gt; List b</a:t>
            </a:r>
          </a:p>
          <a:p>
            <a:r>
              <a:rPr lang="en-US" dirty="0" smtClean="0"/>
              <a:t>map2 </a:t>
            </a:r>
            <a:r>
              <a:rPr lang="en-US" dirty="0"/>
              <a:t>: (a -&gt; </a:t>
            </a:r>
            <a:r>
              <a:rPr lang="en-US" dirty="0" smtClean="0"/>
              <a:t>b -&gt; c) </a:t>
            </a:r>
            <a:r>
              <a:rPr lang="en-US" dirty="0"/>
              <a:t>-&gt; List a -&gt; List </a:t>
            </a:r>
            <a:r>
              <a:rPr lang="en-US" dirty="0" smtClean="0"/>
              <a:t>b -&gt; List c</a:t>
            </a:r>
          </a:p>
          <a:p>
            <a:r>
              <a:rPr lang="en-US" dirty="0" err="1" smtClean="0"/>
              <a:t>foldl</a:t>
            </a:r>
            <a:r>
              <a:rPr lang="en-US" dirty="0" smtClean="0"/>
              <a:t> : (a -&gt; b -&gt; b) -&gt; b -&gt; List a -&gt; </a:t>
            </a: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552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sz="3200" dirty="0"/>
              <a:t>Union types: types that can take one of several values</a:t>
            </a:r>
          </a:p>
          <a:p>
            <a:pPr lvl="1"/>
            <a:r>
              <a:rPr lang="en-US" sz="2800" dirty="0"/>
              <a:t>type Suit = Club | Diamond | Spade | </a:t>
            </a:r>
            <a:r>
              <a:rPr lang="en-US" sz="2800" dirty="0" smtClean="0"/>
              <a:t>Heart</a:t>
            </a:r>
          </a:p>
          <a:p>
            <a:pPr lvl="1"/>
            <a:r>
              <a:rPr lang="en-US" sz="2800" dirty="0" smtClean="0"/>
              <a:t>type Status = </a:t>
            </a:r>
            <a:r>
              <a:rPr lang="en-US" sz="2800" dirty="0" err="1" smtClean="0"/>
              <a:t>HasMoney</a:t>
            </a:r>
            <a:r>
              <a:rPr lang="en-US" sz="2800" dirty="0" smtClean="0"/>
              <a:t> Float | Bankrupt</a:t>
            </a:r>
            <a:endParaRPr lang="en-US" sz="2800" dirty="0"/>
          </a:p>
          <a:p>
            <a:r>
              <a:rPr lang="en-US" sz="3200" dirty="0" smtClean="0"/>
              <a:t>Records</a:t>
            </a:r>
            <a:endParaRPr lang="en-US" sz="3200" dirty="0"/>
          </a:p>
          <a:p>
            <a:pPr lvl="1"/>
            <a:r>
              <a:rPr lang="en-US" sz="2800" dirty="0"/>
              <a:t>type alias Card = {value : </a:t>
            </a:r>
            <a:r>
              <a:rPr lang="en-US" sz="2800" dirty="0" err="1"/>
              <a:t>Int</a:t>
            </a:r>
            <a:r>
              <a:rPr lang="en-US" sz="2800" dirty="0"/>
              <a:t>, suit : Suit}</a:t>
            </a:r>
          </a:p>
          <a:p>
            <a:pPr lvl="1"/>
            <a:r>
              <a:rPr lang="en-US" sz="2800" dirty="0"/>
              <a:t>type </a:t>
            </a:r>
            <a:r>
              <a:rPr lang="en-US" sz="2800" dirty="0"/>
              <a:t>alias </a:t>
            </a:r>
            <a:r>
              <a:rPr lang="en-US" sz="2800" dirty="0" smtClean="0"/>
              <a:t>Model = {position </a:t>
            </a:r>
            <a:r>
              <a:rPr lang="en-US" sz="2800" dirty="0"/>
              <a:t>: Vector, facing : Vector</a:t>
            </a:r>
            <a:r>
              <a:rPr lang="en-US" sz="2800" dirty="0" smtClean="0"/>
              <a:t>}</a:t>
            </a:r>
          </a:p>
          <a:p>
            <a:pPr lvl="2"/>
            <a:r>
              <a:rPr lang="es-ES" sz="2500" dirty="0" err="1"/>
              <a:t>type</a:t>
            </a:r>
            <a:r>
              <a:rPr lang="es-ES" sz="2500" dirty="0"/>
              <a:t> alias Vector = {x : </a:t>
            </a:r>
            <a:r>
              <a:rPr lang="es-ES" sz="2500" dirty="0" err="1"/>
              <a:t>Int</a:t>
            </a:r>
            <a:r>
              <a:rPr lang="es-ES" sz="2500" dirty="0"/>
              <a:t>, y : </a:t>
            </a:r>
            <a:r>
              <a:rPr lang="es-ES" sz="2500" dirty="0" err="1"/>
              <a:t>Int</a:t>
            </a:r>
            <a:r>
              <a:rPr lang="es-ES" sz="2500" dirty="0"/>
              <a:t>}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Is an </a:t>
            </a:r>
            <a:r>
              <a:rPr lang="en-US" b="1" dirty="0" smtClean="0"/>
              <a:t>element</a:t>
            </a:r>
            <a:r>
              <a:rPr lang="en-US" dirty="0" smtClean="0"/>
              <a:t> in the </a:t>
            </a:r>
            <a:r>
              <a:rPr lang="en-US" b="1" dirty="0" smtClean="0"/>
              <a:t>list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-&gt; List a -&gt;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Filter a </a:t>
            </a:r>
            <a:r>
              <a:rPr lang="en-US" b="1" dirty="0" smtClean="0"/>
              <a:t>list</a:t>
            </a:r>
            <a:r>
              <a:rPr lang="en-US" dirty="0" smtClean="0"/>
              <a:t> based on a </a:t>
            </a:r>
            <a:r>
              <a:rPr lang="en-US" b="1" dirty="0" smtClean="0"/>
              <a:t>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filter : (a -&gt; </a:t>
            </a:r>
            <a:r>
              <a:rPr lang="en-US" dirty="0" err="1" smtClean="0"/>
              <a:t>Bool</a:t>
            </a:r>
            <a:r>
              <a:rPr lang="en-US" dirty="0" smtClean="0"/>
              <a:t>) -&gt; List a -&gt; List a</a:t>
            </a:r>
          </a:p>
          <a:p>
            <a:r>
              <a:rPr lang="en-US" dirty="0" smtClean="0"/>
              <a:t>Make a </a:t>
            </a:r>
            <a:r>
              <a:rPr lang="en-US" b="1" dirty="0" smtClean="0"/>
              <a:t>list </a:t>
            </a:r>
            <a:r>
              <a:rPr lang="en-US" dirty="0" smtClean="0"/>
              <a:t>by repeating an </a:t>
            </a:r>
            <a:r>
              <a:rPr lang="en-US" b="1" dirty="0" smtClean="0"/>
              <a:t>element </a:t>
            </a:r>
            <a:r>
              <a:rPr lang="en-US" dirty="0" smtClean="0"/>
              <a:t>n times.</a:t>
            </a:r>
          </a:p>
          <a:p>
            <a:pPr lvl="1"/>
            <a:r>
              <a:rPr lang="en-US" dirty="0" smtClean="0"/>
              <a:t>repeat : </a:t>
            </a:r>
            <a:r>
              <a:rPr lang="en-US" dirty="0" err="1" smtClean="0"/>
              <a:t>Int</a:t>
            </a:r>
            <a:r>
              <a:rPr lang="en-US" dirty="0" smtClean="0"/>
              <a:t> -&gt; a -&gt; List a</a:t>
            </a:r>
          </a:p>
          <a:p>
            <a:r>
              <a:rPr lang="en-US" dirty="0" smtClean="0"/>
              <a:t>Find the </a:t>
            </a:r>
            <a:r>
              <a:rPr lang="en-US" b="1" dirty="0" smtClean="0"/>
              <a:t>first element</a:t>
            </a:r>
            <a:r>
              <a:rPr lang="en-US" dirty="0" smtClean="0"/>
              <a:t> of a </a:t>
            </a:r>
            <a:r>
              <a:rPr lang="en-US" b="1" dirty="0" smtClean="0"/>
              <a:t>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head : List a -&gt; </a:t>
            </a:r>
            <a:r>
              <a:rPr lang="en-US" b="1" dirty="0" smtClean="0"/>
              <a:t>Maybe a</a:t>
            </a:r>
            <a:endParaRPr lang="en-US" dirty="0" smtClean="0"/>
          </a:p>
          <a:p>
            <a:pPr lvl="1"/>
            <a:r>
              <a:rPr lang="en-US" dirty="0" smtClean="0"/>
              <a:t>case (head li) of</a:t>
            </a:r>
            <a:br>
              <a:rPr lang="en-US" dirty="0" smtClean="0"/>
            </a:br>
            <a:r>
              <a:rPr lang="en-US" dirty="0" smtClean="0"/>
              <a:t>  Nothing -&gt; …</a:t>
            </a:r>
            <a:br>
              <a:rPr lang="en-US" dirty="0" smtClean="0"/>
            </a:br>
            <a:r>
              <a:rPr lang="en-US" dirty="0" smtClean="0"/>
              <a:t>  Just x -&gt; …</a:t>
            </a:r>
          </a:p>
        </p:txBody>
      </p:sp>
    </p:spTree>
    <p:extLst>
      <p:ext uri="{BB962C8B-B14F-4D97-AF65-F5344CB8AC3E}">
        <p14:creationId xmlns:p14="http://schemas.microsoft.com/office/powerpoint/2010/main" val="40205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Model</a:t>
            </a:r>
          </a:p>
          <a:p>
            <a:r>
              <a:rPr lang="en-US" sz="5400" dirty="0" smtClean="0">
                <a:solidFill>
                  <a:srgbClr val="FFC000"/>
                </a:solidFill>
              </a:rPr>
              <a:t>View</a:t>
            </a:r>
          </a:p>
          <a:p>
            <a:r>
              <a:rPr lang="en-US" sz="5400" strike="sngStrike" dirty="0" smtClean="0"/>
              <a:t>Controller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Update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Signal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according to Elm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alias Model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location : (Float, Float), 		  velocity : (Float, Float)}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29073"/>
            <a:ext cx="3505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-6220" y="1518463"/>
            <a:ext cx="5187820" cy="296917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= (Float, Float)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4487636"/>
            <a:ext cx="3505200" cy="2431501"/>
            <a:chOff x="5615152" y="4426499"/>
            <a:chExt cx="3505200" cy="243150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615152" y="4426499"/>
              <a:ext cx="3502152" cy="243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/>
                <a:buNone/>
              </a:pPr>
              <a:r>
                <a:rPr lang="en-US" dirty="0" smtClean="0">
                  <a:solidFill>
                    <a:srgbClr val="0070C0"/>
                  </a:solidFill>
                </a:rPr>
                <a:t>Model</a:t>
              </a:r>
              <a:endParaRPr lang="en-US" dirty="0" smtClean="0"/>
            </a:p>
          </p:txBody>
        </p:sp>
        <p:pic>
          <p:nvPicPr>
            <p:cNvPr id="7" name="Picture 2" descr="C:\Users\Owner\AppData\Local\Microsoft\Windows\Temporary Internet Files\Content.IE5\8IRW7MJM\spaceship_axe_108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152" y="4886325"/>
              <a:ext cx="3505200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43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76600" y="4144736"/>
            <a:ext cx="2209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655874" y="4426499"/>
            <a:ext cx="3505200" cy="2431501"/>
            <a:chOff x="5615152" y="4426499"/>
            <a:chExt cx="3505200" cy="2431501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5618200" y="4426499"/>
              <a:ext cx="3502152" cy="243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/>
                <a:buNone/>
              </a:pPr>
              <a:r>
                <a:rPr lang="en-US" dirty="0" smtClean="0"/>
                <a:t>Model</a:t>
              </a:r>
            </a:p>
          </p:txBody>
        </p:sp>
        <p:pic>
          <p:nvPicPr>
            <p:cNvPr id="13" name="Picture 2" descr="C:\Users\Owner\AppData\Local\Microsoft\Windows\Temporary Internet Files\Content.IE5\8IRW7MJM\spaceship_axe_108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152" y="4886325"/>
              <a:ext cx="3505200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848878" y="504231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US" sz="3200" dirty="0" smtClean="0">
                <a:solidFill>
                  <a:srgbClr val="FF0000"/>
                </a:solidFill>
              </a:rPr>
              <a:t>pdate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6764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: 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-&gt; Model -&gt; Model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153400" cy="4800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A signal is a value that changes over time.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programming with 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hlinkClick r:id="rId2"/>
              </a:rPr>
              <a:t>http://bit.ly/elmclass</a:t>
            </a:r>
            <a:r>
              <a:rPr lang="en-US" sz="6000" dirty="0" smtClean="0"/>
              <a:t> </a:t>
            </a:r>
          </a:p>
          <a:p>
            <a:pPr marL="0" indent="0">
              <a:buNone/>
            </a:pPr>
            <a:r>
              <a:rPr lang="en-US" sz="6000" dirty="0" smtClean="0">
                <a:hlinkClick r:id="rId3"/>
              </a:rPr>
              <a:t>http://www.elm-lang.org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9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2416" y="6019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foldp</a:t>
            </a:r>
            <a:r>
              <a:rPr lang="en-US" dirty="0" smtClean="0"/>
              <a:t> update </a:t>
            </a:r>
            <a:r>
              <a:rPr lang="en-US" dirty="0" err="1" smtClean="0"/>
              <a:t>startModel</a:t>
            </a:r>
            <a:r>
              <a:rPr lang="en-US" dirty="0"/>
              <a:t> input : </a:t>
            </a:r>
            <a:r>
              <a:rPr lang="en-US" dirty="0" smtClean="0"/>
              <a:t>Signal Model</a:t>
            </a:r>
            <a:endParaRPr lang="en-US" dirty="0"/>
          </a:p>
        </p:txBody>
      </p:sp>
      <p:pic>
        <p:nvPicPr>
          <p:cNvPr id="5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Input</a:t>
            </a:r>
            <a:endParaRPr lang="en-US" sz="3200" dirty="0"/>
          </a:p>
        </p:txBody>
      </p:sp>
      <p:pic>
        <p:nvPicPr>
          <p:cNvPr id="7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775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13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4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371601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63710" y="3759602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664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90832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0010" y="4189339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174428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189339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798" y="417442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4751" y="5249565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Model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71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05" y="1676400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58670"/>
            <a:ext cx="2313325" cy="23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1869233" y="2819400"/>
            <a:ext cx="708457" cy="1739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31919" y="3200400"/>
            <a:ext cx="514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view</a:t>
            </a:r>
            <a:r>
              <a:rPr lang="en-US" sz="3600" dirty="0" smtClean="0"/>
              <a:t> : Model -&gt; Element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03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4751" y="6324600"/>
            <a:ext cx="9220567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map view (</a:t>
            </a:r>
            <a:r>
              <a:rPr lang="en-US" dirty="0" err="1" smtClean="0"/>
              <a:t>foldp</a:t>
            </a:r>
            <a:r>
              <a:rPr lang="en-US" dirty="0" smtClean="0"/>
              <a:t> update </a:t>
            </a:r>
            <a:r>
              <a:rPr lang="en-US" dirty="0" err="1" smtClean="0"/>
              <a:t>startModel</a:t>
            </a:r>
            <a:r>
              <a:rPr lang="en-US" dirty="0"/>
              <a:t> input) </a:t>
            </a:r>
            <a:r>
              <a:rPr lang="en-US" dirty="0" smtClean="0"/>
              <a:t>: Signal Element</a:t>
            </a:r>
            <a:endParaRPr lang="en-US" dirty="0"/>
          </a:p>
        </p:txBody>
      </p:sp>
      <p:pic>
        <p:nvPicPr>
          <p:cNvPr id="5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Input</a:t>
            </a:r>
            <a:endParaRPr lang="en-US" sz="3200" dirty="0"/>
          </a:p>
        </p:txBody>
      </p:sp>
      <p:pic>
        <p:nvPicPr>
          <p:cNvPr id="7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775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13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4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371601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63710" y="3759602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664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90832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0010" y="418933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174428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18933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798" y="417442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45313" y="3467214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Model</a:t>
            </a:r>
            <a:endParaRPr lang="en-US" sz="3200" dirty="0" smtClean="0"/>
          </a:p>
        </p:txBody>
      </p:sp>
      <p:pic>
        <p:nvPicPr>
          <p:cNvPr id="26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93" y="4957178"/>
            <a:ext cx="1456074" cy="14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79" y="4957178"/>
            <a:ext cx="1366934" cy="136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92" y="4945902"/>
            <a:ext cx="1467350" cy="1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4957178"/>
            <a:ext cx="1476597" cy="147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/>
          <p:cNvSpPr/>
          <p:nvPr/>
        </p:nvSpPr>
        <p:spPr>
          <a:xfrm>
            <a:off x="376590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818292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090513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440467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1100" y="4767358"/>
            <a:ext cx="831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5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: Signal Element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foldp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: (a -&gt; state -&gt; state) -&gt; state -&gt; Signal a -&gt; Signal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</a:p>
        </p:txBody>
      </p:sp>
    </p:spTree>
    <p:extLst>
      <p:ext uri="{BB962C8B-B14F-4D97-AF65-F5344CB8AC3E}">
        <p14:creationId xmlns:p14="http://schemas.microsoft.com/office/powerpoint/2010/main" val="40079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Shapes, Forms, and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Shapes and paths</a:t>
            </a:r>
          </a:p>
          <a:p>
            <a:pPr lvl="1"/>
            <a:r>
              <a:rPr lang="en-US" dirty="0" smtClean="0"/>
              <a:t>circle : Float -&gt; Shape</a:t>
            </a:r>
          </a:p>
          <a:p>
            <a:pPr lvl="1"/>
            <a:r>
              <a:rPr lang="en-US" dirty="0" smtClean="0"/>
              <a:t>filled : Color -&gt; Shape -&gt; Form</a:t>
            </a:r>
          </a:p>
          <a:p>
            <a:r>
              <a:rPr lang="en-US" dirty="0" smtClean="0"/>
              <a:t>Forms: things with coordinates</a:t>
            </a:r>
          </a:p>
          <a:p>
            <a:pPr lvl="1"/>
            <a:r>
              <a:rPr lang="en-US" dirty="0" smtClean="0"/>
              <a:t>move : Float -&gt; Float -&gt; Form -&gt; Form</a:t>
            </a:r>
          </a:p>
          <a:p>
            <a:r>
              <a:rPr lang="en-US" dirty="0" smtClean="0"/>
              <a:t>Elements: what’s actually displayed</a:t>
            </a:r>
          </a:p>
          <a:p>
            <a:pPr lvl="1"/>
            <a:r>
              <a:rPr lang="en-US" dirty="0" smtClean="0"/>
              <a:t>collage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List Form -&gt; Element</a:t>
            </a:r>
          </a:p>
          <a:p>
            <a:pPr lvl="1"/>
            <a:r>
              <a:rPr lang="en-US" dirty="0" err="1" smtClean="0"/>
              <a:t>toForm</a:t>
            </a:r>
            <a:r>
              <a:rPr lang="en-US" dirty="0" smtClean="0"/>
              <a:t> : Element -&gt; Form</a:t>
            </a:r>
          </a:p>
          <a:p>
            <a:pPr lvl="1"/>
            <a:r>
              <a:rPr lang="en-US" dirty="0" smtClean="0"/>
              <a:t>flow : Direction -&gt; List Element -&gt; Element</a:t>
            </a:r>
          </a:p>
          <a:p>
            <a:pPr lvl="1"/>
            <a:r>
              <a:rPr lang="en-US" dirty="0" smtClean="0"/>
              <a:t>image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String -&gt; Element</a:t>
            </a:r>
          </a:p>
        </p:txBody>
      </p:sp>
    </p:spTree>
    <p:extLst>
      <p:ext uri="{BB962C8B-B14F-4D97-AF65-F5344CB8AC3E}">
        <p14:creationId xmlns:p14="http://schemas.microsoft.com/office/powerpoint/2010/main" val="41741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Shapes, Forms, and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389059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676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circle : Float -&gt; Shape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211669"/>
            <a:ext cx="37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move : Float -&gt; Float -&gt; Form -&gt; Form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4640179"/>
            <a:ext cx="403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collage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-&gt; List Form -&gt; Element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5398" y="6195627"/>
            <a:ext cx="4018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image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-&gt; String -&gt; </a:t>
            </a:r>
            <a:r>
              <a:rPr lang="en-US" dirty="0" smtClean="0"/>
              <a:t>Element</a:t>
            </a:r>
          </a:p>
          <a:p>
            <a:pPr marL="0" lvl="1"/>
            <a:r>
              <a:rPr lang="en-US" dirty="0" smtClean="0"/>
              <a:t>flow </a:t>
            </a:r>
            <a:r>
              <a:rPr lang="en-US" dirty="0"/>
              <a:t>: Direction -&gt; List Element -&gt; Element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5795211"/>
            <a:ext cx="2500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err="1"/>
              <a:t>toForm</a:t>
            </a:r>
            <a:r>
              <a:rPr lang="en-US" dirty="0"/>
              <a:t> : Element -&gt; Form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726" y="3505200"/>
            <a:ext cx="3088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filled : Color -&gt; Shape -&gt;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make games!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Write down</a:t>
            </a:r>
            <a:r>
              <a:rPr lang="en-US" dirty="0" smtClean="0"/>
              <a:t> the type signatures of your model and input first! Remember,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 : Input -&gt; Model -&gt; Model</a:t>
            </a:r>
          </a:p>
          <a:p>
            <a:pPr lvl="1"/>
            <a:r>
              <a:rPr lang="en-US" dirty="0" smtClean="0"/>
              <a:t>view: Model -&gt; Element</a:t>
            </a:r>
          </a:p>
          <a:p>
            <a:r>
              <a:rPr lang="en-US" dirty="0" smtClean="0"/>
              <a:t>Make a prototype.</a:t>
            </a:r>
          </a:p>
          <a:p>
            <a:r>
              <a:rPr lang="en-US" dirty="0" smtClean="0"/>
              <a:t>Break up into small parts.</a:t>
            </a:r>
          </a:p>
          <a:p>
            <a:r>
              <a:rPr lang="en-US" dirty="0" smtClean="0"/>
              <a:t>Use </a:t>
            </a:r>
            <a:r>
              <a:rPr lang="en-US" dirty="0"/>
              <a:t>the examples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elm-lang.org/Examples.elm</a:t>
            </a:r>
            <a:r>
              <a:rPr lang="en-US" dirty="0" smtClean="0"/>
              <a:t> </a:t>
            </a:r>
            <a:r>
              <a:rPr lang="en-US" dirty="0"/>
              <a:t>and documentation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package.elm-lang.org/packages/elm-lang/core/3.0.0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forth and learn!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Ask questions on the elm mailing list.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elm-lang.org/community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Elm is based off the functional language </a:t>
            </a:r>
            <a:r>
              <a:rPr lang="en-US" b="1" dirty="0" smtClean="0"/>
              <a:t>Haskell</a:t>
            </a:r>
            <a:r>
              <a:rPr lang="en-US" dirty="0" smtClean="0"/>
              <a:t>, which has more advanced features.</a:t>
            </a:r>
          </a:p>
          <a:p>
            <a:pPr lvl="1"/>
            <a:r>
              <a:rPr lang="en-US" dirty="0">
                <a:hlinkClick r:id="rId3"/>
              </a:rPr>
              <a:t>http://learnyouahaskell.com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Keep in touch! </a:t>
            </a:r>
            <a:r>
              <a:rPr lang="en-US" dirty="0" smtClean="0">
                <a:hlinkClick r:id="rId4"/>
              </a:rPr>
              <a:t>holdenl@princeton.edu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wner\AppData\Local\Microsoft\Windows\Temporary Internet Files\Content.IE5\8IRW7MJM\RD0016C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Elm is a </a:t>
            </a:r>
            <a:r>
              <a:rPr lang="en-US" b="1" dirty="0" smtClean="0">
                <a:solidFill>
                  <a:srgbClr val="0070C0"/>
                </a:solidFill>
              </a:rPr>
              <a:t>functional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reactive</a:t>
            </a:r>
            <a:r>
              <a:rPr lang="en-US" b="1" dirty="0" smtClean="0"/>
              <a:t> programming language.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Functional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Functions</a:t>
            </a:r>
            <a:r>
              <a:rPr lang="en-US" dirty="0" smtClean="0"/>
              <a:t> are building blocks. </a:t>
            </a:r>
          </a:p>
          <a:p>
            <a:pPr lvl="2"/>
            <a:r>
              <a:rPr lang="en-US" dirty="0" smtClean="0"/>
              <a:t>Quick to program.</a:t>
            </a:r>
          </a:p>
          <a:p>
            <a:pPr lvl="1"/>
            <a:r>
              <a:rPr lang="en-US" b="1" dirty="0" smtClean="0"/>
              <a:t>Type safety </a:t>
            </a:r>
            <a:r>
              <a:rPr lang="en-US" dirty="0" smtClean="0"/>
              <a:t>eliminates runtime errors.</a:t>
            </a:r>
          </a:p>
          <a:p>
            <a:pPr lvl="1"/>
            <a:r>
              <a:rPr lang="en-US" b="1" dirty="0" smtClean="0"/>
              <a:t>Purity</a:t>
            </a:r>
            <a:r>
              <a:rPr lang="en-US" dirty="0" smtClean="0"/>
              <a:t>: Separates program logic from outside world.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Reactive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/>
              <a:t>Deals with </a:t>
            </a:r>
            <a:r>
              <a:rPr lang="en-US" b="1" dirty="0" smtClean="0"/>
              <a:t>signals</a:t>
            </a:r>
            <a:r>
              <a:rPr lang="en-US" dirty="0" smtClean="0"/>
              <a:t> (key presses, clicks…) coming from outside world.</a:t>
            </a:r>
          </a:p>
          <a:p>
            <a:pPr lvl="1"/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45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740152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Python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less = []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pivotList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more = []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&lt;= 1: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pivot =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&lt; pivot: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less.append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&gt; pivot: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more.append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else: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pivotList.append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less = </a:t>
            </a:r>
            <a:r>
              <a:rPr lang="en-US" dirty="0" err="1"/>
              <a:t>quickSort</a:t>
            </a:r>
            <a:r>
              <a:rPr lang="en-US" dirty="0"/>
              <a:t>(less)</a:t>
            </a:r>
          </a:p>
          <a:p>
            <a:pPr marL="0" indent="0">
              <a:buNone/>
            </a:pPr>
            <a:r>
              <a:rPr lang="en-US" dirty="0"/>
              <a:t>        more = </a:t>
            </a:r>
            <a:r>
              <a:rPr lang="en-US" dirty="0" err="1"/>
              <a:t>quickSort</a:t>
            </a:r>
            <a:r>
              <a:rPr lang="en-US" dirty="0"/>
              <a:t>(more)</a:t>
            </a:r>
          </a:p>
          <a:p>
            <a:pPr marL="0" indent="0">
              <a:buNone/>
            </a:pPr>
            <a:r>
              <a:rPr lang="en-US" dirty="0"/>
              <a:t>        return less + </a:t>
            </a:r>
            <a:r>
              <a:rPr lang="en-US" dirty="0" err="1"/>
              <a:t>pivotList</a:t>
            </a:r>
            <a:r>
              <a:rPr lang="en-US" dirty="0"/>
              <a:t> +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1524000"/>
            <a:ext cx="586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Elm</a:t>
            </a:r>
            <a:endParaRPr lang="en-US" sz="2400" b="1" dirty="0"/>
          </a:p>
          <a:p>
            <a:r>
              <a:rPr lang="en-US" sz="2400" dirty="0" smtClean="0"/>
              <a:t>quicksort : List comparable -&gt; List comparable</a:t>
            </a:r>
          </a:p>
          <a:p>
            <a:r>
              <a:rPr lang="en-US" sz="2400" dirty="0" smtClean="0"/>
              <a:t>quicksort list =</a:t>
            </a:r>
          </a:p>
          <a:p>
            <a:r>
              <a:rPr lang="en-US" sz="2400" dirty="0" smtClean="0"/>
              <a:t>  case list of</a:t>
            </a:r>
          </a:p>
          <a:p>
            <a:r>
              <a:rPr lang="en-US" sz="2400" dirty="0" smtClean="0"/>
              <a:t>    [] -&gt; []</a:t>
            </a:r>
          </a:p>
          <a:p>
            <a:r>
              <a:rPr lang="en-US" sz="2400" dirty="0" smtClean="0"/>
              <a:t>    pivot :: rest -&gt;</a:t>
            </a:r>
          </a:p>
          <a:p>
            <a:r>
              <a:rPr lang="en-US" sz="2400" dirty="0" smtClean="0"/>
              <a:t>        let lower  = filter (\n -&gt; n &lt;= pivot) rest</a:t>
            </a:r>
          </a:p>
          <a:p>
            <a:r>
              <a:rPr lang="en-US" sz="2400" dirty="0" smtClean="0"/>
              <a:t>            higher = filter (\n -&gt; n &gt;  pivot) rest</a:t>
            </a:r>
          </a:p>
          <a:p>
            <a:r>
              <a:rPr lang="en-US" sz="2400" dirty="0" smtClean="0"/>
              <a:t>        in</a:t>
            </a:r>
          </a:p>
          <a:p>
            <a:r>
              <a:rPr lang="en-US" sz="2400" dirty="0" smtClean="0"/>
              <a:t>            quicksort lower ++ [pivot] ++ quicksort higher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4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Clear </a:t>
            </a:r>
            <a:r>
              <a:rPr lang="en-US" dirty="0" smtClean="0"/>
              <a:t>and concise.</a:t>
            </a:r>
          </a:p>
          <a:p>
            <a:r>
              <a:rPr lang="en-US" dirty="0" smtClean="0"/>
              <a:t>Few </a:t>
            </a:r>
            <a:r>
              <a:rPr lang="en-US" dirty="0" smtClean="0"/>
              <a:t>runtime errors.</a:t>
            </a:r>
          </a:p>
          <a:p>
            <a:r>
              <a:rPr lang="en-US" dirty="0" smtClean="0">
                <a:hlinkClick r:id="rId3"/>
              </a:rPr>
              <a:t>Hot-swapping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4"/>
              </a:rPr>
              <a:t>Time-travel debugging</a:t>
            </a:r>
            <a:r>
              <a:rPr lang="en-US" dirty="0"/>
              <a:t>. 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debug.elm-lang.org/edit/Mario.elm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Basics</a:t>
            </a:r>
          </a:p>
          <a:p>
            <a:pPr lvl="1"/>
            <a:r>
              <a:rPr lang="en-US" dirty="0" smtClean="0"/>
              <a:t>Primitive </a:t>
            </a:r>
            <a:r>
              <a:rPr lang="en-US" dirty="0"/>
              <a:t>types: </a:t>
            </a:r>
            <a:r>
              <a:rPr lang="en-US" dirty="0" err="1"/>
              <a:t>Bool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Float, Char, String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elm-lang.org/learn/Syntax.elm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Exercise: </a:t>
            </a:r>
            <a:r>
              <a:rPr lang="en-US" dirty="0" err="1" smtClean="0"/>
              <a:t>BasicEx.elm</a:t>
            </a:r>
            <a:r>
              <a:rPr lang="en-US" dirty="0" smtClean="0"/>
              <a:t>, </a:t>
            </a:r>
            <a:r>
              <a:rPr lang="en-US" dirty="0" err="1" smtClean="0"/>
              <a:t>FizzBuzz.elm</a:t>
            </a:r>
            <a:endParaRPr lang="en-US" dirty="0" smtClean="0"/>
          </a:p>
          <a:p>
            <a:r>
              <a:rPr lang="en-US" sz="3200" dirty="0" smtClean="0"/>
              <a:t>Lists</a:t>
            </a:r>
          </a:p>
          <a:p>
            <a:pPr lvl="1"/>
            <a:r>
              <a:rPr lang="en-US" dirty="0" err="1" smtClean="0"/>
              <a:t>Lists.elm</a:t>
            </a:r>
            <a:endParaRPr lang="en-US" dirty="0" smtClean="0"/>
          </a:p>
          <a:p>
            <a:pPr lvl="1"/>
            <a:r>
              <a:rPr lang="en-US" dirty="0" smtClean="0"/>
              <a:t>Recursion: </a:t>
            </a:r>
            <a:r>
              <a:rPr lang="en-US" dirty="0" err="1" smtClean="0"/>
              <a:t>ListCases.elm</a:t>
            </a:r>
            <a:endParaRPr lang="en-US" dirty="0" smtClean="0"/>
          </a:p>
          <a:p>
            <a:r>
              <a:rPr lang="en-US" sz="3200" dirty="0" err="1" smtClean="0"/>
              <a:t>Datatypes</a:t>
            </a:r>
            <a:r>
              <a:rPr lang="en-US" sz="3200" dirty="0" smtClean="0"/>
              <a:t> (Union types, records)</a:t>
            </a:r>
          </a:p>
          <a:p>
            <a:pPr lvl="1"/>
            <a:r>
              <a:rPr lang="en-US" dirty="0" err="1" smtClean="0"/>
              <a:t>Money.elm</a:t>
            </a:r>
            <a:endParaRPr lang="en-US" dirty="0" smtClean="0"/>
          </a:p>
          <a:p>
            <a:pPr lvl="1"/>
            <a:r>
              <a:rPr lang="en-US" dirty="0" err="1" smtClean="0"/>
              <a:t>Movement.elm</a:t>
            </a:r>
            <a:endParaRPr lang="en-US" dirty="0" smtClean="0"/>
          </a:p>
          <a:p>
            <a:r>
              <a:rPr lang="en-US" sz="3200" dirty="0"/>
              <a:t>Putting it all together: </a:t>
            </a:r>
            <a:r>
              <a:rPr lang="en-US" sz="3200" dirty="0" err="1"/>
              <a:t>ScoresAndLives.elm</a:t>
            </a:r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3168</TotalTime>
  <Words>1378</Words>
  <Application>Microsoft Office PowerPoint</Application>
  <PresentationFormat>On-screen Show (4:3)</PresentationFormat>
  <Paragraphs>224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Game Programming with Elm</vt:lpstr>
      <vt:lpstr>Game programming with Elm</vt:lpstr>
      <vt:lpstr>PowerPoint Presentation</vt:lpstr>
      <vt:lpstr>Why Elm?</vt:lpstr>
      <vt:lpstr>Elm</vt:lpstr>
      <vt:lpstr>Why functional?</vt:lpstr>
      <vt:lpstr>Why Elm?</vt:lpstr>
      <vt:lpstr>Basic programming</vt:lpstr>
      <vt:lpstr>Basic programming</vt:lpstr>
      <vt:lpstr>What’s different about functional?</vt:lpstr>
      <vt:lpstr>Functions are first class-citizens!</vt:lpstr>
      <vt:lpstr>Lists and Higher-order Functions</vt:lpstr>
      <vt:lpstr>More datatypes</vt:lpstr>
      <vt:lpstr>Quiz</vt:lpstr>
      <vt:lpstr>Elm architecture</vt:lpstr>
      <vt:lpstr>Architecture</vt:lpstr>
      <vt:lpstr>The world according to Elm (1)</vt:lpstr>
      <vt:lpstr>The world according to Elm (2)</vt:lpstr>
      <vt:lpstr>A signal is a value that changes over time.</vt:lpstr>
      <vt:lpstr>The world according to Elm (3)</vt:lpstr>
      <vt:lpstr>The world according to Elm (4)</vt:lpstr>
      <vt:lpstr>The world according to Elm (4)</vt:lpstr>
      <vt:lpstr>PowerPoint Presentation</vt:lpstr>
      <vt:lpstr>Shapes, Forms, and Elements</vt:lpstr>
      <vt:lpstr>Shapes, Forms, and Elements</vt:lpstr>
      <vt:lpstr>Go make games!</vt:lpstr>
      <vt:lpstr>Go forth and learn!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Elm</dc:title>
  <dc:creator>Holden Lee</dc:creator>
  <cp:lastModifiedBy>Holden Lee</cp:lastModifiedBy>
  <cp:revision>45</cp:revision>
  <dcterms:created xsi:type="dcterms:W3CDTF">2015-04-24T13:15:58Z</dcterms:created>
  <dcterms:modified xsi:type="dcterms:W3CDTF">2016-04-30T04:15:39Z</dcterms:modified>
</cp:coreProperties>
</file>