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58" r:id="rId5"/>
    <p:sldId id="259" r:id="rId6"/>
    <p:sldId id="260" r:id="rId7"/>
    <p:sldId id="263" r:id="rId8"/>
    <p:sldId id="267" r:id="rId9"/>
    <p:sldId id="266" r:id="rId10"/>
    <p:sldId id="268" r:id="rId11"/>
    <p:sldId id="269" r:id="rId12"/>
    <p:sldId id="270" r:id="rId13"/>
    <p:sldId id="271"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0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Catering Company Website</a:t>
            </a:r>
            <a:endParaRPr lang="en-US" sz="60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marL="457200" lvl="1" indent="0" algn="ctr">
              <a:buNone/>
            </a:pPr>
            <a:r>
              <a:rPr lang="en-US"/>
              <a:t>By Holden Nakamura</a:t>
            </a:r>
            <a:endParaRPr lang="en-US"/>
          </a:p>
          <a:p>
            <a:pPr marL="457200" lvl="1" indent="0" algn="ctr">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6" name="Thumbnail"/>
          <p:cNvGrpSpPr/>
          <p:nvPr/>
        </p:nvGrpSpPr>
        <p:grpSpPr>
          <a:xfrm>
            <a:off x="2050415" y="760095"/>
            <a:ext cx="2045970" cy="2872674"/>
            <a:chOff x="3297845" y="2565160"/>
            <a:chExt cx="2612418" cy="3555959"/>
          </a:xfrm>
        </p:grpSpPr>
        <p:sp>
          <p:nvSpPr>
            <p:cNvPr id="17" name="Thumbnail Outer"/>
            <p:cNvSpPr/>
            <p:nvPr/>
          </p:nvSpPr>
          <p:spPr>
            <a:xfrm>
              <a:off x="3297845" y="2565160"/>
              <a:ext cx="2612418" cy="3555959"/>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Wedding</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7481570" y="760095"/>
            <a:ext cx="2585720" cy="2878353"/>
            <a:chOff x="3297845" y="2565160"/>
            <a:chExt cx="2612418" cy="2440691"/>
          </a:xfrm>
        </p:grpSpPr>
        <p:sp>
          <p:nvSpPr>
            <p:cNvPr id="12" name="Thumbnail Outer"/>
            <p:cNvSpPr/>
            <p:nvPr/>
          </p:nvSpPr>
          <p:spPr>
            <a:xfrm>
              <a:off x="3297845" y="2565160"/>
              <a:ext cx="2612418" cy="244069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Workers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Highlights of the job</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645" y="2614055"/>
              <a:ext cx="2511425" cy="173291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1" name="Thumbnail"/>
          <p:cNvGrpSpPr/>
          <p:nvPr/>
        </p:nvGrpSpPr>
        <p:grpSpPr>
          <a:xfrm>
            <a:off x="4227830" y="759460"/>
            <a:ext cx="3174365" cy="2881464"/>
            <a:chOff x="3297845" y="2565160"/>
            <a:chExt cx="2612418" cy="2597571"/>
          </a:xfrm>
        </p:grpSpPr>
        <p:sp>
          <p:nvSpPr>
            <p:cNvPr id="22" name="Thumbnail Outer"/>
            <p:cNvSpPr/>
            <p:nvPr/>
          </p:nvSpPr>
          <p:spPr>
            <a:xfrm>
              <a:off x="3297845" y="2565160"/>
              <a:ext cx="2612418" cy="259757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pictures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Night event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Thumbnail"/>
          <p:cNvGrpSpPr/>
          <p:nvPr/>
        </p:nvGrpSpPr>
        <p:grpSpPr>
          <a:xfrm>
            <a:off x="2048510" y="3768725"/>
            <a:ext cx="2179320" cy="2486092"/>
            <a:chOff x="3297845" y="2565160"/>
            <a:chExt cx="2612418" cy="3031830"/>
          </a:xfrm>
        </p:grpSpPr>
        <p:sp>
          <p:nvSpPr>
            <p:cNvPr id="27" name="Thumbnail Outer"/>
            <p:cNvSpPr/>
            <p:nvPr/>
          </p:nvSpPr>
          <p:spPr>
            <a:xfrm>
              <a:off x="3297845" y="2565160"/>
              <a:ext cx="2612418" cy="3031830"/>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050" dirty="0" smtClean="0">
                  <a:solidFill>
                    <a:srgbClr val="FFFFFF"/>
                  </a:solidFill>
                  <a:latin typeface="Arial" panose="020B0604020202020204" pitchFamily="34" charset="0"/>
                  <a:cs typeface="Arial" panose="020B0604020202020204" pitchFamily="34" charset="0"/>
                </a:rPr>
                <a:t>Video </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9"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0"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2" name="Thumbnail"/>
          <p:cNvGrpSpPr/>
          <p:nvPr/>
        </p:nvGrpSpPr>
        <p:grpSpPr>
          <a:xfrm>
            <a:off x="7454668" y="3798694"/>
            <a:ext cx="2612418" cy="3189784"/>
            <a:chOff x="3297845" y="2565160"/>
            <a:chExt cx="2612418" cy="3189784"/>
          </a:xfrm>
        </p:grpSpPr>
        <p:sp>
          <p:nvSpPr>
            <p:cNvPr id="33" name="Thumbnail Outer"/>
            <p:cNvSpPr/>
            <p:nvPr/>
          </p:nvSpPr>
          <p:spPr>
            <a:xfrm>
              <a:off x="3297845" y="2565160"/>
              <a:ext cx="2612418" cy="3189784"/>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Partners and Sponsors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More photos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4"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5"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7" name="Carousel"/>
          <p:cNvGrpSpPr/>
          <p:nvPr/>
        </p:nvGrpSpPr>
        <p:grpSpPr>
          <a:xfrm>
            <a:off x="4408170" y="3716020"/>
            <a:ext cx="2994025" cy="2667000"/>
            <a:chOff x="558800" y="520700"/>
            <a:chExt cx="7912100" cy="4546600"/>
          </a:xfrm>
        </p:grpSpPr>
        <p:sp>
          <p:nvSpPr>
            <p:cNvPr id="38"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0"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1"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Highlight slideshow</a:t>
              </a:r>
              <a:endParaRPr lang="en-US" sz="1315" b="1" noProof="1" smtClean="0">
                <a:solidFill>
                  <a:srgbClr val="FFFFFF"/>
                </a:solidFill>
                <a:latin typeface="Arial" panose="020B0604020202020204" pitchFamily="34" charset="0"/>
                <a:cs typeface="Arial" panose="020B0604020202020204" pitchFamily="34" charset="0"/>
              </a:endParaRPr>
            </a:p>
            <a:p>
              <a:pPr>
                <a:lnSpc>
                  <a:spcPct val="120000"/>
                </a:lnSpc>
              </a:pPr>
              <a:endParaRPr lang="en-US" sz="1050" noProof="1" smtClean="0">
                <a:solidFill>
                  <a:srgbClr val="FFFFFF"/>
                </a:solidFill>
                <a:latin typeface="Arial" panose="020B0604020202020204" pitchFamily="34" charset="0"/>
                <a:cs typeface="Arial" panose="020B0604020202020204" pitchFamily="34" charset="0"/>
              </a:endParaRPr>
            </a:p>
          </p:txBody>
        </p:sp>
        <p:sp>
          <p:nvSpPr>
            <p:cNvPr id="42"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3"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Arrow Down Icon"/>
          <p:cNvSpPr>
            <a:spLocks noChangeAspect="1"/>
          </p:cNvSpPr>
          <p:nvPr/>
        </p:nvSpPr>
        <p:spPr>
          <a:xfrm rot="10800000">
            <a:off x="7193280" y="3903345"/>
            <a:ext cx="69850" cy="36830"/>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56" name="Thumbnail"/>
          <p:cNvGrpSpPr/>
          <p:nvPr/>
        </p:nvGrpSpPr>
        <p:grpSpPr>
          <a:xfrm>
            <a:off x="5708015" y="791845"/>
            <a:ext cx="4054475" cy="5970270"/>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5" name="Input"/>
          <p:cNvSpPr/>
          <p:nvPr/>
        </p:nvSpPr>
        <p:spPr>
          <a:xfrm>
            <a:off x="6266352" y="167115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26" name="Textarea"/>
          <p:cNvGrpSpPr/>
          <p:nvPr/>
        </p:nvGrpSpPr>
        <p:grpSpPr>
          <a:xfrm>
            <a:off x="6282055" y="4187825"/>
            <a:ext cx="2091055" cy="1507490"/>
            <a:chOff x="746297" y="1382851"/>
            <a:chExt cx="2090738" cy="822104"/>
          </a:xfrm>
          <a:solidFill>
            <a:schemeClr val="bg1"/>
          </a:solidFill>
        </p:grpSpPr>
        <p:sp>
          <p:nvSpPr>
            <p:cNvPr id="27" name="Textarea Shape"/>
            <p:cNvSpPr/>
            <p:nvPr/>
          </p:nvSpPr>
          <p:spPr>
            <a:xfrm>
              <a:off x="746297" y="1382851"/>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 special req.</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grpSp>
        <p:nvGrpSpPr>
          <p:cNvPr id="30" name="Drop-Down Box"/>
          <p:cNvGrpSpPr/>
          <p:nvPr/>
        </p:nvGrpSpPr>
        <p:grpSpPr>
          <a:xfrm>
            <a:off x="6282227" y="2081599"/>
            <a:ext cx="2090738" cy="280074"/>
            <a:chOff x="3808412" y="466578"/>
            <a:chExt cx="2090738" cy="280074"/>
          </a:xfrm>
        </p:grpSpPr>
        <p:sp>
          <p:nvSpPr>
            <p:cNvPr id="31" name="Input Shape"/>
            <p:cNvSpPr/>
            <p:nvPr/>
          </p:nvSpPr>
          <p:spPr>
            <a:xfrm>
              <a:off x="3808412" y="466578"/>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Date of event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32"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33" name="Chevron"/>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sp>
        <p:nvSpPr>
          <p:cNvPr id="34" name="Button Shape"/>
          <p:cNvSpPr/>
          <p:nvPr/>
        </p:nvSpPr>
        <p:spPr>
          <a:xfrm>
            <a:off x="6328813" y="5858199"/>
            <a:ext cx="1842174" cy="28007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Reservation req.</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13" name="Checkbox"/>
          <p:cNvGrpSpPr/>
          <p:nvPr/>
        </p:nvGrpSpPr>
        <p:grpSpPr>
          <a:xfrm>
            <a:off x="6383827" y="3454738"/>
            <a:ext cx="1785300" cy="252730"/>
            <a:chOff x="982028" y="1967412"/>
            <a:chExt cx="1785300" cy="252730"/>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164719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Add ons / bar / venue, etc.</a:t>
              </a:r>
              <a:endParaRPr lang="en-US" sz="1050" dirty="0" smtClean="0">
                <a:latin typeface="Arial" panose="020B0604020202020204" pitchFamily="34" charset="0"/>
                <a:cs typeface="Arial" panose="020B0604020202020204" pitchFamily="34" charset="0"/>
              </a:endParaRPr>
            </a:p>
          </p:txBody>
        </p:sp>
      </p:grpSp>
      <p:grpSp>
        <p:nvGrpSpPr>
          <p:cNvPr id="117" name="Radio"/>
          <p:cNvGrpSpPr/>
          <p:nvPr/>
        </p:nvGrpSpPr>
        <p:grpSpPr>
          <a:xfrm>
            <a:off x="6383827" y="2800527"/>
            <a:ext cx="2274250" cy="252730"/>
            <a:chOff x="982028" y="2908880"/>
            <a:chExt cx="2274250" cy="252730"/>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213614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Event Type : Wedding, formal, etc.</a:t>
              </a:r>
              <a:endParaRPr lang="en-US" sz="1050" dirty="0" smtClean="0">
                <a:latin typeface="Arial" panose="020B0604020202020204" pitchFamily="34" charset="0"/>
                <a:cs typeface="Arial" panose="020B0604020202020204" pitchFamily="34" charset="0"/>
              </a:endParaRPr>
            </a:p>
          </p:txBody>
        </p:sp>
      </p:grpSp>
      <p:grpSp>
        <p:nvGrpSpPr>
          <p:cNvPr id="35" name="Radio"/>
          <p:cNvGrpSpPr/>
          <p:nvPr/>
        </p:nvGrpSpPr>
        <p:grpSpPr>
          <a:xfrm>
            <a:off x="6383827" y="3053257"/>
            <a:ext cx="1481770" cy="252730"/>
            <a:chOff x="982028" y="2908880"/>
            <a:chExt cx="1481770" cy="252730"/>
          </a:xfrm>
        </p:grpSpPr>
        <p:sp>
          <p:nvSpPr>
            <p:cNvPr id="3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43" name="Radio Text"/>
            <p:cNvSpPr txBox="1"/>
            <p:nvPr/>
          </p:nvSpPr>
          <p:spPr>
            <a:xfrm>
              <a:off x="1120138" y="2908880"/>
              <a:ext cx="1343660" cy="252730"/>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Event Type: Option 2</a:t>
              </a:r>
              <a:endParaRPr lang="en-US" sz="1050" dirty="0" smtClean="0">
                <a:latin typeface="Arial" panose="020B0604020202020204" pitchFamily="34" charset="0"/>
                <a:cs typeface="Arial" panose="020B0604020202020204" pitchFamily="34" charset="0"/>
              </a:endParaRPr>
            </a:p>
          </p:txBody>
        </p:sp>
      </p:grpSp>
      <p:sp>
        <p:nvSpPr>
          <p:cNvPr id="44" name="Text Box 43"/>
          <p:cNvSpPr txBox="1"/>
          <p:nvPr/>
        </p:nvSpPr>
        <p:spPr>
          <a:xfrm>
            <a:off x="6329045" y="1116965"/>
            <a:ext cx="2847975" cy="368300"/>
          </a:xfrm>
          <a:prstGeom prst="rect">
            <a:avLst/>
          </a:prstGeom>
          <a:noFill/>
        </p:spPr>
        <p:txBody>
          <a:bodyPr wrap="square" rtlCol="0">
            <a:spAutoFit/>
          </a:bodyPr>
          <a:p>
            <a:r>
              <a:rPr lang="en-US">
                <a:solidFill>
                  <a:schemeClr val="bg1"/>
                </a:solidFill>
              </a:rPr>
              <a:t>Reservation Form</a:t>
            </a:r>
            <a:endParaRPr lang="en-US">
              <a:solidFill>
                <a:schemeClr val="bg1"/>
              </a:solidFill>
            </a:endParaRPr>
          </a:p>
        </p:txBody>
      </p:sp>
      <p:grpSp>
        <p:nvGrpSpPr>
          <p:cNvPr id="45" name="Modal"/>
          <p:cNvGrpSpPr/>
          <p:nvPr/>
        </p:nvGrpSpPr>
        <p:grpSpPr>
          <a:xfrm>
            <a:off x="2039620" y="955040"/>
            <a:ext cx="3544570" cy="5554980"/>
            <a:chOff x="514349" y="2430780"/>
            <a:chExt cx="5334000" cy="1607820"/>
          </a:xfrm>
        </p:grpSpPr>
        <p:sp>
          <p:nvSpPr>
            <p:cNvPr id="46"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noAutofit/>
            </a:bodyPr>
            <a:p>
              <a:r>
                <a:rPr lang="en-US" sz="1840" b="1" dirty="0" smtClean="0">
                  <a:solidFill>
                    <a:srgbClr val="FFFFFF"/>
                  </a:solidFill>
                  <a:latin typeface="Arial" panose="020B0604020202020204" pitchFamily="34" charset="0"/>
                  <a:cs typeface="Arial" panose="020B0604020202020204" pitchFamily="34" charset="0"/>
                </a:rPr>
                <a:t>Upcoming Events Calendar</a:t>
              </a:r>
              <a:endParaRPr lang="en-US" sz="1840" b="1" dirty="0" smtClean="0">
                <a:solidFill>
                  <a:srgbClr val="FFFFFF"/>
                </a:solidFill>
                <a:latin typeface="Arial" panose="020B0604020202020204" pitchFamily="34" charset="0"/>
                <a:cs typeface="Arial" panose="020B0604020202020204" pitchFamily="34" charset="0"/>
              </a:endParaRPr>
            </a:p>
          </p:txBody>
        </p:sp>
        <p:sp>
          <p:nvSpPr>
            <p:cNvPr id="49"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noAutofit/>
            </a:bodyPr>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0"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51"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53" name="Thumbnail"/>
          <p:cNvGrpSpPr/>
          <p:nvPr/>
        </p:nvGrpSpPr>
        <p:grpSpPr>
          <a:xfrm>
            <a:off x="2247900" y="4706620"/>
            <a:ext cx="1388745" cy="1490980"/>
            <a:chOff x="9602163" y="5112204"/>
            <a:chExt cx="1900932" cy="1224642"/>
          </a:xfrm>
        </p:grpSpPr>
        <p:sp>
          <p:nvSpPr>
            <p:cNvPr id="54"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5"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1"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Thumbnail"/>
          <p:cNvGrpSpPr/>
          <p:nvPr/>
        </p:nvGrpSpPr>
        <p:grpSpPr>
          <a:xfrm>
            <a:off x="2209800" y="2904490"/>
            <a:ext cx="1388745" cy="1490980"/>
            <a:chOff x="9602163" y="5112204"/>
            <a:chExt cx="1900932" cy="1224642"/>
          </a:xfrm>
        </p:grpSpPr>
        <p:sp>
          <p:nvSpPr>
            <p:cNvPr id="72"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3"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4"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76" name="Text Box 75"/>
          <p:cNvSpPr txBox="1"/>
          <p:nvPr/>
        </p:nvSpPr>
        <p:spPr>
          <a:xfrm>
            <a:off x="3754755" y="3042285"/>
            <a:ext cx="1442720" cy="922020"/>
          </a:xfrm>
          <a:prstGeom prst="rect">
            <a:avLst/>
          </a:prstGeom>
          <a:noFill/>
        </p:spPr>
        <p:txBody>
          <a:bodyPr wrap="square" rtlCol="0">
            <a:spAutoFit/>
          </a:bodyPr>
          <a:p>
            <a:r>
              <a:rPr lang="en-US"/>
              <a:t>Event name: Description:</a:t>
            </a:r>
            <a:endParaRPr lang="en-US"/>
          </a:p>
          <a:p>
            <a:r>
              <a:rPr lang="en-US"/>
              <a:t>Date:</a:t>
            </a:r>
            <a:endParaRPr lang="en-US"/>
          </a:p>
        </p:txBody>
      </p:sp>
      <p:sp>
        <p:nvSpPr>
          <p:cNvPr id="77" name="Text Box 76"/>
          <p:cNvSpPr txBox="1"/>
          <p:nvPr/>
        </p:nvSpPr>
        <p:spPr>
          <a:xfrm>
            <a:off x="3985260" y="5084445"/>
            <a:ext cx="1436370" cy="922020"/>
          </a:xfrm>
          <a:prstGeom prst="rect">
            <a:avLst/>
          </a:prstGeom>
          <a:noFill/>
        </p:spPr>
        <p:txBody>
          <a:bodyPr wrap="square" rtlCol="0">
            <a:spAutoFit/>
          </a:bodyPr>
          <a:p>
            <a:r>
              <a:rPr lang="en-US"/>
              <a:t>Event name: </a:t>
            </a:r>
            <a:endParaRPr lang="en-US"/>
          </a:p>
          <a:p>
            <a:r>
              <a:rPr lang="en-US"/>
              <a:t>Description:</a:t>
            </a:r>
            <a:endParaRPr lang="en-US"/>
          </a:p>
          <a:p>
            <a:r>
              <a:rPr lang="en-US"/>
              <a:t>Date:</a:t>
            </a:r>
            <a:endParaRPr lang="en-US"/>
          </a:p>
        </p:txBody>
      </p:sp>
      <p:sp>
        <p:nvSpPr>
          <p:cNvPr id="78" name="Calendar Icon"/>
          <p:cNvSpPr>
            <a:spLocks noChangeAspect="1" noEditPoints="1"/>
          </p:cNvSpPr>
          <p:nvPr/>
        </p:nvSpPr>
        <p:spPr bwMode="auto">
          <a:xfrm>
            <a:off x="2353873" y="1600833"/>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79" name="Text Box 78"/>
          <p:cNvSpPr txBox="1"/>
          <p:nvPr/>
        </p:nvSpPr>
        <p:spPr>
          <a:xfrm>
            <a:off x="2722880" y="1593215"/>
            <a:ext cx="2547620" cy="337185"/>
          </a:xfrm>
          <a:prstGeom prst="rect">
            <a:avLst/>
          </a:prstGeom>
          <a:noFill/>
        </p:spPr>
        <p:txBody>
          <a:bodyPr wrap="square" rtlCol="0">
            <a:spAutoFit/>
          </a:bodyPr>
          <a:p>
            <a:r>
              <a:rPr lang="en-US" sz="1600"/>
              <a:t>Available/Booked calendar</a:t>
            </a:r>
            <a:endParaRPr 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8" name="Carousel"/>
          <p:cNvGrpSpPr/>
          <p:nvPr/>
        </p:nvGrpSpPr>
        <p:grpSpPr>
          <a:xfrm>
            <a:off x="2124710" y="787400"/>
            <a:ext cx="4686935" cy="556895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Google maps: Starting point - catering company address</a:t>
              </a:r>
              <a:endParaRPr lang="en-US" sz="1050" noProof="1" smtClean="0">
                <a:solidFill>
                  <a:srgbClr val="FFFFFF"/>
                </a:solidFill>
                <a:latin typeface="Arial" panose="020B0604020202020204" pitchFamily="34" charset="0"/>
                <a:cs typeface="Arial" panose="020B0604020202020204" pitchFamily="34" charset="0"/>
              </a:endParaRPr>
            </a:p>
          </p:txBody>
        </p:sp>
      </p:grpSp>
      <p:grpSp>
        <p:nvGrpSpPr>
          <p:cNvPr id="56" name="Thumbnail"/>
          <p:cNvGrpSpPr/>
          <p:nvPr/>
        </p:nvGrpSpPr>
        <p:grpSpPr>
          <a:xfrm>
            <a:off x="6843395" y="788035"/>
            <a:ext cx="3451860" cy="3876675"/>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6" name="Text Box 15"/>
          <p:cNvSpPr txBox="1"/>
          <p:nvPr/>
        </p:nvSpPr>
        <p:spPr>
          <a:xfrm>
            <a:off x="7174230" y="1133475"/>
            <a:ext cx="2673350" cy="368300"/>
          </a:xfrm>
          <a:prstGeom prst="rect">
            <a:avLst/>
          </a:prstGeom>
          <a:noFill/>
        </p:spPr>
        <p:txBody>
          <a:bodyPr wrap="square" rtlCol="0">
            <a:spAutoFit/>
          </a:bodyPr>
          <a:p>
            <a:r>
              <a:rPr lang="en-US"/>
              <a:t>Contact Form</a:t>
            </a:r>
            <a:endParaRPr lang="en-US"/>
          </a:p>
        </p:txBody>
      </p:sp>
      <p:sp>
        <p:nvSpPr>
          <p:cNvPr id="66" name="Button Shape"/>
          <p:cNvSpPr/>
          <p:nvPr/>
        </p:nvSpPr>
        <p:spPr>
          <a:xfrm>
            <a:off x="7282815" y="4055110"/>
            <a:ext cx="1670685" cy="280035"/>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Contact Form</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6" name="Textarea"/>
          <p:cNvGrpSpPr/>
          <p:nvPr/>
        </p:nvGrpSpPr>
        <p:grpSpPr>
          <a:xfrm>
            <a:off x="7219950" y="2025015"/>
            <a:ext cx="2091055" cy="1507490"/>
            <a:chOff x="746297" y="1382851"/>
            <a:chExt cx="2090738" cy="822104"/>
          </a:xfrm>
          <a:solidFill>
            <a:schemeClr val="bg1"/>
          </a:solidFill>
        </p:grpSpPr>
        <p:sp>
          <p:nvSpPr>
            <p:cNvPr id="27" name="Textarea Shape"/>
            <p:cNvSpPr/>
            <p:nvPr/>
          </p:nvSpPr>
          <p:spPr>
            <a:xfrm>
              <a:off x="746297" y="1382851"/>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sp>
        <p:nvSpPr>
          <p:cNvPr id="25" name="Input"/>
          <p:cNvSpPr/>
          <p:nvPr/>
        </p:nvSpPr>
        <p:spPr>
          <a:xfrm>
            <a:off x="7220122" y="168385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20" name="Input"/>
          <p:cNvSpPr/>
          <p:nvPr/>
        </p:nvSpPr>
        <p:spPr>
          <a:xfrm>
            <a:off x="7220122" y="362060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Tel: Email:</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Introduction</a:t>
            </a:r>
            <a:endParaRPr lang="en-US"/>
          </a:p>
        </p:txBody>
      </p:sp>
      <p:sp>
        <p:nvSpPr>
          <p:cNvPr id="3" name="Content Placeholder 2"/>
          <p:cNvSpPr>
            <a:spLocks noGrp="1"/>
          </p:cNvSpPr>
          <p:nvPr>
            <p:ph idx="1"/>
          </p:nvPr>
        </p:nvSpPr>
        <p:spPr>
          <a:xfrm>
            <a:off x="838200" y="1825625"/>
            <a:ext cx="10515600" cy="4732655"/>
          </a:xfrm>
        </p:spPr>
        <p:txBody>
          <a:bodyPr>
            <a:normAutofit lnSpcReduction="10000"/>
          </a:bodyPr>
          <a:p>
            <a:pPr marL="0" indent="0">
              <a:buNone/>
            </a:pPr>
            <a:r>
              <a:rPr lang="en-US"/>
              <a:t>This is a website designed for a catering company that features beautiful high-def photos of food and people enjoying delicious morsels at lavish events. The following should be included for the business:</a:t>
            </a:r>
            <a:endParaRPr lang="en-US"/>
          </a:p>
          <a:p>
            <a:r>
              <a:rPr lang="en-US"/>
              <a:t> A </a:t>
            </a:r>
            <a:r>
              <a:rPr lang="en-US" b="1"/>
              <a:t>H</a:t>
            </a:r>
            <a:r>
              <a:rPr lang="en-US" b="1"/>
              <a:t>ome</a:t>
            </a:r>
            <a:r>
              <a:rPr lang="en-US"/>
              <a:t> page</a:t>
            </a:r>
            <a:endParaRPr lang="en-US"/>
          </a:p>
          <a:p>
            <a:r>
              <a:rPr lang="en-US"/>
              <a:t>Map to the business </a:t>
            </a:r>
            <a:r>
              <a:rPr lang="en-US" sz="1600"/>
              <a:t>(in contact page)</a:t>
            </a:r>
            <a:endParaRPr lang="en-US"/>
          </a:p>
          <a:p>
            <a:r>
              <a:rPr lang="en-US" b="1"/>
              <a:t>Contact</a:t>
            </a:r>
            <a:r>
              <a:rPr lang="en-US"/>
              <a:t> info page </a:t>
            </a:r>
            <a:r>
              <a:rPr lang="en-US" sz="1600"/>
              <a:t>(+ in footer)</a:t>
            </a:r>
            <a:endParaRPr lang="en-US"/>
          </a:p>
          <a:p>
            <a:r>
              <a:rPr lang="en-US" b="1"/>
              <a:t>Reserve</a:t>
            </a:r>
            <a:r>
              <a:rPr lang="en-US"/>
              <a:t> page with form </a:t>
            </a:r>
            <a:endParaRPr lang="en-US"/>
          </a:p>
          <a:p>
            <a:r>
              <a:rPr lang="en-US"/>
              <a:t>Photo </a:t>
            </a:r>
            <a:r>
              <a:rPr lang="en-US" b="1"/>
              <a:t>Gallery</a:t>
            </a:r>
            <a:r>
              <a:rPr lang="en-US"/>
              <a:t> page</a:t>
            </a:r>
            <a:endParaRPr lang="en-US"/>
          </a:p>
          <a:p>
            <a:r>
              <a:rPr lang="en-US"/>
              <a:t>Event Calendar </a:t>
            </a:r>
            <a:r>
              <a:rPr lang="en-US" sz="2000"/>
              <a:t>(in reserve page)</a:t>
            </a:r>
            <a:endParaRPr lang="en-US"/>
          </a:p>
          <a:p>
            <a:endParaRPr lang="en-US"/>
          </a:p>
        </p:txBody>
      </p:sp>
      <p:sp>
        <p:nvSpPr>
          <p:cNvPr id="4" name="Text Box 3"/>
          <p:cNvSpPr txBox="1"/>
          <p:nvPr/>
        </p:nvSpPr>
        <p:spPr>
          <a:xfrm>
            <a:off x="5552440" y="3519805"/>
            <a:ext cx="5810250" cy="2922905"/>
          </a:xfrm>
          <a:prstGeom prst="rect">
            <a:avLst/>
          </a:prstGeom>
          <a:noFill/>
        </p:spPr>
        <p:txBody>
          <a:bodyPr wrap="square" rtlCol="0">
            <a:spAutoFit/>
          </a:bodyPr>
          <a:p>
            <a:pPr marL="285750" indent="-285750">
              <a:buFont typeface="Arial" panose="020B0604020202020204" pitchFamily="34" charset="0"/>
              <a:buChar char="•"/>
            </a:pPr>
            <a:r>
              <a:rPr lang="en-US" sz="2800"/>
              <a:t>About / History </a:t>
            </a:r>
            <a:endParaRPr lang="en-US" sz="2800"/>
          </a:p>
          <a:p>
            <a:pPr marL="285750" indent="-285750">
              <a:buFont typeface="Arial" panose="020B0604020202020204" pitchFamily="34" charset="0"/>
              <a:buChar char="•"/>
            </a:pPr>
            <a:r>
              <a:rPr lang="en-US" sz="2800"/>
              <a:t>Partners and Sponsors </a:t>
            </a:r>
            <a:r>
              <a:rPr lang="en-US" sz="1600"/>
              <a:t>(in gallery page)</a:t>
            </a:r>
            <a:endParaRPr lang="en-US" sz="2800"/>
          </a:p>
          <a:p>
            <a:pPr marL="285750" indent="-285750">
              <a:buFont typeface="Arial" panose="020B0604020202020204" pitchFamily="34" charset="0"/>
              <a:buChar char="•"/>
            </a:pPr>
            <a:r>
              <a:rPr lang="en-US" sz="2800" b="1"/>
              <a:t>Menu </a:t>
            </a:r>
            <a:r>
              <a:rPr lang="en-US" sz="2800"/>
              <a:t>page for event types and sizes</a:t>
            </a:r>
            <a:endParaRPr lang="en-US" sz="2800"/>
          </a:p>
          <a:p>
            <a:pPr marL="285750" indent="-285750">
              <a:buFont typeface="Arial" panose="020B0604020202020204" pitchFamily="34" charset="0"/>
              <a:buChar char="•"/>
            </a:pPr>
            <a:r>
              <a:rPr lang="en-US" sz="2800" b="1"/>
              <a:t>Careers</a:t>
            </a:r>
            <a:r>
              <a:rPr lang="en-US" sz="2800"/>
              <a:t> section page accepting  applications </a:t>
            </a:r>
            <a:r>
              <a:rPr lang="en-US" sz="1600"/>
              <a:t>(in footer)</a:t>
            </a:r>
            <a:endParaRPr lang="en-US" sz="2800"/>
          </a:p>
          <a:p>
            <a:pPr marL="285750" indent="-285750">
              <a:buFont typeface="Arial" panose="020B0604020202020204" pitchFamily="34" charset="0"/>
              <a:buChar char="•"/>
            </a:pPr>
            <a:r>
              <a:rPr lang="en-US" sz="2800"/>
              <a:t>Reviews &amp; link to review sites           </a:t>
            </a:r>
            <a:r>
              <a:rPr lang="en-US" sz="1600"/>
              <a:t>(link in footer, reviews sprinkled throughout site)</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User Interface Design: Wireframe</a:t>
            </a:r>
            <a:endParaRPr lang="en-US"/>
          </a:p>
        </p:txBody>
      </p:sp>
      <p:sp>
        <p:nvSpPr>
          <p:cNvPr id="3" name="Content Placeholder 2"/>
          <p:cNvSpPr>
            <a:spLocks noGrp="1"/>
          </p:cNvSpPr>
          <p:nvPr>
            <p:ph idx="1"/>
          </p:nvPr>
        </p:nvSpPr>
        <p:spPr/>
        <p:txBody>
          <a:bodyPr>
            <a:normAutofit/>
          </a:bodyPr>
          <a:p>
            <a:pPr marL="0" indent="0">
              <a:buNone/>
            </a:pPr>
            <a:r>
              <a:rPr lang="en-US">
                <a:sym typeface="+mn-ea"/>
              </a:rPr>
              <a:t>The UI should reflect the style of the food and company overall: Simple yet designed with aesthetic in mind. A smooth-scrollbar allows for seamless transitions on each page with photos complementing text at each interval. Pages will be sectioned by purpose with 'Home/About', 'Reserve', 'Contact', &amp; 'Gallery' all being themes. The footer will also include a map of the location along with a 'Careers' section for applications. </a:t>
            </a:r>
            <a:br>
              <a:rPr lang="en-US">
                <a:sym typeface="+mn-ea"/>
              </a:rPr>
            </a:br>
            <a:endParaRPr lang="en-US">
              <a:sym typeface="+mn-ea"/>
            </a:endParaRPr>
          </a:p>
          <a:p>
            <a:pPr marL="0" indent="0">
              <a:buNone/>
            </a:pPr>
            <a:br>
              <a:rPr lang="en-US">
                <a:sym typeface="+mn-ea"/>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Navigation Structure: Prototype</a:t>
            </a:r>
            <a:endParaRPr lang="en-US"/>
          </a:p>
        </p:txBody>
      </p:sp>
      <p:sp>
        <p:nvSpPr>
          <p:cNvPr id="3" name="Content Placeholder 2"/>
          <p:cNvSpPr>
            <a:spLocks noGrp="1"/>
          </p:cNvSpPr>
          <p:nvPr>
            <p:ph idx="1"/>
          </p:nvPr>
        </p:nvSpPr>
        <p:spPr/>
        <p:txBody>
          <a:bodyPr>
            <a:normAutofit fontScale="90000"/>
          </a:bodyPr>
          <a:p>
            <a:pPr marL="0" indent="0">
              <a:buNone/>
            </a:pPr>
            <a:r>
              <a:rPr lang="en-US">
                <a:sym typeface="+mn-ea"/>
              </a:rPr>
              <a:t>The page should open up to a full-screen photo / slow-transitioning slide show with the name of the company at the center. Scrolling down will bring up the business 'call to action' featured in the 'about the company' paragraph that displays what we serve and how we do so. The top will include a Navbar that will have Contact information as well as photo galleries to other events. A careers page will be linked to the bottom of the page on the footer along with a partnership program.</a:t>
            </a:r>
            <a:endParaRPr lang="en-US">
              <a:sym typeface="+mn-ea"/>
            </a:endParaRPr>
          </a:p>
          <a:p>
            <a:pPr marL="0" indent="0">
              <a:buNone/>
            </a:pPr>
            <a:br>
              <a:rPr lang="en-US">
                <a:sym typeface="+mn-ea"/>
              </a:rPr>
            </a:br>
            <a:br>
              <a:rPr lang="en-US">
                <a:sym typeface="+mn-ea"/>
              </a:rPr>
            </a:br>
            <a:br>
              <a:rPr lang="en-US">
                <a:sym typeface="+mn-ea"/>
              </a:rPr>
            </a:b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References</a:t>
            </a:r>
            <a:endParaRPr lang="en-US"/>
          </a:p>
        </p:txBody>
      </p:sp>
      <p:sp>
        <p:nvSpPr>
          <p:cNvPr id="3" name="Content Placeholder 2"/>
          <p:cNvSpPr>
            <a:spLocks noGrp="1"/>
          </p:cNvSpPr>
          <p:nvPr>
            <p:ph idx="1"/>
          </p:nvPr>
        </p:nvSpPr>
        <p:spPr/>
        <p:txBody>
          <a:bodyPr/>
          <a:p>
            <a:pPr marL="514350" indent="-514350">
              <a:buAutoNum type="arabicPeriod"/>
            </a:pPr>
            <a:r>
              <a:rPr lang="en-US">
                <a:sym typeface="+mn-ea"/>
              </a:rPr>
              <a:t>http://www.astridygaston.com</a:t>
            </a:r>
            <a:endParaRPr lang="en-US">
              <a:sym typeface="+mn-ea"/>
            </a:endParaRPr>
          </a:p>
          <a:p>
            <a:pPr marL="514350" indent="-514350">
              <a:buAutoNum type="arabicPeriod"/>
            </a:pPr>
            <a:r>
              <a:rPr lang="en-US">
                <a:sym typeface="+mn-ea"/>
              </a:rPr>
              <a:t>https://happycatering.net/</a:t>
            </a:r>
            <a:endParaRPr lang="en-US">
              <a:sym typeface="+mn-ea"/>
            </a:endParaRPr>
          </a:p>
          <a:p>
            <a:pPr marL="514350" indent="-514350">
              <a:buAutoNum type="arabicPeriod"/>
            </a:pPr>
            <a:endParaRPr lang="en-US">
              <a:sym typeface="+mn-ea"/>
            </a:endParaRPr>
          </a:p>
          <a:p>
            <a:pPr marL="0" indent="0">
              <a:buNone/>
            </a:pPr>
            <a:endParaRPr 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8" name="Carousel"/>
          <p:cNvGrpSpPr/>
          <p:nvPr/>
        </p:nvGrpSpPr>
        <p:grpSpPr>
          <a:xfrm>
            <a:off x="2432050" y="625475"/>
            <a:ext cx="7339965"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sym typeface="+mn-ea"/>
                </a:rPr>
                <a:t>h1. Holden's catering</a:t>
              </a:r>
              <a:endPar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sym typeface="+mn-ea"/>
              </a:endParaRPr>
            </a:p>
            <a:p>
              <a:pPr algn="ctr"/>
              <a:r>
                <a:rPr lang="en-US" sz="1400" dirty="0" smtClean="0">
                  <a:solidFill>
                    <a:srgbClr val="FF0000"/>
                  </a:solidFill>
                  <a:latin typeface="Arial" panose="020B0604020202020204" pitchFamily="34" charset="0"/>
                  <a:cs typeface="Arial" panose="020B0604020202020204" pitchFamily="34" charset="0"/>
                  <a:sym typeface="+mn-ea"/>
                </a:rPr>
                <a:t>(</a:t>
              </a:r>
              <a:r>
                <a:rPr lang="en-US" sz="1400" dirty="0" smtClean="0">
                  <a:solidFill>
                    <a:schemeClr val="tx1"/>
                  </a:solidFill>
                  <a:latin typeface="Arial" panose="020B0604020202020204" pitchFamily="34" charset="0"/>
                  <a:cs typeface="Arial" panose="020B0604020202020204" pitchFamily="34" charset="0"/>
                  <a:sym typeface="+mn-ea"/>
                </a:rPr>
                <a:t>photo slideshow in bg</a:t>
              </a:r>
              <a:r>
                <a:rPr lang="en-US" sz="1400" dirty="0" smtClean="0">
                  <a:solidFill>
                    <a:srgbClr val="FF0000"/>
                  </a:solidFill>
                  <a:latin typeface="Arial" panose="020B0604020202020204" pitchFamily="34" charset="0"/>
                  <a:cs typeface="Arial" panose="020B0604020202020204" pitchFamily="34" charset="0"/>
                  <a:sym typeface="+mn-ea"/>
                </a:rPr>
                <a:t>)</a:t>
              </a:r>
              <a:endParaRPr lang="en-US" sz="1400" dirty="0" smtClean="0">
                <a:solidFill>
                  <a:srgbClr val="FF0000"/>
                </a:solidFill>
                <a:latin typeface="Arial" panose="020B0604020202020204" pitchFamily="34" charset="0"/>
                <a:cs typeface="Arial" panose="020B0604020202020204" pitchFamily="34" charset="0"/>
                <a:sym typeface="+mn-ea"/>
              </a:endParaRPr>
            </a:p>
          </p:txBody>
        </p:sp>
        <p:sp>
          <p:nvSpPr>
            <p:cNvPr id="14"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64" name="Circle Arrow Down Icon"/>
          <p:cNvSpPr>
            <a:spLocks noChangeAspect="1" noEditPoints="1"/>
          </p:cNvSpPr>
          <p:nvPr/>
        </p:nvSpPr>
        <p:spPr bwMode="auto">
          <a:xfrm>
            <a:off x="5658485" y="5558155"/>
            <a:ext cx="1000125" cy="1000125"/>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chemeClr val="accent1"/>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82905"/>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658485" y="5558155"/>
            <a:ext cx="1000125" cy="1000125"/>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chemeClr val="accent1"/>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grpSp>
        <p:nvGrpSpPr>
          <p:cNvPr id="10" name="Thumbnail"/>
          <p:cNvGrpSpPr/>
          <p:nvPr/>
        </p:nvGrpSpPr>
        <p:grpSpPr>
          <a:xfrm>
            <a:off x="2145030" y="625475"/>
            <a:ext cx="7922260" cy="2881464"/>
            <a:chOff x="3297845" y="2565160"/>
            <a:chExt cx="2612418" cy="2881161"/>
          </a:xfrm>
        </p:grpSpPr>
        <p:sp>
          <p:nvSpPr>
            <p:cNvPr id="17" name="Thumbnail Outer"/>
            <p:cNvSpPr/>
            <p:nvPr/>
          </p:nvSpPr>
          <p:spPr>
            <a:xfrm>
              <a:off x="3297845" y="2565160"/>
              <a:ext cx="2612418" cy="2881161"/>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altLang="sv-SE" sz="1050" dirty="0" smtClean="0">
                  <a:solidFill>
                    <a:srgbClr val="FFFFFF"/>
                  </a:solidFill>
                  <a:latin typeface="Arial" panose="020B0604020202020204" pitchFamily="34" charset="0"/>
                  <a:cs typeface="Arial" panose="020B0604020202020204" pitchFamily="34" charset="0"/>
                </a:rPr>
                <a:t>Menus we offer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2188845" y="3527425"/>
            <a:ext cx="2795270" cy="2880556"/>
            <a:chOff x="3297845" y="2565160"/>
            <a:chExt cx="2612418" cy="2695783"/>
          </a:xfrm>
        </p:grpSpPr>
        <p:sp>
          <p:nvSpPr>
            <p:cNvPr id="12" name="Thumbnail Outer"/>
            <p:cNvSpPr/>
            <p:nvPr/>
          </p:nvSpPr>
          <p:spPr>
            <a:xfrm>
              <a:off x="3297845" y="2565160"/>
              <a:ext cx="2612418" cy="2695783"/>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Types of events and places we cater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1"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8" name="Thumbnail"/>
          <p:cNvGrpSpPr/>
          <p:nvPr/>
        </p:nvGrpSpPr>
        <p:grpSpPr>
          <a:xfrm>
            <a:off x="7448318" y="3527549"/>
            <a:ext cx="2612418" cy="2878634"/>
            <a:chOff x="3297845" y="2565160"/>
            <a:chExt cx="2612418" cy="2878634"/>
          </a:xfrm>
        </p:grpSpPr>
        <p:sp>
          <p:nvSpPr>
            <p:cNvPr id="29" name="Thumbnail Outer"/>
            <p:cNvSpPr/>
            <p:nvPr/>
          </p:nvSpPr>
          <p:spPr>
            <a:xfrm>
              <a:off x="3297845" y="2565160"/>
              <a:ext cx="2612418" cy="2878634"/>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Drinks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Bar and alcoholic beverage services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0"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1"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3"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5"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6"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7"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Button"/>
          <p:cNvSpPr/>
          <p:nvPr/>
        </p:nvSpPr>
        <p:spPr>
          <a:xfrm>
            <a:off x="5409947" y="3161255"/>
            <a:ext cx="1435139" cy="28007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spAutoFit/>
          </a:bodyPr>
          <a:lstStyle/>
          <a:p>
            <a:r>
              <a:rPr lang="en-US" sz="1050" dirty="0" smtClean="0">
                <a:solidFill>
                  <a:srgbClr val="3368AF"/>
                </a:solidFill>
                <a:latin typeface="Arial" panose="020B0604020202020204" pitchFamily="34" charset="0"/>
                <a:cs typeface="Arial" panose="020B0604020202020204" pitchFamily="34" charset="0"/>
              </a:rPr>
              <a:t>Link to Menu page</a:t>
            </a:r>
            <a:endParaRPr lang="en-US" sz="1050" dirty="0" smtClean="0">
              <a:solidFill>
                <a:srgbClr val="3368AF"/>
              </a:solidFill>
              <a:latin typeface="Arial" panose="020B0604020202020204" pitchFamily="34" charset="0"/>
              <a:cs typeface="Arial" panose="020B0604020202020204" pitchFamily="34" charset="0"/>
            </a:endParaRPr>
          </a:p>
        </p:txBody>
      </p:sp>
      <p:sp>
        <p:nvSpPr>
          <p:cNvPr id="57" name="Button (Mini)"/>
          <p:cNvSpPr/>
          <p:nvPr/>
        </p:nvSpPr>
        <p:spPr>
          <a:xfrm>
            <a:off x="3171190" y="5735971"/>
            <a:ext cx="1596390" cy="23047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7432" rIns="45720" bIns="27432" numCol="1" spcCol="0" rtlCol="0" fromWordArt="0" anchor="ctr" anchorCtr="0" forceAA="0" compatLnSpc="1">
            <a:spAutoFit/>
          </a:bodyPr>
          <a:p>
            <a:r>
              <a:rPr lang="en-US" sz="1000" dirty="0" smtClean="0">
                <a:solidFill>
                  <a:srgbClr val="FFFFFF"/>
                </a:solidFill>
                <a:latin typeface="Arial" panose="020B0604020202020204" pitchFamily="34" charset="0"/>
                <a:cs typeface="Arial" panose="020B0604020202020204" pitchFamily="34" charset="0"/>
              </a:rPr>
              <a:t>Link to Gallery Page</a:t>
            </a:r>
            <a:endParaRPr lang="en-US" sz="1000" dirty="0" smtClean="0">
              <a:solidFill>
                <a:srgbClr val="FFFFF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Hero Unit"/>
          <p:cNvGrpSpPr/>
          <p:nvPr/>
        </p:nvGrpSpPr>
        <p:grpSpPr>
          <a:xfrm>
            <a:off x="1823720" y="3493135"/>
            <a:ext cx="7802245" cy="1889125"/>
            <a:chOff x="537786" y="-1927109"/>
            <a:chExt cx="11148486" cy="2963119"/>
          </a:xfrm>
        </p:grpSpPr>
        <p:sp>
          <p:nvSpPr>
            <p:cNvPr id="17" name="Rounded Rectangle 16"/>
            <p:cNvSpPr/>
            <p:nvPr/>
          </p:nvSpPr>
          <p:spPr>
            <a:xfrm>
              <a:off x="537786" y="-1927109"/>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6694088" y="-1589981"/>
              <a:ext cx="4925949" cy="2315715"/>
            </a:xfrm>
            <a:prstGeom prst="rect">
              <a:avLst/>
            </a:prstGeom>
            <a:noFill/>
            <a:ln w="9525">
              <a:noFill/>
            </a:ln>
          </p:spPr>
          <p:txBody>
            <a:bodyPr wrap="square" rtlCol="0">
              <a:spAutoFit/>
            </a:bodyPr>
            <a:p>
              <a:r>
                <a:rPr lang="en-US" sz="4500" b="1" dirty="0" smtClean="0">
                  <a:solidFill>
                    <a:srgbClr val="FFFFFF"/>
                  </a:solidFill>
                  <a:latin typeface="Arial" panose="020B0604020202020204" pitchFamily="34" charset="0"/>
                  <a:cs typeface="Arial" panose="020B0604020202020204" pitchFamily="34" charset="0"/>
                </a:rPr>
                <a:t>Contact info</a:t>
              </a:r>
              <a:endParaRPr lang="en-US" sz="4500" b="1" dirty="0" smtClean="0">
                <a:solidFill>
                  <a:srgbClr val="FFFFFF"/>
                </a:solidFill>
                <a:latin typeface="Arial" panose="020B0604020202020204" pitchFamily="34" charset="0"/>
                <a:cs typeface="Arial" panose="020B0604020202020204" pitchFamily="34" charset="0"/>
              </a:endParaRPr>
            </a:p>
          </p:txBody>
        </p:sp>
        <p:sp>
          <p:nvSpPr>
            <p:cNvPr id="16" name="Hero p"/>
            <p:cNvSpPr/>
            <p:nvPr/>
          </p:nvSpPr>
          <p:spPr>
            <a:xfrm>
              <a:off x="715625" y="-1438727"/>
              <a:ext cx="5022127" cy="1533850"/>
            </a:xfrm>
            <a:prstGeom prst="rect">
              <a:avLst/>
            </a:prstGeom>
            <a:ln w="9525">
              <a:noFill/>
            </a:ln>
          </p:spPr>
          <p:txBody>
            <a:bodyPr wrap="square">
              <a:spAutoFit/>
            </a:bodyPr>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Name, Address, Telephone, email, hours of operation</a:t>
              </a:r>
              <a:endParaRPr lang="en-US" sz="1350" noProof="1">
                <a:solidFill>
                  <a:srgbClr val="FFFFFF"/>
                </a:solidFill>
                <a:latin typeface="Arial" panose="020B0604020202020204" pitchFamily="34" charset="0"/>
                <a:cs typeface="Arial" panose="020B0604020202020204" pitchFamily="34" charset="0"/>
              </a:endParaRPr>
            </a:p>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grpSp>
        <p:nvGrpSpPr>
          <p:cNvPr id="2" name="Hero Unit"/>
          <p:cNvGrpSpPr/>
          <p:nvPr/>
        </p:nvGrpSpPr>
        <p:grpSpPr>
          <a:xfrm>
            <a:off x="1777365" y="326390"/>
            <a:ext cx="7802245" cy="2594610"/>
            <a:chOff x="519639" y="578734"/>
            <a:chExt cx="11148486" cy="2963119"/>
          </a:xfrm>
        </p:grpSpPr>
        <p:sp>
          <p:nvSpPr>
            <p:cNvPr id="4" name="Rounded Rectangle 3"/>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Hero h1"/>
            <p:cNvSpPr txBox="1"/>
            <p:nvPr/>
          </p:nvSpPr>
          <p:spPr>
            <a:xfrm>
              <a:off x="763714" y="1550486"/>
              <a:ext cx="5381433" cy="807134"/>
            </a:xfrm>
            <a:prstGeom prst="rect">
              <a:avLst/>
            </a:prstGeom>
            <a:noFill/>
            <a:ln w="9525">
              <a:noFill/>
            </a:ln>
          </p:spPr>
          <p:txBody>
            <a:bodyPr wrap="square" rtlCol="0">
              <a:spAutoFit/>
            </a:bodyPr>
            <a:lstStyle/>
            <a:p>
              <a:r>
                <a:rPr lang="en-US" sz="4000" b="1" dirty="0" smtClean="0">
                  <a:solidFill>
                    <a:srgbClr val="FFFFFF"/>
                  </a:solidFill>
                  <a:latin typeface="Arial" panose="020B0604020202020204" pitchFamily="34" charset="0"/>
                  <a:cs typeface="Arial" panose="020B0604020202020204" pitchFamily="34" charset="0"/>
                </a:rPr>
                <a:t>Reservations</a:t>
              </a:r>
              <a:endParaRPr lang="en-US" sz="4000" b="1" dirty="0" smtClean="0">
                <a:solidFill>
                  <a:srgbClr val="FFFFFF"/>
                </a:solidFill>
                <a:latin typeface="Arial" panose="020B0604020202020204" pitchFamily="34" charset="0"/>
                <a:cs typeface="Arial" panose="020B0604020202020204" pitchFamily="34" charset="0"/>
              </a:endParaRPr>
            </a:p>
          </p:txBody>
        </p:sp>
        <p:sp>
          <p:nvSpPr>
            <p:cNvPr id="6" name="Hero p"/>
            <p:cNvSpPr/>
            <p:nvPr/>
          </p:nvSpPr>
          <p:spPr>
            <a:xfrm>
              <a:off x="6339317" y="977587"/>
              <a:ext cx="4960428" cy="412632"/>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Information on how and when to reserve.</a:t>
              </a:r>
              <a:endParaRPr lang="en-US" sz="1350" noProof="1">
                <a:solidFill>
                  <a:srgbClr val="FFFFFF"/>
                </a:solidFill>
                <a:latin typeface="Arial" panose="020B0604020202020204" pitchFamily="34" charset="0"/>
                <a:cs typeface="Arial" panose="020B0604020202020204" pitchFamily="34" charset="0"/>
              </a:endParaRPr>
            </a:p>
          </p:txBody>
        </p:sp>
      </p:grpSp>
      <p:sp>
        <p:nvSpPr>
          <p:cNvPr id="54" name="Button (Large)"/>
          <p:cNvSpPr/>
          <p:nvPr/>
        </p:nvSpPr>
        <p:spPr>
          <a:xfrm>
            <a:off x="6268085" y="2005433"/>
            <a:ext cx="2305050" cy="427149"/>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Reserve page</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0" name="Button (Large)"/>
          <p:cNvSpPr/>
          <p:nvPr/>
        </p:nvSpPr>
        <p:spPr>
          <a:xfrm>
            <a:off x="2052320" y="4704184"/>
            <a:ext cx="2305050" cy="427147"/>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Contact</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1" name="Text Box 10"/>
          <p:cNvSpPr txBox="1"/>
          <p:nvPr/>
        </p:nvSpPr>
        <p:spPr>
          <a:xfrm>
            <a:off x="3566795" y="2970530"/>
            <a:ext cx="4223385" cy="521970"/>
          </a:xfrm>
          <a:prstGeom prst="rect">
            <a:avLst/>
          </a:prstGeom>
          <a:noFill/>
        </p:spPr>
        <p:txBody>
          <a:bodyPr wrap="square" rtlCol="0" anchor="t">
            <a:spAutoFit/>
          </a:bodyPr>
          <a:p>
            <a:pPr algn="ctr"/>
            <a:r>
              <a:rPr lang="en-US" sz="2800" b="1" dirty="0" smtClean="0">
                <a:solidFill>
                  <a:schemeClr val="tx1"/>
                </a:solidFill>
                <a:latin typeface="Arial" panose="020B0604020202020204" pitchFamily="34" charset="0"/>
                <a:cs typeface="Arial" panose="020B0604020202020204" pitchFamily="34" charset="0"/>
                <a:sym typeface="+mn-ea"/>
              </a:rPr>
              <a:t>Footer</a:t>
            </a:r>
            <a:endParaRPr lang="en-US" sz="2800" b="1" dirty="0" smtClean="0">
              <a:solidFill>
                <a:schemeClr val="tx1"/>
              </a:solidFill>
              <a:latin typeface="Arial" panose="020B0604020202020204" pitchFamily="34" charset="0"/>
              <a:cs typeface="Arial" panose="020B0604020202020204" pitchFamily="34" charset="0"/>
              <a:sym typeface="+mn-ea"/>
            </a:endParaRPr>
          </a:p>
        </p:txBody>
      </p:sp>
      <p:grpSp>
        <p:nvGrpSpPr>
          <p:cNvPr id="51" name="Thumbnail"/>
          <p:cNvGrpSpPr/>
          <p:nvPr/>
        </p:nvGrpSpPr>
        <p:grpSpPr>
          <a:xfrm>
            <a:off x="1769110" y="5508625"/>
            <a:ext cx="8007985" cy="1348105"/>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3" name="Facebook Sign Icon"/>
          <p:cNvSpPr>
            <a:spLocks noChangeAspect="1"/>
          </p:cNvSpPr>
          <p:nvPr/>
        </p:nvSpPr>
        <p:spPr bwMode="auto">
          <a:xfrm>
            <a:off x="7568043" y="6487634"/>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sz="1050">
              <a:latin typeface="Arial" panose="020B0604020202020204" pitchFamily="34" charset="0"/>
              <a:cs typeface="Arial" panose="020B0604020202020204" pitchFamily="34" charset="0"/>
            </a:endParaRPr>
          </a:p>
        </p:txBody>
      </p:sp>
      <p:sp>
        <p:nvSpPr>
          <p:cNvPr id="14" name="Text Box 13"/>
          <p:cNvSpPr txBox="1"/>
          <p:nvPr/>
        </p:nvSpPr>
        <p:spPr>
          <a:xfrm>
            <a:off x="7836535" y="6487795"/>
            <a:ext cx="1377950" cy="368300"/>
          </a:xfrm>
          <a:prstGeom prst="rect">
            <a:avLst/>
          </a:prstGeom>
          <a:noFill/>
        </p:spPr>
        <p:txBody>
          <a:bodyPr wrap="square" rtlCol="0">
            <a:spAutoFit/>
          </a:bodyPr>
          <a:p>
            <a:r>
              <a:rPr lang="en-US"/>
              <a:t>social media</a:t>
            </a:r>
            <a:endParaRPr lang="en-US"/>
          </a:p>
        </p:txBody>
      </p:sp>
      <p:sp>
        <p:nvSpPr>
          <p:cNvPr id="50" name="Button (Large)"/>
          <p:cNvSpPr/>
          <p:nvPr/>
        </p:nvSpPr>
        <p:spPr>
          <a:xfrm>
            <a:off x="4152033" y="6328885"/>
            <a:ext cx="2849037" cy="427147"/>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spAutoFit/>
          </a:bodyPr>
          <a:p>
            <a:r>
              <a:rPr lang="en-US" sz="1315" dirty="0" smtClean="0">
                <a:solidFill>
                  <a:srgbClr val="FFFFFF"/>
                </a:solidFill>
                <a:latin typeface="Arial" panose="020B0604020202020204" pitchFamily="34" charset="0"/>
                <a:cs typeface="Arial" panose="020B0604020202020204" pitchFamily="34" charset="0"/>
              </a:rPr>
              <a:t>Link to Careers page on host site</a:t>
            </a:r>
            <a:endParaRPr lang="en-US" sz="1315" dirty="0" smtClean="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45" name="Group 44"/>
          <p:cNvGrpSpPr/>
          <p:nvPr/>
        </p:nvGrpSpPr>
        <p:grpSpPr>
          <a:xfrm>
            <a:off x="2124710" y="742950"/>
            <a:ext cx="2612390" cy="2878455"/>
            <a:chOff x="3346" y="1170"/>
            <a:chExt cx="4114" cy="4533"/>
          </a:xfrm>
        </p:grpSpPr>
        <p:sp>
          <p:nvSpPr>
            <p:cNvPr id="1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Menu by event type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83785" y="742950"/>
            <a:ext cx="2612390" cy="2878455"/>
            <a:chOff x="3346" y="1170"/>
            <a:chExt cx="4114" cy="4533"/>
          </a:xfrm>
        </p:grpSpPr>
        <p:sp>
          <p:nvSpPr>
            <p:cNvPr id="4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Menu by event type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618730" y="742950"/>
            <a:ext cx="2612390" cy="2878455"/>
            <a:chOff x="3346" y="1170"/>
            <a:chExt cx="4114" cy="4533"/>
          </a:xfrm>
        </p:grpSpPr>
        <p:sp>
          <p:nvSpPr>
            <p:cNvPr id="52"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Menu by event type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62" name="Thumbnail Outer"/>
          <p:cNvSpPr/>
          <p:nvPr/>
        </p:nvSpPr>
        <p:spPr>
          <a:xfrm>
            <a:off x="2124710" y="3714750"/>
            <a:ext cx="2612390" cy="2878632"/>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Add on Service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Bar/ Drinks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Thumbnail Inner"/>
          <p:cNvSpPr/>
          <p:nvPr/>
        </p:nvSpPr>
        <p:spPr>
          <a:xfrm>
            <a:off x="2174875" y="3763645"/>
            <a:ext cx="2511425" cy="190055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4" name="Thumbnail Line 2"/>
          <p:cNvCxnSpPr/>
          <p:nvPr/>
        </p:nvCxnSpPr>
        <p:spPr>
          <a:xfrm>
            <a:off x="2174875" y="3763645"/>
            <a:ext cx="2511425"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Thumbnail Line 1"/>
          <p:cNvCxnSpPr/>
          <p:nvPr/>
        </p:nvCxnSpPr>
        <p:spPr>
          <a:xfrm flipV="1">
            <a:off x="2174875" y="3763645"/>
            <a:ext cx="2511425" cy="169291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4883150" y="3714750"/>
            <a:ext cx="2612390" cy="2877820"/>
            <a:chOff x="7884" y="5850"/>
            <a:chExt cx="4114" cy="4532"/>
          </a:xfrm>
        </p:grpSpPr>
        <p:sp>
          <p:nvSpPr>
            <p:cNvPr id="78" name="Thumbnail Outer"/>
            <p:cNvSpPr/>
            <p:nvPr/>
          </p:nvSpPr>
          <p:spPr>
            <a:xfrm>
              <a:off x="7884" y="585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Affiliate services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Venus and partnerships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79" name="Thumbnail Inner"/>
            <p:cNvSpPr/>
            <p:nvPr/>
          </p:nvSpPr>
          <p:spPr>
            <a:xfrm>
              <a:off x="7963" y="5919"/>
              <a:ext cx="3955" cy="2664"/>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0" name="Thumbnail Line 2"/>
            <p:cNvCxnSpPr/>
            <p:nvPr/>
          </p:nvCxnSpPr>
          <p:spPr>
            <a:xfrm>
              <a:off x="7963" y="5919"/>
              <a:ext cx="3955" cy="2377"/>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Thumbnail Line 1"/>
            <p:cNvCxnSpPr/>
            <p:nvPr/>
          </p:nvCxnSpPr>
          <p:spPr>
            <a:xfrm flipV="1">
              <a:off x="7963" y="5919"/>
              <a:ext cx="3955" cy="2373"/>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7618095" y="3763645"/>
            <a:ext cx="2612390" cy="2878455"/>
            <a:chOff x="7884" y="5850"/>
            <a:chExt cx="4114" cy="4533"/>
          </a:xfrm>
        </p:grpSpPr>
        <p:sp>
          <p:nvSpPr>
            <p:cNvPr id="89" name="Thumbnail Outer"/>
            <p:cNvSpPr/>
            <p:nvPr/>
          </p:nvSpPr>
          <p:spPr>
            <a:xfrm>
              <a:off x="7884" y="585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Affiliate services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Event hosting </a:t>
              </a:r>
              <a:endParaRPr lang="en-US" sz="1050" dirty="0" smtClean="0">
                <a:solidFill>
                  <a:srgbClr val="FFFFFF"/>
                </a:solidFill>
                <a:latin typeface="Arial" panose="020B0604020202020204" pitchFamily="34" charset="0"/>
                <a:cs typeface="Arial" panose="020B0604020202020204" pitchFamily="34" charset="0"/>
              </a:endParaRPr>
            </a:p>
          </p:txBody>
        </p:sp>
        <p:sp>
          <p:nvSpPr>
            <p:cNvPr id="90" name="Thumbnail Inner"/>
            <p:cNvSpPr/>
            <p:nvPr/>
          </p:nvSpPr>
          <p:spPr>
            <a:xfrm>
              <a:off x="7963" y="5919"/>
              <a:ext cx="3955" cy="2664"/>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91" name="Thumbnail Line 2"/>
            <p:cNvCxnSpPr/>
            <p:nvPr/>
          </p:nvCxnSpPr>
          <p:spPr>
            <a:xfrm>
              <a:off x="7963" y="5919"/>
              <a:ext cx="3955" cy="2377"/>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2" name="Thumbnail Line 1"/>
            <p:cNvCxnSpPr/>
            <p:nvPr/>
          </p:nvCxnSpPr>
          <p:spPr>
            <a:xfrm flipV="1">
              <a:off x="7963" y="5919"/>
              <a:ext cx="3955" cy="2373"/>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3035</Words>
  <Application>WPS Presentation</Application>
  <PresentationFormat>Widescreen</PresentationFormat>
  <Paragraphs>222</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 Unicode MS</vt:lpstr>
      <vt:lpstr>Calibri Light</vt:lpstr>
      <vt:lpstr>Calibri</vt:lpstr>
      <vt:lpstr>Microsoft YaHei</vt:lpstr>
      <vt:lpstr>Segoe Print</vt:lpstr>
      <vt:lpstr>Segoe UI</vt:lpstr>
      <vt:lpstr>Segoe UI 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Company Website</dc:title>
  <dc:creator>holde</dc:creator>
  <cp:lastModifiedBy>holde</cp:lastModifiedBy>
  <cp:revision>14</cp:revision>
  <dcterms:created xsi:type="dcterms:W3CDTF">2020-04-20T17:14:04Z</dcterms:created>
  <dcterms:modified xsi:type="dcterms:W3CDTF">2020-04-20T21:06:36Z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