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8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2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xmlns="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2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2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9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5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4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3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3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1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4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xmlns="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624CBFB-D803-467F-960F-B6A30F8218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7736DB7-9982-4C3F-BBAD-871139E40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668" y="1428365"/>
            <a:ext cx="8868354" cy="224724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4400" dirty="0"/>
              <a:t>Анализ </a:t>
            </a:r>
            <a:r>
              <a:rPr lang="ru-RU" sz="4400" dirty="0" err="1"/>
              <a:t>датасета</a:t>
            </a:r>
            <a:r>
              <a:rPr lang="ru-RU" sz="4400" dirty="0"/>
              <a:t> </a:t>
            </a:r>
            <a:br>
              <a:rPr lang="ru-RU" sz="4400" dirty="0"/>
            </a:br>
            <a:r>
              <a:rPr lang="ru-RU" sz="4400" dirty="0"/>
              <a:t>статистики по вакцинации от </a:t>
            </a:r>
            <a:r>
              <a:rPr lang="en-US" sz="4400" dirty="0"/>
              <a:t>COVID-19</a:t>
            </a:r>
            <a:endParaRPr lang="ru-RU" sz="44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FBA7E51E-7B6A-4A79-8F84-47C845C7A2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03C85561-90D2-4AFA-B2C5-F2D61D86C2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9026B71D-5A6F-48FE-AC6A-D7AAA018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F399B70-B1C0-4AFE-A693-7C087623C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5251" y="4239467"/>
            <a:ext cx="3876674" cy="1083904"/>
          </a:xfrm>
        </p:spPr>
        <p:txBody>
          <a:bodyPr anchor="t">
            <a:normAutofit fontScale="85000" lnSpcReduction="20000"/>
          </a:bodyPr>
          <a:lstStyle/>
          <a:p>
            <a:pPr algn="ctr"/>
            <a:r>
              <a:rPr lang="ru-RU" sz="1800" dirty="0"/>
              <a:t>Хомутова Екатерина, 25.02.21</a:t>
            </a:r>
          </a:p>
          <a:p>
            <a:pPr algn="ctr"/>
            <a:r>
              <a:rPr lang="ru-RU" sz="1800" smtClean="0"/>
              <a:t>Научная руководительница: </a:t>
            </a:r>
            <a:r>
              <a:rPr lang="ru-RU" sz="1800" dirty="0" err="1"/>
              <a:t>Меликян</a:t>
            </a:r>
            <a:r>
              <a:rPr lang="ru-RU" sz="1800" dirty="0"/>
              <a:t> Алиса Валерьевна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43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CCEEF8A-4A3A-4B35-AA57-D804767F5A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5A741C2-AB82-4BF5-9324-5D0B56A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CD46807-BF17-4E5D-90A8-A062604C0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23926DB-76C8-474A-B5FB-F43C59E33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C1F5347-E00A-4E12-AC11-18E0B1AF2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4BC009-6055-451D-93CE-FD9BC3D2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456919"/>
            <a:ext cx="11330305" cy="911965"/>
          </a:xfrm>
        </p:spPr>
        <p:txBody>
          <a:bodyPr anchor="b">
            <a:normAutofit/>
          </a:bodyPr>
          <a:lstStyle/>
          <a:p>
            <a:r>
              <a:rPr lang="ru-RU" dirty="0"/>
              <a:t>Гипотеза 2: график и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726CC6B-7DF1-41A0-8579-74545EA6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95" y="2200189"/>
            <a:ext cx="5129530" cy="3430062"/>
          </a:xfrm>
        </p:spPr>
        <p:txBody>
          <a:bodyPr>
            <a:normAutofit/>
          </a:bodyPr>
          <a:lstStyle/>
          <a:p>
            <a:r>
              <a:rPr lang="ru-RU" dirty="0"/>
              <a:t>Из графика заметно, что большинство точек находятся на 0 и 3: гос. ресурсы и другие ресурсы.</a:t>
            </a:r>
          </a:p>
          <a:p>
            <a:endParaRPr lang="ru-RU" dirty="0"/>
          </a:p>
          <a:p>
            <a:r>
              <a:rPr lang="ru-RU" dirty="0"/>
              <a:t>Гипотеза 2 подтверждена.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5111E8A-9BD7-4C33-B514-CAFBF947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014" y="1825803"/>
            <a:ext cx="6391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7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CCEEF8A-4A3A-4B35-AA57-D804767F5A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5A741C2-AB82-4BF5-9324-5D0B56A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CD46807-BF17-4E5D-90A8-A062604C0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23926DB-76C8-474A-B5FB-F43C59E33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C1F5347-E00A-4E12-AC11-18E0B1AF2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880AD3-A849-4C25-ACEE-FFCEDF4B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4" y="377694"/>
            <a:ext cx="8767885" cy="939887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3000" dirty="0"/>
              <a:t>Гипотеза 3: корреляционный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4786F77-E039-4E2D-A43D-4DA5DC2A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95" y="1695275"/>
            <a:ext cx="4998526" cy="432623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Построив корреляционную таблицу по столбцам </a:t>
            </a:r>
            <a:r>
              <a:rPr lang="en-US" dirty="0"/>
              <a:t>“</a:t>
            </a:r>
            <a:r>
              <a:rPr lang="en-US" dirty="0" err="1"/>
              <a:t>people_fully_vaccinated</a:t>
            </a:r>
            <a:r>
              <a:rPr lang="en-US" dirty="0"/>
              <a:t>” </a:t>
            </a:r>
            <a:r>
              <a:rPr lang="ru-RU" dirty="0"/>
              <a:t>и</a:t>
            </a:r>
            <a:r>
              <a:rPr lang="en-US" dirty="0"/>
              <a:t> “</a:t>
            </a:r>
            <a:r>
              <a:rPr lang="en-US" dirty="0" err="1"/>
              <a:t>daily_vaccinations_raw</a:t>
            </a:r>
            <a:r>
              <a:rPr lang="en-US" dirty="0"/>
              <a:t>” </a:t>
            </a:r>
            <a:r>
              <a:rPr lang="en-US" i="1" dirty="0"/>
              <a:t>(</a:t>
            </a:r>
            <a:r>
              <a:rPr lang="ru-RU" i="1" dirty="0"/>
              <a:t>кол-во людей, прошедших полный курс вакцинации, и среднее кол-во вакцинаций в день соответственно</a:t>
            </a:r>
            <a:r>
              <a:rPr lang="en-US" i="1" dirty="0"/>
              <a:t>)</a:t>
            </a:r>
            <a:r>
              <a:rPr lang="ru-RU" i="1" dirty="0"/>
              <a:t>, </a:t>
            </a:r>
            <a:r>
              <a:rPr lang="ru-RU" dirty="0"/>
              <a:t>заметим сильную корреляцию между данными параметрами.</a:t>
            </a:r>
          </a:p>
          <a:p>
            <a:r>
              <a:rPr lang="ru-RU" dirty="0"/>
              <a:t>Гипотеза 3 подтверждена.</a:t>
            </a:r>
          </a:p>
          <a:p>
            <a:endParaRPr lang="ru-RU" i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9737151-86D8-4759-984C-8E974CDF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894" y="3210926"/>
            <a:ext cx="5889425" cy="112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5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CCEEF8A-4A3A-4B35-AA57-D804767F5A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5A741C2-AB82-4BF5-9324-5D0B56A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CD46807-BF17-4E5D-90A8-A062604C0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23926DB-76C8-474A-B5FB-F43C59E33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C1F5347-E00A-4E12-AC11-18E0B1AF2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E11999-9A9D-4A0F-ADBA-51C069F5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65" y="411651"/>
            <a:ext cx="11227566" cy="641897"/>
          </a:xfrm>
        </p:spPr>
        <p:txBody>
          <a:bodyPr anchor="b">
            <a:normAutofit fontScale="90000"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4BE89A-C676-4B21-96B0-F7E11BA9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65" y="1465200"/>
            <a:ext cx="11090932" cy="348846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dirty="0"/>
              <a:t>Активность вакцинации населения страны напрямую не зависит от того, была ли в этой стране произведена собственная вакцина или вакцинация осуществляется импортной вакциной.</a:t>
            </a:r>
          </a:p>
          <a:p>
            <a:pPr marL="342900" indent="-342900">
              <a:buAutoNum type="arabicPeriod"/>
            </a:pPr>
            <a:r>
              <a:rPr lang="ru-RU" dirty="0"/>
              <a:t>Большинство стран информирует о ходе вакцинации через официальные каналы, такие как государственные сайты.</a:t>
            </a:r>
          </a:p>
          <a:p>
            <a:pPr marL="342900" indent="-342900">
              <a:buAutoNum type="arabicPeriod"/>
            </a:pPr>
            <a:r>
              <a:rPr lang="ru-RU" dirty="0"/>
              <a:t>Чем больше людей в день вакцинируется, тем больше людей будут вакцинированы обоими компонентами вакцины.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40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xmlns="" id="{C51A08AC-F796-409C-AD97-8B476289EC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2" name="Group 25">
            <a:extLst>
              <a:ext uri="{FF2B5EF4-FFF2-40B4-BE49-F238E27FC236}">
                <a16:creationId xmlns:a16="http://schemas.microsoft.com/office/drawing/2014/main" xmlns="" id="{1E1B312B-4E9A-405C-9CE8-103254380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xmlns="" id="{027ED404-4912-4C80-B5EB-98E67EB26A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xmlns="" id="{4E58012C-4DA3-4ED3-9500-41F9AF60B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xmlns="" id="{59AC73F7-22BD-4C46-B368-3F03B8478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95C99F96-8984-456F-BD66-5C019A651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9DCFE1-F77A-4D81-B4C5-D4A0CAD2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74" y="0"/>
            <a:ext cx="6857365" cy="1344612"/>
          </a:xfrm>
        </p:spPr>
        <p:txBody>
          <a:bodyPr anchor="b">
            <a:normAutofit/>
          </a:bodyPr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85430A9-9851-4D63-B625-479FBDAE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30" y="1603374"/>
            <a:ext cx="10792490" cy="4705985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Датасет</a:t>
            </a:r>
            <a:r>
              <a:rPr lang="ru-RU" dirty="0"/>
              <a:t> содержит статистику по вакцинации от </a:t>
            </a:r>
            <a:r>
              <a:rPr lang="en-US" dirty="0"/>
              <a:t>COVID-19</a:t>
            </a:r>
            <a:r>
              <a:rPr lang="ru-RU" dirty="0"/>
              <a:t> в 80 странах и регионах.</a:t>
            </a:r>
          </a:p>
          <a:p>
            <a:endParaRPr lang="ru-RU" dirty="0"/>
          </a:p>
          <a:p>
            <a:r>
              <a:rPr lang="ru-RU" dirty="0"/>
              <a:t>Переменные: </a:t>
            </a:r>
          </a:p>
          <a:p>
            <a:r>
              <a:rPr lang="en-US" dirty="0"/>
              <a:t>country</a:t>
            </a:r>
            <a:r>
              <a:rPr lang="ru-RU" dirty="0"/>
              <a:t> – название страны/региона;</a:t>
            </a:r>
          </a:p>
          <a:p>
            <a:r>
              <a:rPr lang="en-US" dirty="0"/>
              <a:t>date</a:t>
            </a:r>
            <a:r>
              <a:rPr lang="ru-RU" dirty="0"/>
              <a:t> – число, за которое предоставляется статистика;</a:t>
            </a:r>
          </a:p>
          <a:p>
            <a:r>
              <a:rPr lang="en-US" dirty="0" err="1"/>
              <a:t>total_vaccinations</a:t>
            </a:r>
            <a:r>
              <a:rPr lang="ru-RU" dirty="0"/>
              <a:t> – суммарное кол-во вакцинаций на данное число </a:t>
            </a:r>
            <a:r>
              <a:rPr lang="ru-RU" i="1" dirty="0"/>
              <a:t>(первая и вторая доза вакцины считается отдельно);</a:t>
            </a:r>
          </a:p>
          <a:p>
            <a:r>
              <a:rPr lang="en-US" dirty="0" err="1"/>
              <a:t>people_vaccinated</a:t>
            </a:r>
            <a:r>
              <a:rPr lang="ru-RU" dirty="0"/>
              <a:t> – кол-во людей, вакцинированных на данный момент;</a:t>
            </a:r>
          </a:p>
          <a:p>
            <a:r>
              <a:rPr lang="en-US" dirty="0" err="1"/>
              <a:t>people_fully_vaccinated</a:t>
            </a:r>
            <a:r>
              <a:rPr lang="ru-RU" dirty="0"/>
              <a:t> – кол-во людей, прошедших полный курс вакцинации на данный момент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5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CCEEF8A-4A3A-4B35-AA57-D804767F5A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5A741C2-AB82-4BF5-9324-5D0B56A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CD46807-BF17-4E5D-90A8-A062604C0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23926DB-76C8-474A-B5FB-F43C59E33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C1F5347-E00A-4E12-AC11-18E0B1AF2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3134CF-C7E8-4EC6-BC73-F907E607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454705"/>
            <a:ext cx="6857365" cy="785866"/>
          </a:xfrm>
        </p:spPr>
        <p:txBody>
          <a:bodyPr anchor="b">
            <a:normAutofit fontScale="90000"/>
          </a:bodyPr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D36320A-52BB-4284-8FCA-CC4BB9AF7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1550456"/>
            <a:ext cx="11356975" cy="485283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daily_vaccinations</a:t>
            </a:r>
            <a:r>
              <a:rPr lang="ru-RU" dirty="0"/>
              <a:t> – вакцинаций за текущий день;</a:t>
            </a:r>
          </a:p>
          <a:p>
            <a:r>
              <a:rPr lang="en-US" dirty="0" err="1"/>
              <a:t>total_vaccinations_per_hundred</a:t>
            </a:r>
            <a:r>
              <a:rPr lang="ru-RU" dirty="0"/>
              <a:t> – «</a:t>
            </a:r>
            <a:r>
              <a:rPr lang="ru-RU" i="1" dirty="0"/>
              <a:t>процент вакцинации</a:t>
            </a:r>
            <a:r>
              <a:rPr lang="ru-RU" dirty="0"/>
              <a:t>» – процент вакцинированных людей в стране на данный момент (</a:t>
            </a:r>
            <a:r>
              <a:rPr lang="ru-RU" i="1" dirty="0"/>
              <a:t>считаются все, кто получил хотя бы первую дозу вакцины</a:t>
            </a:r>
            <a:r>
              <a:rPr lang="ru-RU" dirty="0"/>
              <a:t>);</a:t>
            </a:r>
          </a:p>
          <a:p>
            <a:r>
              <a:rPr lang="en-US" dirty="0" err="1"/>
              <a:t>people_fully_vaccinated_per_hundred</a:t>
            </a:r>
            <a:r>
              <a:rPr lang="ru-RU" dirty="0"/>
              <a:t> – кол-во полностью вакцинированных людей (</a:t>
            </a:r>
            <a:r>
              <a:rPr lang="ru-RU" i="1" dirty="0"/>
              <a:t>получивших 2 дозы вакцины</a:t>
            </a:r>
            <a:r>
              <a:rPr lang="ru-RU" dirty="0"/>
              <a:t>) на данный момент;</a:t>
            </a:r>
          </a:p>
          <a:p>
            <a:r>
              <a:rPr lang="en-US" dirty="0"/>
              <a:t>vaccines</a:t>
            </a:r>
            <a:r>
              <a:rPr lang="ru-RU" dirty="0"/>
              <a:t> – названия вакцин; </a:t>
            </a:r>
          </a:p>
          <a:p>
            <a:r>
              <a:rPr lang="en-US" dirty="0" err="1"/>
              <a:t>source_name</a:t>
            </a:r>
            <a:r>
              <a:rPr lang="ru-RU" dirty="0"/>
              <a:t> – учреждение или физическое лицо, предоставляющее данные о вакцинации в стране;</a:t>
            </a:r>
          </a:p>
          <a:p>
            <a:r>
              <a:rPr lang="en-US" dirty="0" err="1"/>
              <a:t>source_website</a:t>
            </a:r>
            <a:r>
              <a:rPr lang="ru-RU" dirty="0"/>
              <a:t> – сайт, с которого была получена информация о вакцинации в стране;</a:t>
            </a:r>
          </a:p>
        </p:txBody>
      </p:sp>
    </p:spTree>
    <p:extLst>
      <p:ext uri="{BB962C8B-B14F-4D97-AF65-F5344CB8AC3E}">
        <p14:creationId xmlns:p14="http://schemas.microsoft.com/office/powerpoint/2010/main" val="118604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xmlns="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xmlns="" id="{6CCEEF8A-4A3A-4B35-AA57-D804767F5A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xmlns="" id="{55A741C2-AB82-4BF5-9324-5D0B56A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xmlns="" id="{DCD46807-BF17-4E5D-90A8-A062604C0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xmlns="" id="{823926DB-76C8-474A-B5FB-F43C59E33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xmlns="" id="{3C1F5347-E00A-4E12-AC11-18E0B1AF2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4FC0AF1E-EF67-4EF2-A343-14F4F1A5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5" y="331385"/>
            <a:ext cx="2762885" cy="862965"/>
          </a:xfrm>
        </p:spPr>
        <p:txBody>
          <a:bodyPr anchor="b">
            <a:normAutofit/>
          </a:bodyPr>
          <a:lstStyle/>
          <a:p>
            <a:r>
              <a:rPr lang="ru-RU" dirty="0"/>
              <a:t>Гипотезы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111ACA9D-B729-4EAA-980E-F6B7685C2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525736"/>
            <a:ext cx="11003279" cy="486490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dirty="0"/>
              <a:t>Страны - производители вакцин прививаются быстрее, чем остальные страны </a:t>
            </a:r>
            <a:r>
              <a:rPr lang="ru-RU" i="1" dirty="0"/>
              <a:t>(на момент последнего апдейта у стран-производителей будет больше привитых людей).</a:t>
            </a:r>
          </a:p>
          <a:p>
            <a:pPr marL="342900" indent="-342900">
              <a:buAutoNum type="arabicPeriod"/>
            </a:pPr>
            <a:r>
              <a:rPr lang="ru-RU" dirty="0"/>
              <a:t>Информация о вакцинации большинства стран предоставляются государственными источниками </a:t>
            </a:r>
            <a:r>
              <a:rPr lang="ru-RU" i="1" dirty="0"/>
              <a:t>(ожидается, что на 1 месте будут гос. источники, на втором – локальные новостные сайты).</a:t>
            </a:r>
          </a:p>
          <a:p>
            <a:pPr marL="342900" indent="-342900">
              <a:buAutoNum type="arabicPeriod"/>
            </a:pPr>
            <a:r>
              <a:rPr lang="ru-RU" dirty="0"/>
              <a:t>Чем больше людей прививается за день, тем больше процент полностью привитых людей.</a:t>
            </a:r>
          </a:p>
        </p:txBody>
      </p:sp>
    </p:spTree>
    <p:extLst>
      <p:ext uri="{BB962C8B-B14F-4D97-AF65-F5344CB8AC3E}">
        <p14:creationId xmlns:p14="http://schemas.microsoft.com/office/powerpoint/2010/main" val="429182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CCEEF8A-4A3A-4B35-AA57-D804767F5A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5A741C2-AB82-4BF5-9324-5D0B56A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CD46807-BF17-4E5D-90A8-A062604C0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23926DB-76C8-474A-B5FB-F43C59E33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C1F5347-E00A-4E12-AC11-18E0B1AF2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4E2157-8F8A-4FB0-8A4B-5F845227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5" y="329353"/>
            <a:ext cx="11602085" cy="1344612"/>
          </a:xfrm>
        </p:spPr>
        <p:txBody>
          <a:bodyPr anchor="b">
            <a:normAutofit/>
          </a:bodyPr>
          <a:lstStyle/>
          <a:p>
            <a:r>
              <a:rPr lang="ru-RU" dirty="0"/>
              <a:t>Гипотеза 1: сбор недостающих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D66953B-B272-41C1-B0CB-8FD89BD6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2107096"/>
            <a:ext cx="11206479" cy="4314024"/>
          </a:xfrm>
        </p:spPr>
        <p:txBody>
          <a:bodyPr>
            <a:normAutofit lnSpcReduction="10000"/>
          </a:bodyPr>
          <a:lstStyle/>
          <a:p>
            <a:r>
              <a:rPr lang="ru-RU" i="1" dirty="0"/>
              <a:t>Сначала необходимо было узнать, где были произведены те или иные вакцины. Поиск уникальных названий по колонке «</a:t>
            </a:r>
            <a:r>
              <a:rPr lang="en-US" i="1" dirty="0"/>
              <a:t>vaccines</a:t>
            </a:r>
            <a:r>
              <a:rPr lang="ru-RU" i="1" dirty="0"/>
              <a:t>» и поиск в </a:t>
            </a:r>
            <a:r>
              <a:rPr lang="ru-RU" i="1" dirty="0" err="1"/>
              <a:t>гугле</a:t>
            </a:r>
            <a:r>
              <a:rPr lang="ru-RU" i="1" dirty="0"/>
              <a:t>, помогли узнать, что: </a:t>
            </a:r>
          </a:p>
          <a:p>
            <a:pPr marL="342900" indent="-342900">
              <a:buAutoNum type="arabicPeriod"/>
            </a:pPr>
            <a:r>
              <a:rPr lang="en-US" dirty="0"/>
              <a:t>Sputnik V </a:t>
            </a:r>
            <a:r>
              <a:rPr lang="ru-RU" dirty="0"/>
              <a:t>произведён в России,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Pfizer – </a:t>
            </a:r>
            <a:r>
              <a:rPr lang="ru-RU" dirty="0"/>
              <a:t>в Германии,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Moderna</a:t>
            </a:r>
            <a:r>
              <a:rPr lang="en-US" dirty="0"/>
              <a:t> – </a:t>
            </a:r>
            <a:r>
              <a:rPr lang="ru-RU" dirty="0"/>
              <a:t>в США,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Sinovac</a:t>
            </a:r>
            <a:r>
              <a:rPr lang="en-US" dirty="0"/>
              <a:t>, </a:t>
            </a:r>
            <a:r>
              <a:rPr lang="en-US" dirty="0" err="1"/>
              <a:t>Sinopharm</a:t>
            </a:r>
            <a:r>
              <a:rPr lang="en-US" dirty="0"/>
              <a:t> –</a:t>
            </a:r>
            <a:r>
              <a:rPr lang="ru-RU" dirty="0"/>
              <a:t> в Китае,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AstraZeneca – </a:t>
            </a:r>
            <a:r>
              <a:rPr lang="ru-RU" dirty="0"/>
              <a:t>в Великобритании,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Covaxin</a:t>
            </a:r>
            <a:r>
              <a:rPr lang="en-US" dirty="0"/>
              <a:t> - </a:t>
            </a:r>
            <a:r>
              <a:rPr lang="ru-RU" dirty="0"/>
              <a:t> в Индии.</a:t>
            </a:r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63995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CCEEF8A-4A3A-4B35-AA57-D804767F5A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5A741C2-AB82-4BF5-9324-5D0B56A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CD46807-BF17-4E5D-90A8-A062604C0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23926DB-76C8-474A-B5FB-F43C59E33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C1F5347-E00A-4E12-AC11-18E0B1AF2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7E06B9-0BB9-4940-82F3-2FAB6488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5" y="351357"/>
            <a:ext cx="9651365" cy="672306"/>
          </a:xfrm>
        </p:spPr>
        <p:txBody>
          <a:bodyPr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ru-RU" sz="3000" dirty="0"/>
              <a:t>Гипотеза 1: анализ данных из </a:t>
            </a:r>
            <a:r>
              <a:rPr lang="ru-RU" sz="3000" dirty="0" err="1"/>
              <a:t>датасета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E2DB5D-AFC7-459F-BE0A-F27A9198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35" y="1204932"/>
            <a:ext cx="11195685" cy="2158375"/>
          </a:xfrm>
        </p:spPr>
        <p:txBody>
          <a:bodyPr>
            <a:normAutofit/>
          </a:bodyPr>
          <a:lstStyle/>
          <a:p>
            <a:r>
              <a:rPr lang="ru-RU" dirty="0"/>
              <a:t>Страны с предыдущего слайда мы ожидаем увидеть в топе по количеству вакцинированных жителей в стране. </a:t>
            </a:r>
            <a:r>
              <a:rPr lang="ru-RU" i="1" dirty="0"/>
              <a:t>С моей точки зрения, наиболее отражающий это показатель – процент привитых жителей, и в исследуемом </a:t>
            </a:r>
            <a:r>
              <a:rPr lang="ru-RU" i="1" dirty="0" err="1"/>
              <a:t>датасете</a:t>
            </a:r>
            <a:r>
              <a:rPr lang="ru-RU" i="1" dirty="0"/>
              <a:t> существует такая колонка. </a:t>
            </a:r>
            <a:r>
              <a:rPr lang="ru-RU" dirty="0"/>
              <a:t>Но сначала необходимо отобрать самые свежие данные: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2EA0536-4F51-4470-A723-F47D2D5C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4" y="3697448"/>
            <a:ext cx="11077541" cy="21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9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CCEEF8A-4A3A-4B35-AA57-D804767F5A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5A741C2-AB82-4BF5-9324-5D0B56A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CD46807-BF17-4E5D-90A8-A062604C0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23926DB-76C8-474A-B5FB-F43C59E33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C1F5347-E00A-4E12-AC11-18E0B1AF2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784989-9181-413C-8D9C-F2A16814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35" y="274346"/>
            <a:ext cx="8604885" cy="826327"/>
          </a:xfrm>
        </p:spPr>
        <p:txBody>
          <a:bodyPr anchor="b">
            <a:normAutofit fontScale="90000"/>
          </a:bodyPr>
          <a:lstStyle/>
          <a:p>
            <a:r>
              <a:rPr lang="ru-RU" dirty="0"/>
              <a:t>Гипотеза 1: график и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DEF4F8A-0207-467D-8CAC-7D0D62AE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1" y="1949073"/>
            <a:ext cx="5445760" cy="4072434"/>
          </a:xfrm>
        </p:spPr>
        <p:txBody>
          <a:bodyPr>
            <a:normAutofit lnSpcReduction="10000"/>
          </a:bodyPr>
          <a:lstStyle/>
          <a:p>
            <a:r>
              <a:rPr lang="ru-RU" i="1" dirty="0"/>
              <a:t>(график большой, поэтому он на следующем слайде)</a:t>
            </a:r>
          </a:p>
          <a:p>
            <a:r>
              <a:rPr lang="ru-RU" dirty="0"/>
              <a:t>Сделав сводную таблицу и построив график, заметим, что в топе оказались Израиль, Гибралтар, Сейшелы (Сейшельские острова), Великобритания и её внутренние субъекты, Бахрейн(государство в средней Азии) и США. </a:t>
            </a:r>
          </a:p>
          <a:p>
            <a:r>
              <a:rPr lang="ru-RU" i="1" dirty="0"/>
              <a:t>Гипотеза 1 не подтвердилась.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1DAC5AF-E6AB-4BB1-856C-0C08CA1B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79" y="1375019"/>
            <a:ext cx="3596435" cy="50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6828B5F-F4E2-4815-AD5C-CBCC033E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8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CCEEF8A-4A3A-4B35-AA57-D804767F5A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5A741C2-AB82-4BF5-9324-5D0B56A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CD46807-BF17-4E5D-90A8-A062604C0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23926DB-76C8-474A-B5FB-F43C59E33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C1F5347-E00A-4E12-AC11-18E0B1AF2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EFC0EF-DF64-4617-B017-3EDD39E2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" y="318671"/>
            <a:ext cx="8696325" cy="1344612"/>
          </a:xfrm>
        </p:spPr>
        <p:txBody>
          <a:bodyPr anchor="b">
            <a:normAutofit/>
          </a:bodyPr>
          <a:lstStyle/>
          <a:p>
            <a:r>
              <a:rPr lang="ru-RU" dirty="0"/>
              <a:t>Гипотеза 2: сбор и анализ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1C46C31-950D-48A8-BA09-913EBE94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85" y="2005716"/>
            <a:ext cx="11378775" cy="445604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анализа информационных ресурсов был введён новый столбец численный «</a:t>
            </a:r>
            <a:r>
              <a:rPr lang="en-US" dirty="0" err="1"/>
              <a:t>source_category</a:t>
            </a:r>
            <a:r>
              <a:rPr lang="ru-RU" dirty="0"/>
              <a:t>», в котором с помощью числе от 0 до 3 ресурсы размечены по категориям:</a:t>
            </a:r>
          </a:p>
          <a:p>
            <a:r>
              <a:rPr lang="ru-RU" dirty="0"/>
              <a:t>0 – государственные сайты </a:t>
            </a:r>
            <a:r>
              <a:rPr lang="ru-RU" i="1" dirty="0"/>
              <a:t>(я считала за гос. сайт любой сайт, в домене которого присутствовала строка «</a:t>
            </a:r>
            <a:r>
              <a:rPr lang="en-US" i="1" dirty="0"/>
              <a:t>gov</a:t>
            </a:r>
            <a:r>
              <a:rPr lang="ru-RU" i="1" dirty="0"/>
              <a:t>»)</a:t>
            </a:r>
            <a:r>
              <a:rPr lang="en-US" i="1" dirty="0"/>
              <a:t>;</a:t>
            </a:r>
          </a:p>
          <a:p>
            <a:r>
              <a:rPr lang="ru-RU" dirty="0"/>
              <a:t>1 – новостные сайты </a:t>
            </a:r>
            <a:r>
              <a:rPr lang="ru-RU" i="1" dirty="0"/>
              <a:t>(новостными сайтами я считаю сайты, в доменах которых присутствует срока «</a:t>
            </a:r>
            <a:r>
              <a:rPr lang="en-US" i="1" dirty="0"/>
              <a:t>news</a:t>
            </a:r>
            <a:r>
              <a:rPr lang="ru-RU" i="1" dirty="0"/>
              <a:t>», хотя это и достаточно сильное допущение);</a:t>
            </a:r>
            <a:endParaRPr lang="en-US" i="1" dirty="0"/>
          </a:p>
          <a:p>
            <a:r>
              <a:rPr lang="ru-RU" dirty="0"/>
              <a:t>2 – </a:t>
            </a:r>
            <a:r>
              <a:rPr lang="en-US" dirty="0"/>
              <a:t>twitter </a:t>
            </a:r>
            <a:r>
              <a:rPr lang="ru-RU" i="1" dirty="0"/>
              <a:t>(благодаря данному </a:t>
            </a:r>
            <a:r>
              <a:rPr lang="ru-RU" i="1" dirty="0" err="1"/>
              <a:t>датасету</a:t>
            </a:r>
            <a:r>
              <a:rPr lang="ru-RU" i="1" dirty="0"/>
              <a:t> я узнала, что у некоторых стран бывают официальные аккаунты в </a:t>
            </a:r>
            <a:r>
              <a:rPr lang="ru-RU" i="1" dirty="0" err="1"/>
              <a:t>твиттере</a:t>
            </a:r>
            <a:r>
              <a:rPr lang="ru-RU" i="1" dirty="0"/>
              <a:t>);</a:t>
            </a:r>
          </a:p>
          <a:p>
            <a:r>
              <a:rPr lang="ru-RU" dirty="0"/>
              <a:t>3 – другие ресурсы.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15340697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2"/>
      </a:lt2>
      <a:accent1>
        <a:srgbClr val="D8388A"/>
      </a:accent1>
      <a:accent2>
        <a:srgbClr val="C626BA"/>
      </a:accent2>
      <a:accent3>
        <a:srgbClr val="A138D8"/>
      </a:accent3>
      <a:accent4>
        <a:srgbClr val="5B37CA"/>
      </a:accent4>
      <a:accent5>
        <a:srgbClr val="3854D8"/>
      </a:accent5>
      <a:accent6>
        <a:srgbClr val="2685C6"/>
      </a:accent6>
      <a:hlink>
        <a:srgbClr val="3F41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648</Words>
  <Application>Microsoft Office PowerPoint</Application>
  <PresentationFormat>Произвольный</PresentationFormat>
  <Paragraphs>54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SketchLinesVTI</vt:lpstr>
      <vt:lpstr>Анализ датасета  статистики по вакцинации от COVID-19</vt:lpstr>
      <vt:lpstr>Данные</vt:lpstr>
      <vt:lpstr>Данные</vt:lpstr>
      <vt:lpstr>Гипотезы</vt:lpstr>
      <vt:lpstr>Гипотеза 1: сбор недостающих данных</vt:lpstr>
      <vt:lpstr>Гипотеза 1: анализ данных из датасета</vt:lpstr>
      <vt:lpstr>Гипотеза 1: график и выводы</vt:lpstr>
      <vt:lpstr>Презентация PowerPoint</vt:lpstr>
      <vt:lpstr>Гипотеза 2: сбор и анализ данных </vt:lpstr>
      <vt:lpstr>Гипотеза 2: график и результаты</vt:lpstr>
      <vt:lpstr>Гипотеза 3: корреляционный анализ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Хомутова</dc:creator>
  <cp:lastModifiedBy>Windows User</cp:lastModifiedBy>
  <cp:revision>17</cp:revision>
  <dcterms:created xsi:type="dcterms:W3CDTF">2021-02-25T14:23:41Z</dcterms:created>
  <dcterms:modified xsi:type="dcterms:W3CDTF">2021-11-10T14:00:44Z</dcterms:modified>
</cp:coreProperties>
</file>