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0E2D3-E8CC-4145-BF3E-D14C97FD973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989B-8DEA-4B2A-84F0-A825621D5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 distributions indicate most beer produced is lower ABV and lower IBU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6989B-8DEA-4B2A-84F0-A825621D5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with Highest Average (median) ABV:</a:t>
            </a:r>
          </a:p>
          <a:p>
            <a:pPr lvl="1"/>
            <a:r>
              <a:rPr lang="en-US" dirty="0"/>
              <a:t>District of Columbia=.0625, Kentucky=.0625, Michigan=.062,</a:t>
            </a:r>
          </a:p>
          <a:p>
            <a:pPr lvl="1"/>
            <a:r>
              <a:rPr lang="en-US" dirty="0"/>
              <a:t>   New Mexico=.62, and West Virginia=.62</a:t>
            </a:r>
          </a:p>
          <a:p>
            <a:r>
              <a:rPr lang="en-US" dirty="0"/>
              <a:t>States with Lowest Average (median) ABV:</a:t>
            </a:r>
          </a:p>
          <a:p>
            <a:pPr lvl="1"/>
            <a:r>
              <a:rPr lang="en-US" dirty="0"/>
              <a:t>Kansas=.05, North Dakota=.05, Wyoming=.05, New Jersey=.046, and Utah=.04</a:t>
            </a:r>
          </a:p>
          <a:p>
            <a:endParaRPr lang="en-US" dirty="0"/>
          </a:p>
          <a:p>
            <a:r>
              <a:rPr lang="en-US" dirty="0"/>
              <a:t>States with Highest Average (median) IBU:</a:t>
            </a:r>
          </a:p>
          <a:p>
            <a:pPr lvl="1"/>
            <a:r>
              <a:rPr lang="en-US" dirty="0"/>
              <a:t>Maine=61.0, West Virginia=57.5, Florida=55.0, Georgia=55.0, Delaware=52.0</a:t>
            </a:r>
          </a:p>
          <a:p>
            <a:r>
              <a:rPr lang="en-US" dirty="0"/>
              <a:t>States with Lowest Average (median) IBU:</a:t>
            </a:r>
          </a:p>
          <a:p>
            <a:pPr lvl="1"/>
            <a:r>
              <a:rPr lang="en-US" dirty="0"/>
              <a:t>Hawaii=22.5, Wyoming=21.0, Arizona=20.5, Kansas=20.0, and Wisconsin=19.0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6989B-8DEA-4B2A-84F0-A825621D5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5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9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9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5B0-F291-4FEB-80F1-428B999706D8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77ECF3-0C5C-4375-B31F-BD1DD000F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8AF8-BF0C-4064-97D1-81B6EE7DF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XYZ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0E80C-C242-4612-B286-380A71748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Dakota’s Craftiest Brewery</a:t>
            </a:r>
          </a:p>
        </p:txBody>
      </p:sp>
    </p:spTree>
    <p:extLst>
      <p:ext uri="{BB962C8B-B14F-4D97-AF65-F5344CB8AC3E}">
        <p14:creationId xmlns:p14="http://schemas.microsoft.com/office/powerpoint/2010/main" val="198396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63AC-DF55-4844-86B8-63FDD1D3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2B09-EF75-47A0-B089-4416CC84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Build a brewery on the North/South Dakota Border </a:t>
            </a:r>
          </a:p>
          <a:p>
            <a:pPr lvl="1"/>
            <a:r>
              <a:rPr lang="en-US" dirty="0"/>
              <a:t>(e.g. Strasburg, off of I-83 south of Bismarck)</a:t>
            </a:r>
          </a:p>
          <a:p>
            <a:r>
              <a:rPr lang="en-US" dirty="0"/>
              <a:t>Develop a line of craft beers called “Dakotas”</a:t>
            </a:r>
          </a:p>
          <a:p>
            <a:r>
              <a:rPr lang="en-US" dirty="0"/>
              <a:t>Median ABV for South Dakota is towards the higher end while North Dakota is lower end</a:t>
            </a:r>
          </a:p>
          <a:p>
            <a:r>
              <a:rPr lang="en-US" dirty="0"/>
              <a:t>Median IBU is on lower range for North Dakota and no information for South Dakota</a:t>
            </a:r>
          </a:p>
          <a:p>
            <a:r>
              <a:rPr lang="en-US" dirty="0"/>
              <a:t>Three initial offerings unique and would garner local brand attachment</a:t>
            </a:r>
          </a:p>
          <a:p>
            <a:pPr lvl="1"/>
            <a:r>
              <a:rPr lang="en-US" dirty="0"/>
              <a:t>Higher ABV with lower IBU  Dakotas White Out</a:t>
            </a:r>
          </a:p>
          <a:p>
            <a:pPr lvl="1"/>
            <a:r>
              <a:rPr lang="en-US" dirty="0"/>
              <a:t>Moderate ABV with moderate IBU Dakotas Road Plow Blast</a:t>
            </a:r>
          </a:p>
          <a:p>
            <a:pPr lvl="1"/>
            <a:r>
              <a:rPr lang="en-US" dirty="0"/>
              <a:t>Moderate ABV with lower IBU Dakota Winter Nights</a:t>
            </a:r>
          </a:p>
          <a:p>
            <a:r>
              <a:rPr lang="en-US" dirty="0"/>
              <a:t>5 Year Goal: Regional adoption of 40%, US market Share of .025%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92BD-D129-493C-938E-9B2E96C7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EF0B-FC53-436A-8A1A-D75E6059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Fortune.com</a:t>
            </a:r>
            <a:r>
              <a:rPr lang="en-US" baseline="30000" dirty="0"/>
              <a:t>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 Craft Brew industry is worth $26 billion dollars in 2017</a:t>
            </a:r>
          </a:p>
          <a:p>
            <a:pPr lvl="1"/>
            <a:r>
              <a:rPr lang="en-US" dirty="0"/>
              <a:t>This represents increases of 6.2 billion since 2015</a:t>
            </a:r>
          </a:p>
          <a:p>
            <a:pPr lvl="1"/>
            <a:r>
              <a:rPr lang="en-US" dirty="0"/>
              <a:t>The pace of growth is slowing but the opportunity is large</a:t>
            </a:r>
          </a:p>
          <a:p>
            <a:pPr lvl="1"/>
            <a:r>
              <a:rPr lang="en-US" dirty="0"/>
              <a:t>Craft beer drinkers tend to support local independent breweries</a:t>
            </a:r>
          </a:p>
          <a:p>
            <a:pPr lvl="1"/>
            <a:r>
              <a:rPr lang="en-US" dirty="0"/>
              <a:t>Consumers are becoming more selective</a:t>
            </a:r>
          </a:p>
          <a:p>
            <a:r>
              <a:rPr lang="en-US" dirty="0"/>
              <a:t>Rising demand for low alcohol by volume (ABV) and flavored beer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Each market share of .5% = $130 million in revenue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F030A-8581-4D3C-811B-0171B7A49E08}"/>
              </a:ext>
            </a:extLst>
          </p:cNvPr>
          <p:cNvSpPr txBox="1"/>
          <p:nvPr/>
        </p:nvSpPr>
        <p:spPr>
          <a:xfrm>
            <a:off x="1451579" y="5466345"/>
            <a:ext cx="960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Footnote: 1. data URL=http://fortune.com/2018/03/27/craft-beer-2017-sales/, 2 data URL=https://www.grandviewresearch.com/press-release/global-craft-beer-market</a:t>
            </a:r>
          </a:p>
        </p:txBody>
      </p:sp>
    </p:spTree>
    <p:extLst>
      <p:ext uri="{BB962C8B-B14F-4D97-AF65-F5344CB8AC3E}">
        <p14:creationId xmlns:p14="http://schemas.microsoft.com/office/powerpoint/2010/main" val="347827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653-6762-44FD-B819-C736C698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9C5-6A3C-41FA-A883-19440EBE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558 craft breweries across the US brewing 2410 unique craft beers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EBA63-E93C-4E9B-9E7A-BD52A7D51EDA}"/>
              </a:ext>
            </a:extLst>
          </p:cNvPr>
          <p:cNvSpPr txBox="1"/>
          <p:nvPr/>
        </p:nvSpPr>
        <p:spPr>
          <a:xfrm>
            <a:off x="1609521" y="2481309"/>
            <a:ext cx="351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Saturated Markets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5016C-94E6-4C52-A7EF-886F046D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23" y="2850640"/>
            <a:ext cx="3513712" cy="2564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68ADAF-CB18-4C62-9B2F-63E2A59F1F20}"/>
              </a:ext>
            </a:extLst>
          </p:cNvPr>
          <p:cNvSpPr txBox="1"/>
          <p:nvPr/>
        </p:nvSpPr>
        <p:spPr>
          <a:xfrm>
            <a:off x="6455923" y="2532849"/>
            <a:ext cx="351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Saturated Markets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6B27E-C882-46D6-8DD8-559874FDB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7" y="2876412"/>
            <a:ext cx="3513712" cy="25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05E-4638-4C7C-8DB7-CA5FCD6B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DAC3-8F4E-49F3-AB3D-955AF6C2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Craftbeer.Com</a:t>
            </a:r>
            <a:r>
              <a:rPr lang="en-US" dirty="0"/>
              <a:t> there are 4 key statistics used to describe craft beers</a:t>
            </a:r>
          </a:p>
          <a:p>
            <a:pPr lvl="1"/>
            <a:r>
              <a:rPr lang="en-US" dirty="0"/>
              <a:t>Serving size</a:t>
            </a:r>
          </a:p>
          <a:p>
            <a:pPr lvl="1"/>
            <a:r>
              <a:rPr lang="en-US" dirty="0"/>
              <a:t>International Bitterness Units (IBU)</a:t>
            </a:r>
          </a:p>
          <a:p>
            <a:pPr lvl="2"/>
            <a:r>
              <a:rPr lang="en-US" dirty="0"/>
              <a:t>Bitterness element of a beer’s flavor</a:t>
            </a:r>
          </a:p>
          <a:p>
            <a:pPr lvl="2"/>
            <a:r>
              <a:rPr lang="en-US" dirty="0"/>
              <a:t>Concentration of isomerized alpha acids</a:t>
            </a:r>
          </a:p>
          <a:p>
            <a:pPr lvl="1"/>
            <a:r>
              <a:rPr lang="en-US" dirty="0"/>
              <a:t>Original Gravity/Final Gravity</a:t>
            </a:r>
          </a:p>
          <a:p>
            <a:pPr lvl="2"/>
            <a:r>
              <a:rPr lang="en-US" dirty="0"/>
              <a:t>Sugars in beer available for fermentation before and after fermentation </a:t>
            </a:r>
          </a:p>
          <a:p>
            <a:pPr lvl="2"/>
            <a:r>
              <a:rPr lang="en-US" dirty="0"/>
              <a:t>Affects ABV and sensory intensity</a:t>
            </a:r>
          </a:p>
          <a:p>
            <a:pPr lvl="1"/>
            <a:r>
              <a:rPr lang="en-US" dirty="0"/>
              <a:t>Alcohol By Volume (ABV)</a:t>
            </a:r>
          </a:p>
          <a:p>
            <a:pPr lvl="2"/>
            <a:r>
              <a:rPr lang="en-US" dirty="0"/>
              <a:t>Higher ABV more complex and intensity of flavor</a:t>
            </a:r>
          </a:p>
          <a:p>
            <a:pPr lvl="2"/>
            <a:r>
              <a:rPr lang="en-US" dirty="0"/>
              <a:t>Higher ABV more physical effects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277D-55F8-4F40-A3C8-E115A4CDE9BE}"/>
              </a:ext>
            </a:extLst>
          </p:cNvPr>
          <p:cNvSpPr txBox="1"/>
          <p:nvPr/>
        </p:nvSpPr>
        <p:spPr>
          <a:xfrm>
            <a:off x="1451578" y="5651770"/>
            <a:ext cx="9603275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100" dirty="0"/>
              <a:t>note: https://www.craftbeer.com/craft-beer-muses/craft-beer-by-the-numbers</a:t>
            </a:r>
          </a:p>
        </p:txBody>
      </p:sp>
    </p:spTree>
    <p:extLst>
      <p:ext uri="{BB962C8B-B14F-4D97-AF65-F5344CB8AC3E}">
        <p14:creationId xmlns:p14="http://schemas.microsoft.com/office/powerpoint/2010/main" val="6857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7FE0-AC81-4CCD-A15E-56A69735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IBU/ABV Production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1D510-FB43-4C65-89A9-E64FB06E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209298"/>
            <a:ext cx="4453110" cy="3335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D9983-A03D-4C0B-96BD-75C92D68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44" y="2209298"/>
            <a:ext cx="4453110" cy="333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92D02-2AD1-40AC-B5D7-C387C2830CDB}"/>
              </a:ext>
            </a:extLst>
          </p:cNvPr>
          <p:cNvSpPr txBox="1"/>
          <p:nvPr/>
        </p:nvSpPr>
        <p:spPr>
          <a:xfrm>
            <a:off x="1238923" y="5592532"/>
            <a:ext cx="487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Mean= 0.0598, Median=.056, Standard Deviation=.0135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B3D67-DBF0-43F8-A8AB-6984CE484660}"/>
              </a:ext>
            </a:extLst>
          </p:cNvPr>
          <p:cNvSpPr txBox="1"/>
          <p:nvPr/>
        </p:nvSpPr>
        <p:spPr>
          <a:xfrm>
            <a:off x="6253216" y="5592531"/>
            <a:ext cx="487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Mean= 42.7, Median=35.0, Standard Deviation=25.9</a:t>
            </a:r>
          </a:p>
        </p:txBody>
      </p:sp>
    </p:spTree>
    <p:extLst>
      <p:ext uri="{BB962C8B-B14F-4D97-AF65-F5344CB8AC3E}">
        <p14:creationId xmlns:p14="http://schemas.microsoft.com/office/powerpoint/2010/main" val="325692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36D5-071B-47CB-9D8E-C1C7D4E2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Statistics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45016-0BEF-4234-BD86-F3C4DFB5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70" y="1999289"/>
            <a:ext cx="3935549" cy="3769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F5727-0076-4108-8E8D-F370AE38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304" y="1999289"/>
            <a:ext cx="3935550" cy="37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2B2-5C96-43B4-857C-8737360C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Beers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4FDE-E546-40A0-836D-C851B900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ABV reported = .128 </a:t>
            </a:r>
          </a:p>
          <a:p>
            <a:pPr lvl="1"/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, Upslope Brewing Company      Boulder, CO</a:t>
            </a:r>
          </a:p>
          <a:p>
            <a:r>
              <a:rPr lang="en-US" dirty="0"/>
              <a:t>Highest IBU reported = 138 </a:t>
            </a:r>
          </a:p>
          <a:p>
            <a:pPr lvl="1"/>
            <a:r>
              <a:rPr lang="en-US" dirty="0"/>
              <a:t>Bitter Bitch Imperial IPA, American Double / Imperial IPA, Astoria Brewing Company Astoria, 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D19D-81CF-46B3-B27F-589C237C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Consumption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1255A-B608-43EA-A5FD-544535A7B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97771"/>
            <a:ext cx="2637074" cy="33611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1B8F1-E530-487E-A29B-C02F0DC82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74" y="2397771"/>
            <a:ext cx="2637074" cy="3335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67E46-E3B1-4051-AB84-10C55FE3BDBA}"/>
              </a:ext>
            </a:extLst>
          </p:cNvPr>
          <p:cNvSpPr txBox="1"/>
          <p:nvPr/>
        </p:nvSpPr>
        <p:spPr>
          <a:xfrm>
            <a:off x="1354014" y="1862167"/>
            <a:ext cx="273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States with Highest Gallon Per Adult Consumption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D8B5D-DEDC-418B-8291-C6426D5F8D2E}"/>
              </a:ext>
            </a:extLst>
          </p:cNvPr>
          <p:cNvSpPr txBox="1"/>
          <p:nvPr/>
        </p:nvSpPr>
        <p:spPr>
          <a:xfrm>
            <a:off x="4918175" y="1862167"/>
            <a:ext cx="263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States with Lowest Gallon Per Adult Consumption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D2A63-072A-41C1-B525-FC9880194315}"/>
              </a:ext>
            </a:extLst>
          </p:cNvPr>
          <p:cNvSpPr txBox="1"/>
          <p:nvPr/>
        </p:nvSpPr>
        <p:spPr>
          <a:xfrm>
            <a:off x="8176846" y="2446942"/>
            <a:ext cx="2661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with higher consumption rates fall in the least saturated category (ND,SD)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Montana is regionally close.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Competition from Colorado &amp; Wisconsin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EE838-C913-4CEB-B6E2-9C7CCE1A776C}"/>
              </a:ext>
            </a:extLst>
          </p:cNvPr>
          <p:cNvSpPr txBox="1"/>
          <p:nvPr/>
        </p:nvSpPr>
        <p:spPr>
          <a:xfrm>
            <a:off x="1451579" y="5791871"/>
            <a:ext cx="837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consumption data from URL=http://scottjanish.com/map-per-capita-gallons-beer-consumed-per-adult-state</a:t>
            </a:r>
          </a:p>
        </p:txBody>
      </p:sp>
    </p:spTree>
    <p:extLst>
      <p:ext uri="{BB962C8B-B14F-4D97-AF65-F5344CB8AC3E}">
        <p14:creationId xmlns:p14="http://schemas.microsoft.com/office/powerpoint/2010/main" val="279985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43F8-01F3-4440-8C63-C758DA73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IBU and ABV related?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45229-B1C5-4E91-8607-9EDF1C7F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58" y="1853754"/>
            <a:ext cx="4424186" cy="4054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384B5-4AE9-4BF4-A6B4-392F7EC52FE3}"/>
              </a:ext>
            </a:extLst>
          </p:cNvPr>
          <p:cNvSpPr txBox="1"/>
          <p:nvPr/>
        </p:nvSpPr>
        <p:spPr>
          <a:xfrm>
            <a:off x="6096000" y="2130357"/>
            <a:ext cx="4958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IBU and ABV correlated r=.67, p &lt; .00001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few high ABV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beers fall in the low to moderate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5% ABV not likely to have High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ABV &gt; 7.5% still have a full range of IBU’s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21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441</TotalTime>
  <Words>669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XYZ Brewery</vt:lpstr>
      <vt:lpstr>opportunity</vt:lpstr>
      <vt:lpstr>Competitive Landscape</vt:lpstr>
      <vt:lpstr>Beer Statistics</vt:lpstr>
      <vt:lpstr>Overall IBU/ABV Production statistics</vt:lpstr>
      <vt:lpstr>Beer Statistics by State</vt:lpstr>
      <vt:lpstr>Extreme Beers</vt:lpstr>
      <vt:lpstr>Regional Consumption Rate</vt:lpstr>
      <vt:lpstr>Are IBU and ABV related?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Brewery</dc:title>
  <dc:creator>James Holdnack</dc:creator>
  <cp:lastModifiedBy>James Holdnack</cp:lastModifiedBy>
  <cp:revision>39</cp:revision>
  <dcterms:created xsi:type="dcterms:W3CDTF">2019-02-23T11:30:45Z</dcterms:created>
  <dcterms:modified xsi:type="dcterms:W3CDTF">2019-02-23T18:52:11Z</dcterms:modified>
</cp:coreProperties>
</file>