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oldnack" initials="JH" lastIdx="1" clrIdx="0">
    <p:extLst>
      <p:ext uri="{19B8F6BF-5375-455C-9EA6-DF929625EA0E}">
        <p15:presenceInfo xmlns:p15="http://schemas.microsoft.com/office/powerpoint/2012/main" userId="550bf4166c98b6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20:48:32.7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055D-3E00-4DA7-9336-BB837CC4A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BF010-48B3-4EFF-9B55-6FCFEB06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29F0-46F8-4ED6-A0F7-51459B60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2F39-09F5-464C-8E8B-3A555FD1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DB12-A573-48D8-8F92-506A587B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1A6F-0D5E-43EF-AD5A-00697461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9CEA1-E163-432C-8DF4-A588EEA25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713B-D3A2-45F1-B746-041E0B2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6D13-E7F2-4F0B-9482-299EE0DB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D424-D41B-4EA8-9174-3CF74885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2D789-5788-4BE7-8116-A47E5196A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FAAD1-D72D-4F31-951B-FA83B7AF2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A9FE-45AC-46FC-8EAB-427D1348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5429-9610-4E47-ADFD-E1FC403F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9518-8F86-4F4C-A87D-3FEA9BF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70B-AB0C-4652-947A-04894574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2C26-4753-4946-B37A-687734B8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15E-4109-441D-8E98-6BA954BE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2968-6327-47B1-BC16-31FD52B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E78B-A2B3-42C4-9EF0-68CE43B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9AF5-2DF4-49E2-BBD8-227A31EC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E517-325B-495F-80EA-07AA2B51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A569-60D2-4798-B5B6-15B77858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4EB-1F48-4277-B7A9-F3685857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4D0-DE5B-469D-9BB4-3141EF4F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2D1E-698C-45ED-952A-8A61227B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E1AB-C9B2-4120-97F8-C4CD01C46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8564-AB6B-463A-B7EF-A23C1134A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C842-EF41-4516-9EA9-965AF7D4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9980-64C7-4D02-8456-377645F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5690F-30AF-4802-B139-E84FF829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1F8-AE81-4412-BEB9-B8544FC7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07C47-95BC-4DFB-A527-E6525AD2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FF36-4F20-4C0A-94DD-7F327334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5D55E-3200-40B7-A9B9-1A54CF452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FE66E-6801-4A9A-9975-8A85ADDD5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2D0E5-E481-479A-9E42-43E6F44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62FD2-DB69-4FD4-A4EB-B72EF467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7F9FD-C6BD-446E-B050-93A92710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90A0-AD0C-4B47-AAA6-674459E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3F358-7974-4C38-8594-CF75D91C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B94E1-2362-421E-B206-C17C5D1C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D5708-FF04-416A-87FC-0ADFEB45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86B50-1FC6-49EF-B4C0-839B6CD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76E0A-077C-4624-8CBC-200A2F49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3911-D028-4C62-BAD1-0F874B0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CA19-792B-41B8-980C-24110A5E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31E0-5BBB-4C5D-8900-149450A1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51735-782A-4DDD-B4A0-54E56FC9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EFE4-EF15-4C30-97A2-EB18681A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EA41-F233-4337-AA23-730F3DE8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A9FC8-F51B-4869-A7B0-BA06E3EB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AC1D-8FAB-4046-B25F-F5FFD297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ABCD9-07A0-4B7A-886A-4CC6E287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A8B63-6D90-42BF-BEB0-A6E89DD5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1EF8-2515-4FFA-A45B-7ECD13F2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49C6C-BB62-419F-AD46-EAF2F47F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CCE5-E073-49F2-B223-754E4744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AB37A-327B-4994-8AE7-769C9B4B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F41D-4536-4580-A2B5-82AFC993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64BE-82E2-4D9B-B6F7-9C01FF27A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A717-29BF-462F-AA48-BCEBC543C2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6A10-30F9-46EB-B3EA-104499CD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B8A7-E673-4346-9B60-A794684F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ericanprogress.org/wp-content/uploads/2012/11/CostofTurnov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lated image">
            <a:extLst>
              <a:ext uri="{FF2B5EF4-FFF2-40B4-BE49-F238E27FC236}">
                <a16:creationId xmlns:a16="http://schemas.microsoft.com/office/drawing/2014/main" id="{1D7DE1F5-6BDA-4139-9960-1334434E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17052B-F4F8-4805-A4B9-34C44878032A}"/>
              </a:ext>
            </a:extLst>
          </p:cNvPr>
          <p:cNvSpPr/>
          <p:nvPr/>
        </p:nvSpPr>
        <p:spPr>
          <a:xfrm>
            <a:off x="91440" y="6294119"/>
            <a:ext cx="11937076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XYZ Consulting Inc</a:t>
            </a:r>
          </a:p>
          <a:p>
            <a:pPr algn="ctr"/>
            <a:r>
              <a:rPr lang="en-US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Finding the Missing Values for a Better Workforce</a:t>
            </a:r>
            <a:endParaRPr lang="en-US" sz="1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C9F36-CA28-49B7-9DA7-DC52E588F7CD}"/>
              </a:ext>
            </a:extLst>
          </p:cNvPr>
          <p:cNvSpPr txBox="1"/>
          <p:nvPr/>
        </p:nvSpPr>
        <p:spPr>
          <a:xfrm>
            <a:off x="1777538" y="2202873"/>
            <a:ext cx="8636924" cy="147732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sz="4800" dirty="0" err="1"/>
              <a:t>DDSAnalytics</a:t>
            </a:r>
            <a:r>
              <a:rPr lang="en-US" dirty="0"/>
              <a:t> </a:t>
            </a:r>
          </a:p>
          <a:p>
            <a:r>
              <a:rPr lang="en-US" sz="2400" dirty="0"/>
              <a:t>Improving Operating Income by Reducing Workforce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A5C15-7B81-4484-BD7F-9A3EAEDC6CE2}"/>
              </a:ext>
            </a:extLst>
          </p:cNvPr>
          <p:cNvSpPr txBox="1"/>
          <p:nvPr/>
        </p:nvSpPr>
        <p:spPr>
          <a:xfrm>
            <a:off x="4013101" y="3713135"/>
            <a:ext cx="4093753" cy="338554"/>
          </a:xfrm>
          <a:prstGeom prst="rect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Senior Consultants: Rob Hazell &amp; Jim Holdnack</a:t>
            </a:r>
          </a:p>
        </p:txBody>
      </p:sp>
    </p:spTree>
    <p:extLst>
      <p:ext uri="{BB962C8B-B14F-4D97-AF65-F5344CB8AC3E}">
        <p14:creationId xmlns:p14="http://schemas.microsoft.com/office/powerpoint/2010/main" val="10706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lated image">
            <a:extLst>
              <a:ext uri="{FF2B5EF4-FFF2-40B4-BE49-F238E27FC236}">
                <a16:creationId xmlns:a16="http://schemas.microsoft.com/office/drawing/2014/main" id="{9FD1B11E-A4F2-45B0-9F7F-11D6634C3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ree images of money going down drain">
            <a:extLst>
              <a:ext uri="{FF2B5EF4-FFF2-40B4-BE49-F238E27FC236}">
                <a16:creationId xmlns:a16="http://schemas.microsoft.com/office/drawing/2014/main" id="{420E0BB0-3472-429D-9FA9-4B8ABE58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45" y="365125"/>
            <a:ext cx="3278792" cy="577302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52E8E-C5E4-4342-BDE4-A9B0319C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85953" cy="1325563"/>
          </a:xfrm>
          <a:solidFill>
            <a:srgbClr val="FF0000">
              <a:alpha val="71000"/>
            </a:srgbClr>
          </a:solidFill>
        </p:spPr>
        <p:txBody>
          <a:bodyPr/>
          <a:lstStyle/>
          <a:p>
            <a:r>
              <a:rPr lang="en-US" dirty="0"/>
              <a:t>High Cost of Job Turnover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D3F0-BE65-4FFD-9FE9-BA85E30C0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85954" cy="4234707"/>
          </a:xfrm>
          <a:solidFill>
            <a:schemeClr val="tx2">
              <a:lumMod val="20000"/>
              <a:lumOff val="80000"/>
              <a:alpha val="76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600" dirty="0"/>
              <a:t>Meta-Analysis performed by the Center for American Progress (2012)</a:t>
            </a:r>
          </a:p>
          <a:p>
            <a:pPr marL="0" indent="0">
              <a:buNone/>
            </a:pPr>
            <a:r>
              <a:rPr lang="en-US" dirty="0"/>
              <a:t>• Jobs that require very specific skills average cost of turnover was 21 percent of an employee’s annual salary</a:t>
            </a:r>
          </a:p>
          <a:p>
            <a:pPr marL="0" indent="0">
              <a:buNone/>
            </a:pPr>
            <a:r>
              <a:rPr lang="en-US" dirty="0"/>
              <a:t>• Most workers earn $75,000 or less, the cost is roughly 20% or $15,000 at the higher end</a:t>
            </a:r>
          </a:p>
          <a:p>
            <a:pPr marL="0" indent="0">
              <a:buNone/>
            </a:pPr>
            <a:r>
              <a:rPr lang="en-US" dirty="0"/>
              <a:t>• Low wage earners of $30,000 or less cost 16% of their income to replace roughly $4800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4E9BE-9745-418E-AC02-E24C72C57C6B}"/>
              </a:ext>
            </a:extLst>
          </p:cNvPr>
          <p:cNvSpPr txBox="1"/>
          <p:nvPr/>
        </p:nvSpPr>
        <p:spPr>
          <a:xfrm>
            <a:off x="739302" y="6138152"/>
            <a:ext cx="768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Link to study: https://www.americanprogress.org/wp-content/uploads/2012/11/CostofTurnover.pdf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71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Factors Predicting Turnover -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162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Heavey</a:t>
            </a:r>
            <a:r>
              <a:rPr lang="en-US" dirty="0"/>
              <a:t>, Holwerda&amp; </a:t>
            </a:r>
            <a:r>
              <a:rPr lang="en-US" dirty="0" err="1"/>
              <a:t>Haudknecht</a:t>
            </a:r>
            <a:r>
              <a:rPr lang="en-US" dirty="0"/>
              <a:t> (2013) Meta-Analysis</a:t>
            </a:r>
          </a:p>
          <a:p>
            <a:pPr lvl="1"/>
            <a:r>
              <a:rPr lang="en-US" dirty="0"/>
              <a:t>HR-inducements related to less turnover</a:t>
            </a:r>
          </a:p>
          <a:p>
            <a:pPr lvl="2"/>
            <a:r>
              <a:rPr lang="en-US" dirty="0"/>
              <a:t>Benefits, internal mobility, relative pay, rates of promotion, and training opportunities</a:t>
            </a:r>
          </a:p>
          <a:p>
            <a:pPr lvl="1"/>
            <a:r>
              <a:rPr lang="en-US" dirty="0"/>
              <a:t>Attitudes-related to less turnover</a:t>
            </a:r>
          </a:p>
          <a:p>
            <a:pPr lvl="2"/>
            <a:r>
              <a:rPr lang="en-US" dirty="0"/>
              <a:t>Job Satisfaction</a:t>
            </a:r>
          </a:p>
          <a:p>
            <a:pPr lvl="1"/>
            <a:r>
              <a:rPr lang="en-US" dirty="0"/>
              <a:t>Relationships-reduce turnover</a:t>
            </a:r>
          </a:p>
          <a:p>
            <a:pPr lvl="2"/>
            <a:r>
              <a:rPr lang="en-US" dirty="0"/>
              <a:t>Supervisor relationship</a:t>
            </a:r>
          </a:p>
          <a:p>
            <a:pPr lvl="1"/>
            <a:r>
              <a:rPr lang="en-US" dirty="0"/>
              <a:t>Other factors</a:t>
            </a:r>
          </a:p>
          <a:p>
            <a:pPr lvl="2"/>
            <a:r>
              <a:rPr lang="en-US" dirty="0"/>
              <a:t>Average age of employees – older indicates less turnover, average age of years working at employer-longer indicates less turnover</a:t>
            </a:r>
          </a:p>
          <a:p>
            <a:pPr lvl="2"/>
            <a:r>
              <a:rPr lang="en-US" dirty="0"/>
              <a:t>Higher numbers of female employees associated with more overall turnover</a:t>
            </a:r>
          </a:p>
          <a:p>
            <a:pPr lvl="1"/>
            <a:r>
              <a:rPr lang="en-US" dirty="0"/>
              <a:t>Turnover impact</a:t>
            </a:r>
          </a:p>
          <a:p>
            <a:pPr lvl="2"/>
            <a:r>
              <a:rPr lang="en-US" dirty="0"/>
              <a:t>Lower customer satisfaction, lower profit margin, reduced efficiency (sales/production), and increased errors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C36ED-7BF7-4385-A680-AD870ACBB843}"/>
              </a:ext>
            </a:extLst>
          </p:cNvPr>
          <p:cNvSpPr txBox="1"/>
          <p:nvPr/>
        </p:nvSpPr>
        <p:spPr>
          <a:xfrm>
            <a:off x="838200" y="6250341"/>
            <a:ext cx="10515600" cy="276999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Heavey</a:t>
            </a:r>
            <a:r>
              <a:rPr lang="en-US" sz="1200" dirty="0"/>
              <a:t>, Holwerda&amp; </a:t>
            </a:r>
            <a:r>
              <a:rPr lang="en-US" sz="1200" dirty="0" err="1"/>
              <a:t>Haudknecht</a:t>
            </a:r>
            <a:r>
              <a:rPr lang="en-US" sz="1200" dirty="0"/>
              <a:t> (2013) Causes and Consequences of Collective Turnover: A Meta-Analytic Review. http://digitalcommons.ilr.cornell.edu/articles</a:t>
            </a:r>
          </a:p>
        </p:txBody>
      </p:sp>
    </p:spTree>
    <p:extLst>
      <p:ext uri="{BB962C8B-B14F-4D97-AF65-F5344CB8AC3E}">
        <p14:creationId xmlns:p14="http://schemas.microsoft.com/office/powerpoint/2010/main" val="6658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162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Collaboration with a large biotechnology firm to identify factors related to workforce attrition</a:t>
            </a:r>
          </a:p>
          <a:p>
            <a:r>
              <a:rPr lang="en-US" dirty="0"/>
              <a:t>Study of 1470 individuals</a:t>
            </a:r>
          </a:p>
          <a:p>
            <a:r>
              <a:rPr lang="en-US" dirty="0"/>
              <a:t>Current rate of attrition is 16% per year</a:t>
            </a:r>
          </a:p>
          <a:p>
            <a:r>
              <a:rPr lang="en-US" dirty="0"/>
              <a:t>Average estimated salary of employees leaving the company is about 50,000. </a:t>
            </a:r>
          </a:p>
          <a:p>
            <a:r>
              <a:rPr lang="en-US" dirty="0"/>
              <a:t>Estimated cost to replace employee is 10,000</a:t>
            </a:r>
          </a:p>
          <a:p>
            <a:r>
              <a:rPr lang="en-US" dirty="0"/>
              <a:t>Total estimated annual cost of attrition is 2.4 million dollars per 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9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Variables considered in this study</a:t>
            </a:r>
          </a:p>
          <a:p>
            <a:pPr lvl="1"/>
            <a:r>
              <a:rPr lang="en-US" dirty="0"/>
              <a:t>Person variables</a:t>
            </a:r>
          </a:p>
          <a:p>
            <a:pPr lvl="2"/>
            <a:r>
              <a:rPr lang="en-US" dirty="0"/>
              <a:t>Sex, marital status, age, commute distance, education level, education field, number of previous employers, total years working, years at company</a:t>
            </a:r>
          </a:p>
          <a:p>
            <a:pPr lvl="1"/>
            <a:r>
              <a:rPr lang="en-US" dirty="0"/>
              <a:t>Job factors</a:t>
            </a:r>
          </a:p>
          <a:p>
            <a:pPr lvl="2"/>
            <a:r>
              <a:rPr lang="en-US" dirty="0"/>
              <a:t>Business travel, department, job level, job role, over time worked, years in current role, years with current manager</a:t>
            </a:r>
          </a:p>
          <a:p>
            <a:pPr lvl="1"/>
            <a:r>
              <a:rPr lang="en-US" dirty="0"/>
              <a:t>Benefits and Inducements</a:t>
            </a:r>
          </a:p>
          <a:p>
            <a:pPr lvl="2"/>
            <a:r>
              <a:rPr lang="en-US" dirty="0"/>
              <a:t>Monthly income, percent salary hike, stock option level, training opportunities, years since last promotion </a:t>
            </a:r>
          </a:p>
          <a:p>
            <a:pPr lvl="1"/>
            <a:r>
              <a:rPr lang="en-US" dirty="0"/>
              <a:t>Attitude Toward Job/Employer</a:t>
            </a:r>
          </a:p>
          <a:p>
            <a:pPr lvl="2"/>
            <a:r>
              <a:rPr lang="en-US" dirty="0"/>
              <a:t>Satisfaction with work environment, job involvement, job satisfaction, satisfaction with work relationships, work life balance </a:t>
            </a:r>
          </a:p>
          <a:p>
            <a:pPr lvl="1"/>
            <a:r>
              <a:rPr lang="en-US" dirty="0"/>
              <a:t>Other</a:t>
            </a:r>
          </a:p>
          <a:p>
            <a:pPr lvl="2"/>
            <a:r>
              <a:rPr lang="en-US" dirty="0"/>
              <a:t>Daily rate, monthly rate, performance rating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5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General Impressions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533162"/>
            <a:ext cx="5257800" cy="728949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Most workers (61%) are somewhat or mostly satisfied with their job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35C1C-5C97-40FE-A345-E7FE1512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156"/>
            <a:ext cx="5257800" cy="3747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6F857-8626-4B59-9919-4FAB1BBB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82937"/>
            <a:ext cx="5173494" cy="37222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D5649D-0387-4137-BD00-C708FD19342A}"/>
              </a:ext>
            </a:extLst>
          </p:cNvPr>
          <p:cNvSpPr txBox="1">
            <a:spLocks/>
          </p:cNvSpPr>
          <p:nvPr/>
        </p:nvSpPr>
        <p:spPr>
          <a:xfrm>
            <a:off x="838200" y="5537771"/>
            <a:ext cx="5173494" cy="728949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workers (79%) report being engaged or very engaged in their job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General Impressions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533162"/>
            <a:ext cx="5257800" cy="728949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Most workers (71%) are somewhat or mostly satisfied with the work life balance provided by the company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D5649D-0387-4137-BD00-C708FD19342A}"/>
              </a:ext>
            </a:extLst>
          </p:cNvPr>
          <p:cNvSpPr txBox="1">
            <a:spLocks/>
          </p:cNvSpPr>
          <p:nvPr/>
        </p:nvSpPr>
        <p:spPr>
          <a:xfrm>
            <a:off x="838200" y="5537771"/>
            <a:ext cx="5173494" cy="728949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workers (61%) report being satisfied or very satisfied with their relationships at work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F9A1C-7DF7-41BC-ADF1-ED685803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2937"/>
            <a:ext cx="5173494" cy="3722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04FDC-9B9E-41D9-8D06-5B62CB5AA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82937"/>
            <a:ext cx="5257800" cy="37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Predictors of Attrition-Based on Logistic Regression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508BFF-CE34-48E7-B81C-B13606C6F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79145"/>
              </p:ext>
            </p:extLst>
          </p:nvPr>
        </p:nvGraphicFramePr>
        <p:xfrm>
          <a:off x="838200" y="1817075"/>
          <a:ext cx="7702685" cy="467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204">
                  <a:extLst>
                    <a:ext uri="{9D8B030D-6E8A-4147-A177-3AD203B41FA5}">
                      <a16:colId xmlns:a16="http://schemas.microsoft.com/office/drawing/2014/main" val="2062273059"/>
                    </a:ext>
                  </a:extLst>
                </a:gridCol>
                <a:gridCol w="3249039">
                  <a:extLst>
                    <a:ext uri="{9D8B030D-6E8A-4147-A177-3AD203B41FA5}">
                      <a16:colId xmlns:a16="http://schemas.microsoft.com/office/drawing/2014/main" val="1999167711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3892944301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1056766022"/>
                    </a:ext>
                  </a:extLst>
                </a:gridCol>
              </a:tblGrid>
              <a:tr h="28908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21665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Over Time Worked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= 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6794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Sales Representative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Yes=1, 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95121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Laboratory Technician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Yes=1,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52842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Identifies as “Single”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Yes=1,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44704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Job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1,2,3,4 from none or little to very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44534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Job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1,2,3,4 not at all satisfied to very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2590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Years in current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0 to 18 years, mean = 4.2, </a:t>
                      </a:r>
                      <a:r>
                        <a:rPr lang="en-US" sz="1200" dirty="0" err="1"/>
                        <a:t>sd</a:t>
                      </a:r>
                      <a:r>
                        <a:rPr lang="en-US" sz="1200" dirty="0"/>
                        <a:t>=3.6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90029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Frequent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Frequent Travel = 1, Travel Rarely=0 Non travel=0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3.79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43554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Work Environment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1,2,3,4 not at all satisfied to very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55173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Work Relationship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1,2,3,4 not at all satisfied to very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-3.19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759927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Training Times Last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0 to 6 times, mean=2.8, </a:t>
                      </a:r>
                      <a:r>
                        <a:rPr lang="en-US" sz="1200" dirty="0" err="1"/>
                        <a:t>sd</a:t>
                      </a:r>
                      <a:r>
                        <a:rPr lang="en-US" sz="1200" dirty="0"/>
                        <a:t>=1.3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-2.84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58155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Work 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1 to 29 miles, mean=9.3, </a:t>
                      </a:r>
                      <a:r>
                        <a:rPr lang="en-US" sz="1200" dirty="0" err="1"/>
                        <a:t>sd</a:t>
                      </a:r>
                      <a:r>
                        <a:rPr lang="en-US" sz="1200" dirty="0"/>
                        <a:t>=8.1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2.53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28690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Work Life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1,2,3,4 not at all satisfied to very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70339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Medical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Yes=1,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-2.14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34201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Married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Yes=1,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2.10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38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85EB14-CF14-4F67-8C12-4992616957CC}"/>
              </a:ext>
            </a:extLst>
          </p:cNvPr>
          <p:cNvSpPr txBox="1"/>
          <p:nvPr/>
        </p:nvSpPr>
        <p:spPr>
          <a:xfrm>
            <a:off x="8686800" y="1817075"/>
            <a:ext cx="2667000" cy="501675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Profile of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over-time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as a sales 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as a lab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single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Has little 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not satisfied with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to current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Travels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satisfied with 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satisfied with work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Received few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Had a long-commute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satisfied with 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not have a medical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Review over-time policies </a:t>
            </a:r>
          </a:p>
          <a:p>
            <a:pPr lvl="1"/>
            <a:r>
              <a:rPr lang="en-US" dirty="0"/>
              <a:t>Train supervisors to minimize over-time, hire part-time workers to reduce over-time requirements</a:t>
            </a:r>
          </a:p>
          <a:p>
            <a:pPr lvl="1"/>
            <a:r>
              <a:rPr lang="en-US" dirty="0"/>
              <a:t>Manage travel requirements particularly for sales reps</a:t>
            </a:r>
          </a:p>
          <a:p>
            <a:pPr lvl="1"/>
            <a:r>
              <a:rPr lang="en-US" dirty="0"/>
              <a:t>Review working environment for lab technicians</a:t>
            </a:r>
          </a:p>
          <a:p>
            <a:pPr lvl="1"/>
            <a:r>
              <a:rPr lang="en-US" dirty="0"/>
              <a:t>Train managers to support workers in new roles</a:t>
            </a:r>
          </a:p>
          <a:p>
            <a:pPr lvl="1"/>
            <a:r>
              <a:rPr lang="en-US" dirty="0"/>
              <a:t>Provide more training opportunities particularly for workers in new roles, lab technicians, and sales reps</a:t>
            </a:r>
          </a:p>
          <a:p>
            <a:pPr lvl="1"/>
            <a:r>
              <a:rPr lang="en-US" dirty="0"/>
              <a:t>Provide opportunities for workers to engage each other in fun activities (e.g. games and prizes during “national lab week”)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901</Words>
  <Application>Microsoft Office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High Cost of Job Turnover</vt:lpstr>
      <vt:lpstr>Factors Predicting Turnover - Research</vt:lpstr>
      <vt:lpstr>DDSAnalytics Study</vt:lpstr>
      <vt:lpstr>DDSAnalytics Study</vt:lpstr>
      <vt:lpstr>General Impressions of Company</vt:lpstr>
      <vt:lpstr>General Impressions of Company</vt:lpstr>
      <vt:lpstr>Predictors of Attrition-Based on Logistic Regression</vt:lpstr>
      <vt:lpstr>DDSAnalytics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Holdnack</dc:creator>
  <cp:lastModifiedBy>James Holdnack</cp:lastModifiedBy>
  <cp:revision>27</cp:revision>
  <dcterms:created xsi:type="dcterms:W3CDTF">2019-04-04T11:00:26Z</dcterms:created>
  <dcterms:modified xsi:type="dcterms:W3CDTF">2019-04-15T00:56:56Z</dcterms:modified>
</cp:coreProperties>
</file>