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52" r:id="rId5"/>
    <p:sldMasterId id="2147483766" r:id="rId6"/>
    <p:sldMasterId id="2147483775" r:id="rId7"/>
    <p:sldMasterId id="2147483785" r:id="rId8"/>
    <p:sldMasterId id="2147483811" r:id="rId9"/>
  </p:sldMasterIdLst>
  <p:notesMasterIdLst>
    <p:notesMasterId r:id="rId48"/>
  </p:notesMasterIdLst>
  <p:sldIdLst>
    <p:sldId id="488" r:id="rId10"/>
    <p:sldId id="489" r:id="rId11"/>
    <p:sldId id="490" r:id="rId12"/>
    <p:sldId id="496" r:id="rId13"/>
    <p:sldId id="491" r:id="rId14"/>
    <p:sldId id="492" r:id="rId15"/>
    <p:sldId id="493" r:id="rId16"/>
    <p:sldId id="494" r:id="rId17"/>
    <p:sldId id="495" r:id="rId18"/>
    <p:sldId id="505" r:id="rId19"/>
    <p:sldId id="506" r:id="rId20"/>
    <p:sldId id="507" r:id="rId21"/>
    <p:sldId id="508" r:id="rId22"/>
    <p:sldId id="497" r:id="rId23"/>
    <p:sldId id="509" r:id="rId24"/>
    <p:sldId id="510" r:id="rId25"/>
    <p:sldId id="511" r:id="rId26"/>
    <p:sldId id="512" r:id="rId27"/>
    <p:sldId id="513" r:id="rId28"/>
    <p:sldId id="515" r:id="rId29"/>
    <p:sldId id="516" r:id="rId30"/>
    <p:sldId id="517" r:id="rId31"/>
    <p:sldId id="498" r:id="rId32"/>
    <p:sldId id="518" r:id="rId33"/>
    <p:sldId id="519" r:id="rId34"/>
    <p:sldId id="520" r:id="rId35"/>
    <p:sldId id="521" r:id="rId36"/>
    <p:sldId id="522" r:id="rId37"/>
    <p:sldId id="523" r:id="rId38"/>
    <p:sldId id="500" r:id="rId39"/>
    <p:sldId id="524" r:id="rId40"/>
    <p:sldId id="501" r:id="rId41"/>
    <p:sldId id="526" r:id="rId42"/>
    <p:sldId id="525" r:id="rId43"/>
    <p:sldId id="502" r:id="rId44"/>
    <p:sldId id="503" r:id="rId45"/>
    <p:sldId id="504" r:id="rId46"/>
    <p:sldId id="486" r:id="rId47"/>
  </p:sldIdLst>
  <p:sldSz cx="12192000" cy="6858000"/>
  <p:notesSz cx="6858000" cy="9144000"/>
  <p:custDataLst>
    <p:tags r:id="rId4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grzyb@billennium.pl" initials="k" lastIdx="1" clrIdx="0">
    <p:extLst>
      <p:ext uri="{19B8F6BF-5375-455C-9EA6-DF929625EA0E}">
        <p15:presenceInfo xmlns:p15="http://schemas.microsoft.com/office/powerpoint/2012/main" userId="kgrzyb@billennium.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15884"/>
    <a:srgbClr val="8E3C3C"/>
    <a:srgbClr val="7C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7CADD-80A5-442B-8EDC-AA42F6F724C4}" v="18" dt="2019-03-05T12:31:49.010"/>
    <p1510:client id="{335FC75F-27A4-808D-DBF2-080A61A18B19}" v="4" dt="2019-03-05T12:28:38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AA99C-7F5C-4308-A39A-565FE712AA0A}" type="datetimeFigureOut">
              <a:rPr lang="pl-PL" smtClean="0"/>
              <a:pPr/>
              <a:t>06.03.2019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6C5FD-92FF-4660-A48F-839A767D4B5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40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1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 userDrawn="1"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5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3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4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4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7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1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88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7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5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2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537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3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2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9DE123B-F216-6145-A994-3EE6C6794611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7026F82-BFEA-2144-AAAF-B374AA4DA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C57056DB-2AE1-084A-B7AB-9069E05ED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3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944A7CA3-3792-244C-B91F-4312B753C699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2386DC-6F5F-9648-962D-6C4C3A06F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376B13-7BBA-E740-A563-D13EAF8D9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7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1EEC8F-CA87-734D-97B1-1F80A1E2668C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214A88C-95E4-6D4D-97E1-5A552FA34A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8F1BBE2-54B7-4F4C-8663-F9668EBC10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0B40058D-2282-624E-8CF1-EF2EA00A0D44}"/>
              </a:ext>
            </a:extLst>
          </p:cNvPr>
          <p:cNvSpPr/>
          <p:nvPr userDrawn="1"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DB1606-3E23-FC43-B61F-D732104BEF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3F74E75-699B-AE40-9F43-94EDBAC10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48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5F783E-2963-C448-BC92-7AACC6CE286D}"/>
              </a:ext>
            </a:extLst>
          </p:cNvPr>
          <p:cNvSpPr/>
          <p:nvPr userDrawn="1"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EDBBF40-5643-7241-B083-3BC254B872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FCD4EA-45FE-5543-9D2B-3401B0A32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D648FA-8C1D-A243-9D38-6E264B8A44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9A4F2A-2FA3-A742-86EB-94946E52C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661A135-AF5B-1749-9FCF-6B2FAB0033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6EC6AB2-1B42-9A4F-B7F1-FEF21F19F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66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13BBCD-3AF8-E74D-B32E-411A5ED183D9}"/>
              </a:ext>
            </a:extLst>
          </p:cNvPr>
          <p:cNvSpPr txBox="1"/>
          <p:nvPr userDrawn="1"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C01C64C9-4B35-404A-921A-D3E6D5BFC994}"/>
              </a:ext>
            </a:extLst>
          </p:cNvPr>
          <p:cNvCxnSpPr/>
          <p:nvPr userDrawn="1"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67293A28-3E37-524A-A672-6E87C8BA3CF9}"/>
              </a:ext>
            </a:extLst>
          </p:cNvPr>
          <p:cNvCxnSpPr/>
          <p:nvPr userDrawn="1"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DA1DA9C-77D9-B940-8E82-EB8D8F8402AF}"/>
              </a:ext>
            </a:extLst>
          </p:cNvPr>
          <p:cNvCxnSpPr/>
          <p:nvPr userDrawn="1"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Obraz 17">
            <a:extLst>
              <a:ext uri="{FF2B5EF4-FFF2-40B4-BE49-F238E27FC236}">
                <a16:creationId xmlns:a16="http://schemas.microsoft.com/office/drawing/2014/main" id="{D536EA73-BC4B-AA46-878D-0570F5FE8B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4FDB9D6-2D72-7147-B9FE-E64268B046DD}"/>
              </a:ext>
            </a:extLst>
          </p:cNvPr>
          <p:cNvSpPr txBox="1"/>
          <p:nvPr userDrawn="1"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3563F717-94BD-7F43-8FCC-FEF0FDB26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4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AA1652F6-ECE5-C949-8082-C3955F158545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B45846C-F4F2-9D48-9A29-DA65A202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097D5A4-1665-9440-B49D-C0F2E42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8B01609E-529E-474C-AF4A-CF93B51986FB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E598E2-BAA3-FD47-A124-53F25281C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DF40341-0985-B54D-B51A-8896605995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2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19F150D4-4B89-1943-92D1-9A019DFCFECF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55E3AC3-9E9B-CE4A-857F-F7D4882C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27F59C7-BB51-3842-A5AD-CAAE38E1CB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76FE964-7B4B-7E4D-867C-A20F0210B654}"/>
              </a:ext>
            </a:extLst>
          </p:cNvPr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62F9FE8-6282-6647-B81E-245EA784AA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E044681-A22F-2D42-8E0B-152AEE0F1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0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04179DB-2C35-224E-B2C7-3A2AF4848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0E3B90-9020-4C40-9A84-B4572B6431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1D30B52-CE40-254F-8A99-B336413ED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FC8C220-ED58-8E44-97D2-9D8D713D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3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54F840-D0FC-2340-BD1D-328C0AACC0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7E1F39-3DB5-0C4B-9740-B0C46BA70CFA}"/>
              </a:ext>
            </a:extLst>
          </p:cNvPr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8FA21A33-CE97-1840-A2DF-FE90C3205343}"/>
              </a:ext>
            </a:extLst>
          </p:cNvPr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F87D3372-7A89-F841-B099-CDB3A5C8DDD8}"/>
              </a:ext>
            </a:extLst>
          </p:cNvPr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71112D32-B509-1D46-A5B4-C598262B10D9}"/>
              </a:ext>
            </a:extLst>
          </p:cNvPr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38B5F40A-6006-2947-A324-46330DBF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69B876B-DCB4-C442-B494-E6EC33A92CEA}"/>
              </a:ext>
            </a:extLst>
          </p:cNvPr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66C5127-9E49-1D41-96C6-50307358F3B2}"/>
              </a:ext>
            </a:extLst>
          </p:cNvPr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55814E33-AFD5-474E-919D-CFFA5736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23341" r="15518" b="7252"/>
          <a:stretch/>
        </p:blipFill>
        <p:spPr>
          <a:xfrm>
            <a:off x="5838990" y="3674454"/>
            <a:ext cx="586170" cy="6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6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63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564CB9BF-7D1B-4148-AF5A-A603425CF38A}"/>
              </a:ext>
            </a:extLst>
          </p:cNvPr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FE9FF2A-A803-2E42-991F-445C0FB08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39CB5C9-1600-9B45-B8D1-85EAD421F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22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262E829-C421-1E47-B123-6D2B174EF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351FC2A-B277-6843-967F-276D92BE38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9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D9F0CA3F-585E-D142-B54A-94D2616AE22E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42CE94C-09ED-2F44-8603-D1B4E1959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8B1DF22-5E70-E74E-99A2-A4155F8A4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2BAE25B-5A06-0F40-8FAB-2FCDB1C63434}"/>
              </a:ext>
            </a:extLst>
          </p:cNvPr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40E7AA1-1E94-7040-9C0D-E66C21641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6AE3BC2-D985-EA4E-908B-D0B555D5F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018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9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C0E00DB-8C6D-F445-BC56-CDDF599D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3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583F7A4-8B87-654B-A5B9-5C45831F3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72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F7FD46F-7546-6944-87F5-4D5A5E26F0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33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3BAE526-2C10-DD4C-89A8-35EB4A30F7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6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32E1F7-B06A-CC4A-BCB3-355DAF85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30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E38AC2-5522-1D4C-A1AF-C057E8FCCE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4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3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usty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225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AD526F-0707-E644-8103-CBA270AD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00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23E8DD-77EA-FB4B-B379-4750BCC3E2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665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BF0FD-8B8D-5346-8F31-004B4BA1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51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C048320-0A2A-B240-844F-A09ABEC7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4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D9792C-58B6-9841-BB4B-D3FD73F0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7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49CE97-D02E-3041-9225-FBA682525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25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punkt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5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DE2BEA-DB1F-BD46-BD15-A4B3A2E3B2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7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umerowany po prawe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6099175" cy="6858000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ymbol zastępczy zawartości 14"/>
          <p:cNvSpPr>
            <a:spLocks noGrp="1"/>
          </p:cNvSpPr>
          <p:nvPr>
            <p:ph sz="quarter" idx="10" hasCustomPrompt="1"/>
          </p:nvPr>
        </p:nvSpPr>
        <p:spPr>
          <a:xfrm>
            <a:off x="6849316" y="761810"/>
            <a:ext cx="4386262" cy="654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latin typeface="+mn-lt"/>
              </a:defRPr>
            </a:lvl1pPr>
            <a:lvl2pPr marL="457200" indent="0" algn="l">
              <a:buNone/>
              <a:defRPr sz="3600">
                <a:latin typeface="+mj-lt"/>
              </a:defRPr>
            </a:lvl2pPr>
            <a:lvl3pPr marL="914400" indent="0" algn="l">
              <a:buNone/>
              <a:defRPr sz="3600">
                <a:latin typeface="+mj-lt"/>
              </a:defRPr>
            </a:lvl3pPr>
            <a:lvl4pPr marL="1371600" indent="0" algn="l">
              <a:buNone/>
              <a:defRPr sz="3600">
                <a:latin typeface="+mj-lt"/>
              </a:defRPr>
            </a:lvl4pPr>
            <a:lvl5pPr marL="1828800" indent="0" algn="l">
              <a:buNone/>
              <a:defRPr sz="3600">
                <a:latin typeface="+mj-lt"/>
              </a:defRPr>
            </a:lvl5pPr>
          </a:lstStyle>
          <a:p>
            <a:pPr lvl="0"/>
            <a:r>
              <a:rPr lang="pl-PL"/>
              <a:t>Edytuj nagłówek</a:t>
            </a:r>
          </a:p>
        </p:txBody>
      </p:sp>
      <p:sp>
        <p:nvSpPr>
          <p:cNvPr id="11" name="Symbol zastępczy zawartości 16"/>
          <p:cNvSpPr>
            <a:spLocks noGrp="1"/>
          </p:cNvSpPr>
          <p:nvPr>
            <p:ph sz="quarter" idx="11" hasCustomPrompt="1"/>
          </p:nvPr>
        </p:nvSpPr>
        <p:spPr>
          <a:xfrm>
            <a:off x="6850063" y="1641290"/>
            <a:ext cx="4524375" cy="341471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pl-PL"/>
              <a:t>Kliknij, aby edytować treść. </a:t>
            </a:r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</a:p>
          <a:p>
            <a:pPr lvl="0"/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 </a:t>
            </a:r>
            <a:r>
              <a:rPr lang="pl-PL" err="1"/>
              <a:t>incididunt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labore</a:t>
            </a:r>
            <a:r>
              <a:rPr lang="pl-PL"/>
              <a:t> et </a:t>
            </a:r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magna</a:t>
            </a:r>
            <a:r>
              <a:rPr lang="pl-PL"/>
              <a:t> </a:t>
            </a:r>
            <a:r>
              <a:rPr lang="pl-PL" err="1"/>
              <a:t>aliqua</a:t>
            </a:r>
            <a:r>
              <a:rPr lang="pl-PL"/>
              <a:t>.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</a:p>
          <a:p>
            <a:pPr lvl="0"/>
            <a:r>
              <a:rPr lang="pl-PL" err="1"/>
              <a:t>Exercitation</a:t>
            </a:r>
            <a:r>
              <a:rPr lang="pl-PL"/>
              <a:t> </a:t>
            </a:r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r>
              <a:rPr lang="pl-PL"/>
              <a:t>. </a:t>
            </a:r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r>
              <a:rPr lang="pl-PL"/>
              <a:t> </a:t>
            </a:r>
            <a:r>
              <a:rPr lang="pl-PL" err="1"/>
              <a:t>esse</a:t>
            </a:r>
            <a:r>
              <a:rPr lang="pl-PL"/>
              <a:t> </a:t>
            </a:r>
            <a:r>
              <a:rPr lang="pl-PL" err="1"/>
              <a:t>cillum</a:t>
            </a:r>
            <a:endParaRPr lang="pl-PL"/>
          </a:p>
          <a:p>
            <a:pPr lvl="0"/>
            <a:r>
              <a:rPr lang="pl-PL" err="1"/>
              <a:t>Dolore</a:t>
            </a:r>
            <a:r>
              <a:rPr lang="pl-PL"/>
              <a:t> </a:t>
            </a:r>
            <a:r>
              <a:rPr lang="pl-PL" err="1"/>
              <a:t>eu</a:t>
            </a:r>
            <a:r>
              <a:rPr lang="pl-PL"/>
              <a:t> </a:t>
            </a:r>
            <a:r>
              <a:rPr lang="pl-PL" err="1"/>
              <a:t>fugiat</a:t>
            </a:r>
            <a:r>
              <a:rPr lang="pl-PL"/>
              <a:t> </a:t>
            </a:r>
            <a:r>
              <a:rPr lang="pl-PL" err="1"/>
              <a:t>nulla</a:t>
            </a:r>
            <a:r>
              <a:rPr lang="pl-PL"/>
              <a:t> </a:t>
            </a:r>
            <a:r>
              <a:rPr lang="pl-PL" err="1"/>
              <a:t>pariatur</a:t>
            </a:r>
            <a:r>
              <a:rPr lang="pl-PL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89C3154-D138-AE45-AD30-C22D061C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1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na d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12192000" cy="3468914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Symbol zastępczy zawartości 15"/>
          <p:cNvSpPr>
            <a:spLocks noGrp="1"/>
          </p:cNvSpPr>
          <p:nvPr>
            <p:ph sz="quarter" idx="10" hasCustomPrompt="1"/>
          </p:nvPr>
        </p:nvSpPr>
        <p:spPr>
          <a:xfrm>
            <a:off x="753035" y="4186145"/>
            <a:ext cx="991552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</a:lstStyle>
          <a:p>
            <a:pPr lvl="0"/>
            <a:r>
              <a:rPr lang="pl-PL"/>
              <a:t>Edytuj nagłówek slajdu</a:t>
            </a:r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1" hasCustomPrompt="1"/>
          </p:nvPr>
        </p:nvSpPr>
        <p:spPr>
          <a:xfrm>
            <a:off x="753316" y="4902382"/>
            <a:ext cx="9431337" cy="996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D87294-2ADC-1249-A228-3E4AAED3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02-6758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7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10721975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2162A18-8BD6-C04A-9EA9-07E6C39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71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ść w dwóch kolum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zawartości 11"/>
          <p:cNvSpPr>
            <a:spLocks noGrp="1"/>
          </p:cNvSpPr>
          <p:nvPr>
            <p:ph sz="quarter" idx="10" hasCustomPrompt="1"/>
          </p:nvPr>
        </p:nvSpPr>
        <p:spPr>
          <a:xfrm>
            <a:off x="743978" y="761441"/>
            <a:ext cx="10721975" cy="583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+mn-lt"/>
              </a:defRPr>
            </a:lvl1pPr>
          </a:lstStyle>
          <a:p>
            <a:pPr lvl="0"/>
            <a:r>
              <a:rPr lang="pl-PL"/>
              <a:t>Kliknij aby edytować tytuł slajdu</a:t>
            </a:r>
          </a:p>
        </p:txBody>
      </p:sp>
      <p:sp>
        <p:nvSpPr>
          <p:cNvPr id="13" name="Symbol zastępczy zawartości 11"/>
          <p:cNvSpPr>
            <a:spLocks noGrp="1"/>
          </p:cNvSpPr>
          <p:nvPr>
            <p:ph sz="quarter" idx="11" hasCustomPrompt="1"/>
          </p:nvPr>
        </p:nvSpPr>
        <p:spPr>
          <a:xfrm>
            <a:off x="752942" y="1639979"/>
            <a:ext cx="4490697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sp>
        <p:nvSpPr>
          <p:cNvPr id="7" name="Symbol zastępczy zawartości 11"/>
          <p:cNvSpPr>
            <a:spLocks noGrp="1"/>
          </p:cNvSpPr>
          <p:nvPr>
            <p:ph sz="quarter" idx="12" hasCustomPrompt="1"/>
          </p:nvPr>
        </p:nvSpPr>
        <p:spPr>
          <a:xfrm>
            <a:off x="6861969" y="1639978"/>
            <a:ext cx="4603984" cy="3317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 aby edytować treść slajdu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1116E-9994-4043-B972-AF2E403C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76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3385615" y="1739076"/>
            <a:ext cx="543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IT dla ludzi. Ludzie dla IT.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863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6959600" y="3927989"/>
            <a:ext cx="4377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863600" y="5996516"/>
            <a:ext cx="1047326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81" y="3680603"/>
            <a:ext cx="494771" cy="494771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1789641" y="4546600"/>
            <a:ext cx="2853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Billennium</a:t>
            </a:r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 Sp. z o.o.</a:t>
            </a: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ul. Mangalia 2a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02-758 Warszawa</a:t>
            </a: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Poland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7549091" y="4638932"/>
            <a:ext cx="2853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www.billennium.com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pl-PL" sz="1200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+48 22 844 15 00</a:t>
            </a:r>
          </a:p>
          <a:p>
            <a:pPr algn="ctr"/>
            <a:r>
              <a:rPr lang="pl-PL" sz="1200" err="1">
                <a:solidFill>
                  <a:srgbClr val="000000"/>
                </a:solidFill>
                <a:ea typeface="Roboto" panose="02000000000000000000" pitchFamily="2" charset="0"/>
                <a:cs typeface="Roboto Light" panose="02000000000000000000" pitchFamily="2" charset="0"/>
              </a:rPr>
              <a:t>info@billennium.com</a:t>
            </a:r>
            <a:endParaRPr lang="pl-PL" sz="1200">
              <a:solidFill>
                <a:srgbClr val="000000"/>
              </a:solidFill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C7BD45C-6BCC-8E4C-87AA-92882200F4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5848615" y="3680603"/>
            <a:ext cx="572701" cy="6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5" y="4187070"/>
            <a:ext cx="10621963" cy="698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Kliknij, aby dodać tytuł prezentacji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quarter" idx="11" hasCustomPrompt="1"/>
          </p:nvPr>
        </p:nvSpPr>
        <p:spPr>
          <a:xfrm>
            <a:off x="752476" y="5074883"/>
            <a:ext cx="8400490" cy="91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pl-PL"/>
              <a:t>Kliknij, aby dodać rozszerzony opis prezentacji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72B0BD-21DD-9348-9A32-092F5DD0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7F7DC3FB-2CB5-FD4E-B380-4FCAF90E5DDA}"/>
              </a:ext>
            </a:extLst>
          </p:cNvPr>
          <p:cNvSpPr/>
          <p:nvPr userDrawn="1"/>
        </p:nvSpPr>
        <p:spPr>
          <a:xfrm>
            <a:off x="0" y="0"/>
            <a:ext cx="12192000" cy="3424238"/>
          </a:xfrm>
          <a:prstGeom prst="rect">
            <a:avLst/>
          </a:prstGeom>
          <a:solidFill>
            <a:srgbClr val="5C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prstClr val="white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599B94D-82D7-C14F-8902-2950394B7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277" y="5284903"/>
            <a:ext cx="733161" cy="72738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12C1AEE-B6D8-2A41-8FB5-9EBAB94F4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t="23182" r="15644" b="7469"/>
          <a:stretch/>
        </p:blipFill>
        <p:spPr>
          <a:xfrm>
            <a:off x="10472287" y="5127120"/>
            <a:ext cx="981776" cy="11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78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751" r:id="rId21"/>
    <p:sldLayoutId id="2147483745" r:id="rId22"/>
    <p:sldLayoutId id="2147483747" r:id="rId23"/>
    <p:sldLayoutId id="2147483748" r:id="rId24"/>
    <p:sldLayoutId id="214748374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28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39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0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pl-PL"/>
              <a:t>Teoria i testy - podejście TDD oraz system kontroli wersji – dlaczego warto je stosować? </a:t>
            </a:r>
          </a:p>
          <a:p>
            <a:endParaRPr lang="pl-PL"/>
          </a:p>
          <a:p>
            <a:endParaRPr lang="pl-PL"/>
          </a:p>
          <a:p>
            <a:br>
              <a:rPr lang="pl-PL"/>
            </a:br>
            <a:endParaRPr lang="pl-PL"/>
          </a:p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752475" y="5453574"/>
            <a:ext cx="8400490" cy="913542"/>
          </a:xfrm>
        </p:spPr>
        <p:txBody>
          <a:bodyPr anchor="t"/>
          <a:lstStyle/>
          <a:p>
            <a:r>
              <a:rPr lang="pl-PL">
                <a:solidFill>
                  <a:schemeClr val="accent2">
                    <a:lumMod val="75000"/>
                  </a:schemeClr>
                </a:solidFill>
              </a:rPr>
              <a:t>Sebastian Holender – Technical Leader  </a:t>
            </a:r>
            <a:endParaRPr lang="pl-PL">
              <a:solidFill>
                <a:schemeClr val="accent2">
                  <a:lumMod val="75000"/>
                </a:schemeClr>
              </a:solidFill>
              <a:ea typeface="Roboto"/>
            </a:endParaRPr>
          </a:p>
          <a:p>
            <a:endParaRPr lang="pl-PL">
              <a:ea typeface="Roboto"/>
            </a:endParaRPr>
          </a:p>
        </p:txBody>
      </p:sp>
      <p:pic>
        <p:nvPicPr>
          <p:cNvPr id="6" name="Obraz 5" descr="A picture containing photo, different, show, indoor&#10;&#10;Description generated with very high confidence">
            <a:extLst>
              <a:ext uri="{FF2B5EF4-FFF2-40B4-BE49-F238E27FC236}">
                <a16:creationId xmlns:a16="http://schemas.microsoft.com/office/drawing/2014/main" id="{229158A7-6EED-4514-AEB9-8115061F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9"/>
            <a:ext cx="12192000" cy="3427326"/>
          </a:xfrm>
          <a:prstGeom prst="rect">
            <a:avLst/>
          </a:prstGeom>
        </p:spPr>
      </p:pic>
      <p:pic>
        <p:nvPicPr>
          <p:cNvPr id="5" name="Obraz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6364"/>
          <a:stretch/>
        </p:blipFill>
        <p:spPr>
          <a:xfrm>
            <a:off x="0" y="-59162"/>
            <a:ext cx="12192000" cy="3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1. Etap 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3" y="1639979"/>
            <a:ext cx="9732178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Piszemy test, który kończy się niepowodzeniem.</a:t>
            </a:r>
            <a:br>
              <a:rPr lang="pl-PL"/>
            </a:br>
            <a:r>
              <a:rPr lang="pl-PL"/>
              <a:t>	a. Test piszemy, bez implementacji metody </a:t>
            </a:r>
            <a:br>
              <a:rPr lang="pl-PL"/>
            </a:br>
            <a:r>
              <a:rPr lang="pl-PL"/>
              <a:t>	b. Uruchamiamy test, który zgodnie z założeniem nie powiedzie się. </a:t>
            </a:r>
          </a:p>
          <a:p>
            <a:pPr>
              <a:lnSpc>
                <a:spcPct val="150000"/>
              </a:lnSpc>
            </a:pPr>
            <a:r>
              <a:rPr lang="pl-PL"/>
              <a:t>	</a:t>
            </a:r>
            <a:r>
              <a:rPr lang="pl-PL">
                <a:solidFill>
                  <a:srgbClr val="FF0000"/>
                </a:solidFill>
              </a:rPr>
              <a:t>Test Bedzie na czerwono</a:t>
            </a:r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pl-PL"/>
          </a:p>
          <a:p>
            <a:pPr marL="1028700" lvl="1" indent="-342900">
              <a:lnSpc>
                <a:spcPct val="150000"/>
              </a:lnSpc>
              <a:buAutoNum type="arabicPeriod"/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65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2. Etap green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Piszemy kod, tak żeby test się powiódł. </a:t>
            </a:r>
            <a:br>
              <a:rPr lang="pl-PL"/>
            </a:br>
            <a:r>
              <a:rPr lang="pl-PL"/>
              <a:t>  	a. Implementujemy kod. </a:t>
            </a:r>
            <a:br>
              <a:rPr lang="pl-PL"/>
            </a:br>
            <a:r>
              <a:rPr lang="pl-PL"/>
              <a:t>  	b. Piszemy tyle kody, żeby spełnić wymagania napisanego wcześniej testu. </a:t>
            </a:r>
            <a:br>
              <a:rPr lang="pl-PL"/>
            </a:br>
            <a:r>
              <a:rPr lang="pl-PL"/>
              <a:t>  	c. Uruchamiamy test i oczekujemy, że test się powiedzie. </a:t>
            </a:r>
          </a:p>
          <a:p>
            <a:pPr>
              <a:lnSpc>
                <a:spcPct val="150000"/>
              </a:lnSpc>
            </a:pPr>
            <a:r>
              <a:rPr lang="pl-PL">
                <a:solidFill>
                  <a:srgbClr val="00B050"/>
                </a:solidFill>
              </a:rPr>
              <a:t>Test będzie na zielono </a:t>
            </a:r>
          </a:p>
          <a:p>
            <a:pPr>
              <a:lnSpc>
                <a:spcPct val="150000"/>
              </a:lnSpc>
            </a:pPr>
            <a:r>
              <a:rPr lang="pl-PL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052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3. Etap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23469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Wprowadzamy do kodu zmiany, które poprawiają jego jakość, kod staje się bardziej czytelny, lecz nie zmieniamy jego funkcji. Dzięki napisanym wcześniej testom, możemy bez obawy, że zepsujemy kod, refakturować go. </a:t>
            </a:r>
            <a:br>
              <a:rPr lang="pl-PL" dirty="0"/>
            </a:br>
            <a:r>
              <a:rPr lang="pl-PL" dirty="0"/>
              <a:t>  	a. Wprowadzamy zmiany w kodzie. </a:t>
            </a:r>
            <a:br>
              <a:rPr lang="pl-PL" dirty="0"/>
            </a:br>
            <a:r>
              <a:rPr lang="pl-PL" dirty="0"/>
              <a:t>  	b. Uruchamiamy wszystkie testy, (jest to tzw. test regresyjny lub regresja), 	sprawdzamy czy podczas </a:t>
            </a:r>
            <a:r>
              <a:rPr lang="pl-PL" dirty="0" err="1"/>
              <a:t>refaktoryzacji</a:t>
            </a:r>
            <a:r>
              <a:rPr lang="pl-PL" dirty="0"/>
              <a:t> czegoś nie popsuliśmy. </a:t>
            </a:r>
          </a:p>
          <a:p>
            <a:pPr>
              <a:lnSpc>
                <a:spcPct val="150000"/>
              </a:lnSpc>
            </a:pP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810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Ważne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0887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w Test-Driven Development pisane są zawsze przed właściwym kodem.  </a:t>
            </a:r>
            <a:br>
              <a:rPr lang="pl-PL"/>
            </a:br>
            <a:r>
              <a:rPr lang="pl-PL"/>
              <a:t>W TDD piszemy testy zawsze jako pierwsze, przed kodem, przez co zmieniamy proces pisania oprogramowania, które wymusza na nas dekompozycje zadania (Poznania logiki biznesowej). </a:t>
            </a:r>
          </a:p>
        </p:txBody>
      </p:sp>
    </p:spTree>
    <p:extLst>
      <p:ext uri="{BB962C8B-B14F-4D97-AF65-F5344CB8AC3E}">
        <p14:creationId xmlns:p14="http://schemas.microsoft.com/office/powerpoint/2010/main" val="41036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 anchor="t"/>
          <a:lstStyle/>
          <a:p>
            <a:pPr algn="ctr"/>
            <a:r>
              <a:rPr lang="pl-PL" sz="4400" u="sng"/>
              <a:t>Dlaczego warto stosować TDD</a:t>
            </a:r>
          </a:p>
        </p:txBody>
      </p:sp>
    </p:spTree>
    <p:extLst>
      <p:ext uri="{BB962C8B-B14F-4D97-AF65-F5344CB8AC3E}">
        <p14:creationId xmlns:p14="http://schemas.microsoft.com/office/powerpoint/2010/main" val="883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Wysoka jakość kodu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pisane są w izolacji od zewnętrznych zależności, takich jak baza danych, Internet, sieć, system plików. Z tego powodu programista już na etapie pisania testu musi identyfikować, gdzie ta zależność występuje, a następnie zaprojektować funkcje z ich uwzględnieniem. Co w rezultacie skutkuje kodem o luźnej zależności i wysokiej spójności. 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Pisanie w metodyce TDD wspiera pisanie według dobrych praktyk programowania </a:t>
            </a:r>
            <a:r>
              <a:rPr lang="pl-PL" u="sng"/>
              <a:t>SOLID.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77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Testy jako „żywa” dokumentacja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Testy jednostkowe stanowią wykonywalną, zawsze aktualną, dokumentację aplikacji. Żeby dowiedzieć się jak działa dany moduł, wystarczy przeczytać lub </a:t>
            </a:r>
            <a:r>
              <a:rPr lang="pl-PL" err="1"/>
              <a:t>zdebugować</a:t>
            </a:r>
            <a:r>
              <a:rPr lang="pl-PL"/>
              <a:t> test jednostkowy. </a:t>
            </a:r>
          </a:p>
        </p:txBody>
      </p:sp>
    </p:spTree>
    <p:extLst>
      <p:ext uri="{BB962C8B-B14F-4D97-AF65-F5344CB8AC3E}">
        <p14:creationId xmlns:p14="http://schemas.microsoft.com/office/powerpoint/2010/main" val="207913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Wymusza lepsze poznanie wymagań biznesowych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Pisanie testów przed implementacją jak w przypadku podejścia TDD, skłania programistę do dokładnej analizy wymagań wszystkich punktów biznesowych, które mogą zawierać wiele niejednoznaczności. </a:t>
            </a:r>
          </a:p>
        </p:txBody>
      </p:sp>
    </p:spTree>
    <p:extLst>
      <p:ext uri="{BB962C8B-B14F-4D97-AF65-F5344CB8AC3E}">
        <p14:creationId xmlns:p14="http://schemas.microsoft.com/office/powerpoint/2010/main" val="364932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Automatyczna regresja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Praca z istniejącym już kodem, może być stresująca. Czy moja zmiana nie zepsuje już istniejącej logiki? Takie pytania może sobie zadawać każdy kto ma do czynienia z oprogramowaniem, które nie posiada testów automatycznych lub pokrycie testami jest słabe. W przypadku trzymania się reguł i zasad TDD, zmniejszamy takie ryzyko.   </a:t>
            </a:r>
          </a:p>
        </p:txBody>
      </p:sp>
    </p:spTree>
    <p:extLst>
      <p:ext uri="{BB962C8B-B14F-4D97-AF65-F5344CB8AC3E}">
        <p14:creationId xmlns:p14="http://schemas.microsoft.com/office/powerpoint/2010/main" val="298288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Informacja zwrotna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Informacja zwrotna może być pozytywna lub negatywna. Im wcześniej otrzymamy informację zwrotną, tym szybciej możemy na nią zareagować. Najszybszym sposobem na sprawdzenie czy nasza poprawka w kodzie nie spowodowała błędu w aplikacji jest uruchomienie testów jednostkowych. </a:t>
            </a:r>
          </a:p>
        </p:txBody>
      </p:sp>
    </p:spTree>
    <p:extLst>
      <p:ext uri="{BB962C8B-B14F-4D97-AF65-F5344CB8AC3E}">
        <p14:creationId xmlns:p14="http://schemas.microsoft.com/office/powerpoint/2010/main" val="344390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70104" y="709189"/>
            <a:ext cx="10721975" cy="583266"/>
          </a:xfrm>
        </p:spPr>
        <p:txBody>
          <a:bodyPr/>
          <a:lstStyle/>
          <a:p>
            <a:r>
              <a:rPr lang="pl-PL"/>
              <a:t>Plan</a:t>
            </a:r>
            <a:r>
              <a:rPr lang="en-US"/>
              <a:t> </a:t>
            </a:r>
            <a:r>
              <a:rPr lang="pl-PL"/>
              <a:t>wykładu</a:t>
            </a:r>
          </a:p>
          <a:p>
            <a:endParaRPr lang="pl-P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673531" y="1639979"/>
            <a:ext cx="8801386" cy="3471952"/>
          </a:xfrm>
        </p:spPr>
        <p:txBody>
          <a:bodyPr anchor="t"/>
          <a:lstStyle/>
          <a:p>
            <a:endParaRPr lang="pl-PL" sz="1500"/>
          </a:p>
          <a:p>
            <a:pPr lvl="0"/>
            <a:r>
              <a:rPr lang="pl-PL" sz="1500" b="0"/>
              <a:t>1.</a:t>
            </a:r>
            <a:r>
              <a:rPr lang="pl-PL" sz="1500"/>
              <a:t>	</a:t>
            </a:r>
            <a:r>
              <a:rPr lang="pl-PL" sz="1500" u="none"/>
              <a:t>Wstęp</a:t>
            </a:r>
            <a:endParaRPr lang="pl-PL"/>
          </a:p>
          <a:p>
            <a:pPr lvl="0" rtl="0"/>
            <a:r>
              <a:rPr lang="pl-PL" sz="1500" b="0"/>
              <a:t>2.	Wprowadzenie do techniki TDD </a:t>
            </a:r>
          </a:p>
          <a:p>
            <a:pPr lvl="0" rtl="0"/>
            <a:r>
              <a:rPr lang="pl-PL" sz="1500" b="0"/>
              <a:t>3.	Dlaczego warto stosować TDD </a:t>
            </a:r>
          </a:p>
          <a:p>
            <a:pPr lvl="0" rtl="0"/>
            <a:r>
              <a:rPr lang="pl-PL" sz="1500" b="0"/>
              <a:t>4.	Trudności przy wdrażaniu TDD</a:t>
            </a:r>
          </a:p>
          <a:p>
            <a:pPr lvl="0" rtl="0"/>
            <a:r>
              <a:rPr lang="pl-PL" sz="1500" b="0"/>
              <a:t>5.	Dobre praktyki metody TDD</a:t>
            </a:r>
          </a:p>
          <a:p>
            <a:pPr lvl="0" rtl="0"/>
            <a:r>
              <a:rPr lang="pl-PL" sz="1500"/>
              <a:t>6</a:t>
            </a:r>
            <a:r>
              <a:rPr lang="pl-PL" sz="1500" b="0"/>
              <a:t>.	Rodzaje Testów – cz.1 </a:t>
            </a:r>
          </a:p>
          <a:p>
            <a:pPr lvl="0" rtl="0"/>
            <a:r>
              <a:rPr lang="pl-PL" sz="1500"/>
              <a:t>7</a:t>
            </a:r>
            <a:r>
              <a:rPr lang="pl-PL" sz="1500" b="0"/>
              <a:t>.	Wprowadzenie do Systemu kontroli wersji</a:t>
            </a:r>
          </a:p>
          <a:p>
            <a:pPr lvl="0" rtl="0"/>
            <a:r>
              <a:rPr lang="pl-PL" sz="1500"/>
              <a:t>8</a:t>
            </a:r>
            <a:r>
              <a:rPr lang="pl-PL" sz="1500" b="0"/>
              <a:t>.	Rodzaje systemów kontroli wersji</a:t>
            </a:r>
          </a:p>
          <a:p>
            <a:pPr lvl="0" rtl="0"/>
            <a:r>
              <a:rPr lang="pl-PL" sz="1500"/>
              <a:t>9</a:t>
            </a:r>
            <a:r>
              <a:rPr lang="pl-PL" sz="1500" b="0"/>
              <a:t>.	Kontrola wersji z Git</a:t>
            </a:r>
          </a:p>
        </p:txBody>
      </p:sp>
    </p:spTree>
    <p:extLst>
      <p:ext uri="{BB962C8B-B14F-4D97-AF65-F5344CB8AC3E}">
        <p14:creationId xmlns:p14="http://schemas.microsoft.com/office/powerpoint/2010/main" val="407667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Czas programowania jest krótszy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dirty="0"/>
              <a:t>„Wolniej będzie szybciej” – Stwierdzenie w 100% oddaje metodę TDD.  </a:t>
            </a:r>
          </a:p>
          <a:p>
            <a:pPr>
              <a:lnSpc>
                <a:spcPct val="150000"/>
              </a:lnSpc>
            </a:pPr>
            <a:r>
              <a:rPr lang="pl-PL" dirty="0"/>
              <a:t>Test-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Developmnet</a:t>
            </a:r>
            <a:r>
              <a:rPr lang="pl-PL" dirty="0"/>
              <a:t> to mniej więcej dwukrotny narzut czasowy dla programisty – oprócz kodu trzeba jeszcze napisać testy jednostkowe. Jednak mimo tego ostateczny czas zespołu piszącego i stosującego TDD, okazał się krótszy o dwa dni. Dodatkowo według badań liczba błędów jest znacznie mniejsza. </a:t>
            </a:r>
          </a:p>
        </p:txBody>
      </p:sp>
    </p:spTree>
    <p:extLst>
      <p:ext uri="{BB962C8B-B14F-4D97-AF65-F5344CB8AC3E}">
        <p14:creationId xmlns:p14="http://schemas.microsoft.com/office/powerpoint/2010/main" val="262245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Mniejszy koszt programowania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Mniej błędów w kodzie, równe jest szybszym oddawaniem nowych funkcjonalności, a co za tym idzie znacznemu obniżeniu kosztów wytworzenia aplikacji.</a:t>
            </a:r>
          </a:p>
        </p:txBody>
      </p:sp>
    </p:spTree>
    <p:extLst>
      <p:ext uri="{BB962C8B-B14F-4D97-AF65-F5344CB8AC3E}">
        <p14:creationId xmlns:p14="http://schemas.microsoft.com/office/powerpoint/2010/main" val="39028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Podsumowanie</a:t>
            </a:r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4438604"/>
          </a:xfrm>
        </p:spPr>
        <p:txBody>
          <a:bodyPr anchor="t"/>
          <a:lstStyle/>
          <a:p>
            <a:pPr lvl="1">
              <a:lnSpc>
                <a:spcPct val="150000"/>
              </a:lnSpc>
            </a:pPr>
            <a:r>
              <a:rPr lang="pl-PL"/>
              <a:t>Wysoka Jakość kodu</a:t>
            </a:r>
          </a:p>
          <a:p>
            <a:pPr lvl="1">
              <a:lnSpc>
                <a:spcPct val="150000"/>
              </a:lnSpc>
            </a:pPr>
            <a:r>
              <a:rPr lang="pl-PL"/>
              <a:t>Testy jako żywa dokumentacja (BDD)</a:t>
            </a:r>
          </a:p>
          <a:p>
            <a:pPr lvl="1">
              <a:lnSpc>
                <a:spcPct val="150000"/>
              </a:lnSpc>
            </a:pPr>
            <a:r>
              <a:rPr lang="pl-PL"/>
              <a:t>Wymusza lepsze poznanie logiki biznesowej</a:t>
            </a:r>
          </a:p>
          <a:p>
            <a:pPr lvl="1">
              <a:lnSpc>
                <a:spcPct val="150000"/>
              </a:lnSpc>
            </a:pPr>
            <a:r>
              <a:rPr lang="pl-PL"/>
              <a:t>Automatyczna regresja</a:t>
            </a:r>
          </a:p>
          <a:p>
            <a:pPr lvl="1">
              <a:lnSpc>
                <a:spcPct val="150000"/>
              </a:lnSpc>
            </a:pPr>
            <a:r>
              <a:rPr lang="pl-PL"/>
              <a:t>Informacja zwrotna</a:t>
            </a:r>
          </a:p>
          <a:p>
            <a:pPr lvl="1">
              <a:lnSpc>
                <a:spcPct val="150000"/>
              </a:lnSpc>
            </a:pPr>
            <a:r>
              <a:rPr lang="pl-PL"/>
              <a:t>Czas programowania jest krótszy</a:t>
            </a:r>
          </a:p>
          <a:p>
            <a:pPr lvl="1">
              <a:lnSpc>
                <a:spcPct val="150000"/>
              </a:lnSpc>
            </a:pPr>
            <a:r>
              <a:rPr lang="pl-PL"/>
              <a:t>Mniejszy koszt zmian</a:t>
            </a:r>
          </a:p>
        </p:txBody>
      </p:sp>
    </p:spTree>
    <p:extLst>
      <p:ext uri="{BB962C8B-B14F-4D97-AF65-F5344CB8AC3E}">
        <p14:creationId xmlns:p14="http://schemas.microsoft.com/office/powerpoint/2010/main" val="246625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Trudności przy wdrażaniu TDD</a:t>
            </a:r>
          </a:p>
        </p:txBody>
      </p:sp>
    </p:spTree>
    <p:extLst>
      <p:ext uri="{BB962C8B-B14F-4D97-AF65-F5344CB8AC3E}">
        <p14:creationId xmlns:p14="http://schemas.microsoft.com/office/powerpoint/2010/main" val="214823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Nauka teorii i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Test-</a:t>
            </a:r>
            <a:r>
              <a:rPr lang="pl-PL" err="1"/>
              <a:t>Driven</a:t>
            </a:r>
            <a:r>
              <a:rPr lang="pl-PL"/>
              <a:t> Development jest techniką, która wymaga wiedzy zarówno teoretycznej jak i praktycznej w zakresie programowania obiektowego, wzorców projektowych testowania automatycznego. </a:t>
            </a:r>
          </a:p>
        </p:txBody>
      </p:sp>
    </p:spTree>
    <p:extLst>
      <p:ext uri="{BB962C8B-B14F-4D97-AF65-F5344CB8AC3E}">
        <p14:creationId xmlns:p14="http://schemas.microsoft.com/office/powerpoint/2010/main" val="2697010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Zespół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Programowanie to bardzo często praca w zespole, a zatem czas i wysiłek poświęcony na naukę dotyczy całego zespołu.</a:t>
            </a:r>
          </a:p>
        </p:txBody>
      </p:sp>
    </p:spTree>
    <p:extLst>
      <p:ext uri="{BB962C8B-B14F-4D97-AF65-F5344CB8AC3E}">
        <p14:creationId xmlns:p14="http://schemas.microsoft.com/office/powerpoint/2010/main" val="97290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Dyscyplina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TDD wymaga dyscypliny w każdym obszarze wytwarzania oprogramowania. Testy muszą być zarządzane i poprawiane tak samo jak pozostała część kodu.</a:t>
            </a:r>
          </a:p>
        </p:txBody>
      </p:sp>
    </p:spTree>
    <p:extLst>
      <p:ext uri="{BB962C8B-B14F-4D97-AF65-F5344CB8AC3E}">
        <p14:creationId xmlns:p14="http://schemas.microsoft.com/office/powerpoint/2010/main" val="51666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Narzędzia (biblioteki, 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Liczba narzędzi do pracy z testami automatycznymi jest szeroka. Poza bibliotekami do testów mamy też narzędzia do obliczania pokrycia kodu, ale także do systemów </a:t>
            </a:r>
            <a:r>
              <a:rPr lang="pl-PL" i="1" err="1"/>
              <a:t>Continuous</a:t>
            </a:r>
            <a:r>
              <a:rPr lang="pl-PL" i="1"/>
              <a:t> Integration.</a:t>
            </a:r>
            <a:r>
              <a:rPr lang="pl-PL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43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Poznanie logiki biznesowej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To co wcześniej określiliśmy jako zaleta stosowania Test-Driven Development,  poznanie wymagań biznesowych, może się okazać trudnością we wdrożeniu. Poznanie logiki biznesowej, wymaga wielu umiejętności miękkich, w doprecyzowaniu zagadnień i złożoności wymagań. </a:t>
            </a: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237410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Presja czasu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TDD może być krytycznie postrzegane przez kierownictwo, które oczekuje szybkich wyników. </a:t>
            </a:r>
            <a:endParaRPr lang="pl-PL" i="1"/>
          </a:p>
        </p:txBody>
      </p:sp>
    </p:spTree>
    <p:extLst>
      <p:ext uri="{BB962C8B-B14F-4D97-AF65-F5344CB8AC3E}">
        <p14:creationId xmlns:p14="http://schemas.microsoft.com/office/powerpoint/2010/main" val="10200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Plan warsztatów</a:t>
            </a:r>
          </a:p>
          <a:p>
            <a:endParaRPr lang="pl-PL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2508069" y="1639979"/>
            <a:ext cx="8966848" cy="3317503"/>
          </a:xfrm>
        </p:spPr>
        <p:txBody>
          <a:bodyPr anchor="t"/>
          <a:lstStyle/>
          <a:p>
            <a:endParaRPr lang="pl-PL" sz="1500"/>
          </a:p>
          <a:p>
            <a:pPr lvl="0"/>
            <a:r>
              <a:rPr lang="pl-PL" sz="1500" b="0"/>
              <a:t>1</a:t>
            </a:r>
            <a:r>
              <a:rPr lang="pl-PL" sz="1500" b="1"/>
              <a:t>.</a:t>
            </a:r>
            <a:r>
              <a:rPr lang="pl-PL" sz="1500"/>
              <a:t>	Instalacja </a:t>
            </a:r>
            <a:r>
              <a:rPr lang="pl-PL" sz="1500" b="0"/>
              <a:t>Git</a:t>
            </a:r>
            <a:endParaRPr lang="pl-PL"/>
          </a:p>
          <a:p>
            <a:pPr lvl="0"/>
            <a:r>
              <a:rPr lang="pl-PL" sz="1500" b="0"/>
              <a:t>2.	Praca z lokalnym repozytorium  </a:t>
            </a:r>
          </a:p>
          <a:p>
            <a:pPr lvl="0"/>
            <a:r>
              <a:rPr lang="pl-PL" sz="1500" b="0"/>
              <a:t>3.	Zdalne repozytorium</a:t>
            </a:r>
          </a:p>
          <a:p>
            <a:pPr lvl="0"/>
            <a:r>
              <a:rPr lang="pl-PL" sz="1500" b="0"/>
              <a:t>4.	Instalacja Biblioteki do testowania Nunit</a:t>
            </a:r>
          </a:p>
          <a:p>
            <a:pPr lvl="0"/>
            <a:r>
              <a:rPr lang="pl-PL" sz="1500" b="0"/>
              <a:t>5.	</a:t>
            </a:r>
            <a:r>
              <a:rPr lang="pl-PL" sz="1500"/>
              <a:t>Integracja</a:t>
            </a:r>
            <a:r>
              <a:rPr lang="en-US" sz="1500" b="0"/>
              <a:t> </a:t>
            </a:r>
            <a:r>
              <a:rPr lang="en-US" sz="1500" b="0" err="1"/>
              <a:t>NUnit</a:t>
            </a:r>
            <a:r>
              <a:rPr lang="en-US" sz="1500" b="0"/>
              <a:t> z Visual Studio (</a:t>
            </a:r>
            <a:r>
              <a:rPr lang="en-US" sz="1500" b="0" err="1"/>
              <a:t>Resharper</a:t>
            </a:r>
            <a:r>
              <a:rPr lang="en-US" sz="1500" b="0"/>
              <a:t>, </a:t>
            </a:r>
            <a:r>
              <a:rPr lang="en-US" sz="1500" b="0" err="1"/>
              <a:t>Nunit</a:t>
            </a:r>
            <a:r>
              <a:rPr lang="en-US" sz="1500" b="0"/>
              <a:t> Adapter)</a:t>
            </a:r>
            <a:endParaRPr lang="pl-PL" sz="1500" b="0"/>
          </a:p>
          <a:p>
            <a:pPr lvl="0"/>
            <a:r>
              <a:rPr lang="pl-PL" sz="1500" b="0"/>
              <a:t>6.	</a:t>
            </a:r>
            <a:r>
              <a:rPr lang="en-US" sz="1500" b="0" err="1"/>
              <a:t>Etap</a:t>
            </a:r>
            <a:r>
              <a:rPr lang="en-US" sz="1500" b="0"/>
              <a:t> Red – </a:t>
            </a:r>
            <a:r>
              <a:rPr lang="en-US" sz="1500" b="0" err="1"/>
              <a:t>Pierwszy</a:t>
            </a:r>
            <a:r>
              <a:rPr lang="en-US" sz="1500" b="0"/>
              <a:t> </a:t>
            </a:r>
            <a:r>
              <a:rPr lang="en-US" sz="1500"/>
              <a:t>test</a:t>
            </a:r>
            <a:endParaRPr lang="pl-PL" sz="1500" b="0"/>
          </a:p>
          <a:p>
            <a:pPr lvl="0"/>
            <a:r>
              <a:rPr lang="pl-PL" sz="1500" b="0"/>
              <a:t>7.	</a:t>
            </a:r>
            <a:r>
              <a:rPr lang="en-US" sz="1500" b="0" err="1"/>
              <a:t>Etap</a:t>
            </a:r>
            <a:r>
              <a:rPr lang="en-US" sz="1500" b="0"/>
              <a:t> Green – </a:t>
            </a:r>
            <a:r>
              <a:rPr lang="en-US" sz="1500" b="0" err="1"/>
              <a:t>Implementacja</a:t>
            </a:r>
            <a:endParaRPr lang="pl-PL" sz="1500" b="0"/>
          </a:p>
          <a:p>
            <a:pPr lvl="0"/>
            <a:r>
              <a:rPr lang="pl-PL" sz="1500" b="0"/>
              <a:t>8.	</a:t>
            </a:r>
            <a:r>
              <a:rPr lang="en-US" sz="1500" b="0" err="1"/>
              <a:t>Etap</a:t>
            </a:r>
            <a:r>
              <a:rPr lang="en-US" sz="1500" b="0"/>
              <a:t> Refactor – </a:t>
            </a:r>
            <a:r>
              <a:rPr lang="en-US" sz="1500" b="0" err="1"/>
              <a:t>Refaktoryzacja</a:t>
            </a:r>
            <a:r>
              <a:rPr lang="en-US" sz="1500" b="0"/>
              <a:t> </a:t>
            </a:r>
            <a:r>
              <a:rPr lang="en-US" sz="1500" b="0" err="1"/>
              <a:t>kodu</a:t>
            </a:r>
            <a:endParaRPr lang="pl-PL" sz="1500" b="0"/>
          </a:p>
          <a:p>
            <a:pPr lvl="0"/>
            <a:r>
              <a:rPr lang="pl-PL" sz="1500" b="0"/>
              <a:t>9.</a:t>
            </a:r>
            <a:r>
              <a:rPr lang="pl-PL" sz="1500"/>
              <a:t>	</a:t>
            </a:r>
            <a:r>
              <a:rPr lang="en-US" sz="1500" err="1"/>
              <a:t>Zatwierdzanie</a:t>
            </a:r>
            <a:r>
              <a:rPr lang="en-US" sz="1500"/>
              <a:t> </a:t>
            </a:r>
            <a:r>
              <a:rPr lang="en-US" sz="1500" err="1"/>
              <a:t>zmian</a:t>
            </a:r>
            <a:r>
              <a:rPr lang="en-US" sz="1500"/>
              <a:t> Git</a:t>
            </a:r>
            <a:endParaRPr lang="pl-PL" sz="1500"/>
          </a:p>
        </p:txBody>
      </p:sp>
    </p:spTree>
    <p:extLst>
      <p:ext uri="{BB962C8B-B14F-4D97-AF65-F5344CB8AC3E}">
        <p14:creationId xmlns:p14="http://schemas.microsoft.com/office/powerpoint/2010/main" val="187781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Dobre praktyki metody TDD</a:t>
            </a:r>
          </a:p>
        </p:txBody>
      </p:sp>
    </p:spTree>
    <p:extLst>
      <p:ext uri="{BB962C8B-B14F-4D97-AF65-F5344CB8AC3E}">
        <p14:creationId xmlns:p14="http://schemas.microsoft.com/office/powerpoint/2010/main" val="135631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Jakie powinny być testy, według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653801" cy="3317503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pl-PL"/>
              <a:t>a.	Testy mogą być tworzone iteracyjnie lub wszystkie naraz.</a:t>
            </a:r>
          </a:p>
          <a:p>
            <a:pPr>
              <a:lnSpc>
                <a:spcPct val="150000"/>
              </a:lnSpc>
            </a:pPr>
            <a:r>
              <a:rPr lang="pl-PL"/>
              <a:t>b.	Testy mogą weryfikować stan lub zachowanie.</a:t>
            </a:r>
          </a:p>
          <a:p>
            <a:pPr>
              <a:lnSpc>
                <a:spcPct val="150000"/>
              </a:lnSpc>
            </a:pPr>
            <a:r>
              <a:rPr lang="pl-PL"/>
              <a:t>c.	Jeden test powinien zawierać jedną logiczną asercje.</a:t>
            </a:r>
          </a:p>
          <a:p>
            <a:pPr>
              <a:lnSpc>
                <a:spcPct val="150000"/>
              </a:lnSpc>
            </a:pPr>
            <a:r>
              <a:rPr lang="pl-PL"/>
              <a:t>d.	Nie zawsze jest sens pisania testów jednostkowych.</a:t>
            </a:r>
          </a:p>
          <a:p>
            <a:pPr>
              <a:lnSpc>
                <a:spcPct val="150000"/>
              </a:lnSpc>
            </a:pPr>
            <a:r>
              <a:rPr lang="pl-PL"/>
              <a:t>e.	Testy jednostkowe nie zastępują testera ręcznego.</a:t>
            </a:r>
          </a:p>
          <a:p>
            <a:pPr>
              <a:lnSpc>
                <a:spcPct val="150000"/>
              </a:lnSpc>
            </a:pPr>
            <a:r>
              <a:rPr lang="pl-PL"/>
              <a:t>f.	Testy jednostkowe powinny być pisane przez tę samą osobę.</a:t>
            </a:r>
          </a:p>
        </p:txBody>
      </p:sp>
    </p:spTree>
    <p:extLst>
      <p:ext uri="{BB962C8B-B14F-4D97-AF65-F5344CB8AC3E}">
        <p14:creationId xmlns:p14="http://schemas.microsoft.com/office/powerpoint/2010/main" val="291659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Rodzaje Testów – cz.1</a:t>
            </a:r>
          </a:p>
        </p:txBody>
      </p:sp>
    </p:spTree>
    <p:extLst>
      <p:ext uri="{BB962C8B-B14F-4D97-AF65-F5344CB8AC3E}">
        <p14:creationId xmlns:p14="http://schemas.microsoft.com/office/powerpoint/2010/main" val="2657294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Podział testów według poziomu testowania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41569" y="1639979"/>
            <a:ext cx="9665174" cy="3806547"/>
          </a:xfrm>
        </p:spPr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jednostkowy</a:t>
            </a:r>
            <a:r>
              <a:rPr lang="pl-PL"/>
              <a:t> – </a:t>
            </a:r>
            <a:r>
              <a:rPr lang="pl-PL" sz="1400" i="1"/>
              <a:t>(ang. Unit test) </a:t>
            </a:r>
            <a:r>
              <a:rPr lang="pl-PL"/>
              <a:t>– testowanie pojedynczej, odizolowanej zależności jednostkowej części kodu: klasy, metody, funkcji, procedury lub modułu.</a:t>
            </a:r>
            <a:br>
              <a:rPr lang="pl-PL"/>
            </a:b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integracyjny</a:t>
            </a:r>
            <a:r>
              <a:rPr lang="pl-PL"/>
              <a:t> – </a:t>
            </a:r>
            <a:r>
              <a:rPr lang="pl-PL" sz="1400" i="1"/>
              <a:t>(ang. Integration test) </a:t>
            </a:r>
            <a:r>
              <a:rPr lang="pl-PL"/>
              <a:t>– testowanie kilku komponentów systemu.</a:t>
            </a:r>
            <a:br>
              <a:rPr lang="pl-PL"/>
            </a:br>
            <a:endParaRPr lang="pl-PL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/>
              <a:t>Test akceptacyjny</a:t>
            </a:r>
            <a:r>
              <a:rPr lang="pl-PL"/>
              <a:t> – </a:t>
            </a:r>
            <a:r>
              <a:rPr lang="pl-PL" sz="1400"/>
              <a:t>(ang. </a:t>
            </a:r>
            <a:r>
              <a:rPr lang="pl-PL" sz="1400" err="1"/>
              <a:t>Acceptance</a:t>
            </a:r>
            <a:r>
              <a:rPr lang="pl-PL" sz="1400"/>
              <a:t> test) </a:t>
            </a:r>
            <a:r>
              <a:rPr lang="pl-PL"/>
              <a:t>– test mający na celu odpowiedzieć na pytanie czy aplikacja spełnia wymagania klienckie (np. w formie historyjek użytkownika i kryteriów akceptacyjnych) np. BDD.</a:t>
            </a:r>
          </a:p>
        </p:txBody>
      </p:sp>
    </p:spTree>
    <p:extLst>
      <p:ext uri="{BB962C8B-B14F-4D97-AF65-F5344CB8AC3E}">
        <p14:creationId xmlns:p14="http://schemas.microsoft.com/office/powerpoint/2010/main" val="418739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Piramida Testów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3037243" y="1352752"/>
            <a:ext cx="5775831" cy="4523544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/>
          <p:cNvSpPr txBox="1"/>
          <p:nvPr/>
        </p:nvSpPr>
        <p:spPr>
          <a:xfrm>
            <a:off x="4766918" y="5295385"/>
            <a:ext cx="23164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jednostkowe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70514" y="5093970"/>
            <a:ext cx="4754880" cy="45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6918" y="446209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integracyjne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6918" y="36438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akceptacyjne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6918" y="2904831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UI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6918" y="1888795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Testy </a:t>
            </a:r>
          </a:p>
          <a:p>
            <a:pPr algn="ctr"/>
            <a:r>
              <a:rPr lang="pl-PL">
                <a:solidFill>
                  <a:schemeClr val="bg1"/>
                </a:solidFill>
              </a:rPr>
              <a:t>manualne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66902" y="4265682"/>
            <a:ext cx="3718560" cy="6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98126" y="3453725"/>
            <a:ext cx="2682239" cy="22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9680" y="2708366"/>
            <a:ext cx="1733006" cy="6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V="1">
            <a:off x="2795451" y="2061946"/>
            <a:ext cx="26125" cy="381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177169" y="2061946"/>
            <a:ext cx="26125" cy="381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2830286" y="2061946"/>
            <a:ext cx="1415772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sz="1100"/>
              <a:t>Czas trwania</a:t>
            </a:r>
          </a:p>
          <a:p>
            <a:r>
              <a:rPr lang="pl-PL" sz="1100"/>
              <a:t>Pojedynczego testu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44409" y="2015779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/>
              <a:t>Koszt</a:t>
            </a:r>
          </a:p>
        </p:txBody>
      </p:sp>
    </p:spTree>
    <p:extLst>
      <p:ext uri="{BB962C8B-B14F-4D97-AF65-F5344CB8AC3E}">
        <p14:creationId xmlns:p14="http://schemas.microsoft.com/office/powerpoint/2010/main" val="783141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Wprowadzenie do </a:t>
            </a:r>
          </a:p>
          <a:p>
            <a:pPr algn="ctr"/>
            <a:r>
              <a:rPr lang="pl-PL" sz="4400" u="sng"/>
              <a:t>Systemów kontroli wersji</a:t>
            </a:r>
          </a:p>
        </p:txBody>
      </p:sp>
    </p:spTree>
    <p:extLst>
      <p:ext uri="{BB962C8B-B14F-4D97-AF65-F5344CB8AC3E}">
        <p14:creationId xmlns:p14="http://schemas.microsoft.com/office/powerpoint/2010/main" val="148448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Rodzaje systemów kontroli</a:t>
            </a:r>
          </a:p>
        </p:txBody>
      </p:sp>
    </p:spTree>
    <p:extLst>
      <p:ext uri="{BB962C8B-B14F-4D97-AF65-F5344CB8AC3E}">
        <p14:creationId xmlns:p14="http://schemas.microsoft.com/office/powerpoint/2010/main" val="349282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Kontrola wersji z Git </a:t>
            </a:r>
          </a:p>
        </p:txBody>
      </p:sp>
    </p:spTree>
    <p:extLst>
      <p:ext uri="{BB962C8B-B14F-4D97-AF65-F5344CB8AC3E}">
        <p14:creationId xmlns:p14="http://schemas.microsoft.com/office/powerpoint/2010/main" val="293733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09600" y="2625076"/>
            <a:ext cx="10850880" cy="814810"/>
          </a:xfrm>
        </p:spPr>
        <p:txBody>
          <a:bodyPr/>
          <a:lstStyle/>
          <a:p>
            <a:pPr algn="ctr"/>
            <a:r>
              <a:rPr lang="pl-PL" sz="4400" u="sng"/>
              <a:t>Wprowadzenie do techniki TDD</a:t>
            </a:r>
          </a:p>
        </p:txBody>
      </p:sp>
    </p:spTree>
    <p:extLst>
      <p:ext uri="{BB962C8B-B14F-4D97-AF65-F5344CB8AC3E}">
        <p14:creationId xmlns:p14="http://schemas.microsoft.com/office/powerpoint/2010/main" val="8833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TDD – Test-Driven Development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9595" cy="3317503"/>
          </a:xfrm>
        </p:spPr>
        <p:txBody>
          <a:bodyPr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Test Driven Development (TDD) to technika tworzenia oprogramowania oparta na regule </a:t>
            </a:r>
            <a:br>
              <a:rPr lang="pl-PL"/>
            </a:br>
            <a:r>
              <a:rPr lang="pl-PL" b="1">
                <a:solidFill>
                  <a:schemeClr val="accent2">
                    <a:lumMod val="75000"/>
                  </a:schemeClr>
                </a:solidFill>
              </a:rPr>
              <a:t>Red-Green-Refactor</a:t>
            </a:r>
            <a:r>
              <a:rPr lang="pl-PL"/>
              <a:t>, która definiuje w jaki sposób programista powinien tworzyć kod: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Najpierw należy napisać test jednostkowy.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Następnie właściwy kod, który odpowiada przypadkowi testowemu.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TDD – Test-Driven Development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3" y="1639979"/>
            <a:ext cx="9732178" cy="3317503"/>
          </a:xfrm>
        </p:spPr>
        <p:txBody>
          <a:bodyPr anchor="t"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Pierwsze wzmianki o technice tworzenia oprogramowania za pomocą testów pojawiły się już w latach 60 i 70 –tych. Jednak głównym popularyzatorem metody TDD jest Kent Beck, autor książki </a:t>
            </a:r>
            <a:r>
              <a:rPr lang="pl-PL" i="1"/>
              <a:t>Extreme Programming </a:t>
            </a:r>
            <a:r>
              <a:rPr lang="pl-PL" i="1" err="1"/>
              <a:t>Explained</a:t>
            </a:r>
            <a:r>
              <a:rPr lang="pl-PL" i="1"/>
              <a:t> z 1999 roku.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8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Błędy w oprogramowaniu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sz="3200"/>
          </a:p>
          <a:p>
            <a:endParaRPr lang="pl-PL" sz="3200"/>
          </a:p>
          <a:p>
            <a:r>
              <a:rPr lang="pl-PL" sz="3200"/>
              <a:t>	„Tylko ten nie popełnia błędów, kto nic nie robi.”</a:t>
            </a:r>
          </a:p>
          <a:p>
            <a:endParaRPr lang="pl-PL"/>
          </a:p>
          <a:p>
            <a:r>
              <a:rPr lang="pl-PL"/>
              <a:t>							</a:t>
            </a:r>
            <a:r>
              <a:rPr lang="pl-PL" i="1"/>
              <a:t>Napoléon Bonaparte</a:t>
            </a:r>
          </a:p>
        </p:txBody>
      </p:sp>
    </p:spTree>
    <p:extLst>
      <p:ext uri="{BB962C8B-B14F-4D97-AF65-F5344CB8AC3E}">
        <p14:creationId xmlns:p14="http://schemas.microsoft.com/office/powerpoint/2010/main" val="305611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/>
              <a:t>Błędy w oprogramowaniu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9740887" cy="3317503"/>
          </a:xfrm>
        </p:spPr>
        <p:txBody>
          <a:bodyPr/>
          <a:lstStyle/>
          <a:p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Według raportu NIST z 2002 roku, szacunkowy koszt błędów w oprogramowaniu w samych Stanach Zjednoczonych wynosił ... 60 miliardów dolarów!!!</a:t>
            </a:r>
          </a:p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 u="sng"/>
              <a:t>Tworzenie oprogramowania przy użyciu metodyki Test-Driven Development (TDD) ma wyższą jakość kodu i mniejszą liczbę błędów.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54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pl-PL"/>
              <a:t>Cykl</a:t>
            </a:r>
            <a:r>
              <a:rPr lang="en-US"/>
              <a:t> Red-Green-Refactor</a:t>
            </a:r>
            <a:endParaRPr lang="pl-PL"/>
          </a:p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52942" y="1639979"/>
            <a:ext cx="4803127" cy="33175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l-PL"/>
          </a:p>
          <a:p>
            <a:pPr>
              <a:lnSpc>
                <a:spcPct val="150000"/>
              </a:lnSpc>
            </a:pPr>
            <a:r>
              <a:rPr lang="pl-PL"/>
              <a:t>Cykl Red-Green-Refactor i jego poszczególne etapy.</a:t>
            </a:r>
          </a:p>
          <a:p>
            <a:pPr>
              <a:lnSpc>
                <a:spcPct val="150000"/>
              </a:lnSpc>
            </a:pPr>
            <a:r>
              <a:rPr lang="pl-PL"/>
              <a:t>W TDD najpierw piszemy testy </a:t>
            </a:r>
            <a:r>
              <a:rPr lang="pl-PL" i="1">
                <a:solidFill>
                  <a:schemeClr val="accent1"/>
                </a:solidFill>
              </a:rPr>
              <a:t>(etap red)</a:t>
            </a:r>
            <a:r>
              <a:rPr lang="pl-PL"/>
              <a:t>, później implementujemy kod </a:t>
            </a:r>
            <a:r>
              <a:rPr lang="pl-PL" i="1">
                <a:solidFill>
                  <a:srgbClr val="92D050"/>
                </a:solidFill>
              </a:rPr>
              <a:t>(etap green)</a:t>
            </a:r>
            <a:r>
              <a:rPr lang="pl-PL"/>
              <a:t>, </a:t>
            </a:r>
            <a:br>
              <a:rPr lang="pl-PL"/>
            </a:br>
            <a:r>
              <a:rPr lang="pl-PL"/>
              <a:t>a na koniec dokonujemy refaktoryzacji </a:t>
            </a:r>
            <a:br>
              <a:rPr lang="pl-PL"/>
            </a:br>
            <a:r>
              <a:rPr lang="pl-PL" i="1">
                <a:solidFill>
                  <a:schemeClr val="accent6">
                    <a:lumMod val="75000"/>
                  </a:schemeClr>
                </a:solidFill>
              </a:rPr>
              <a:t>(etap refactor)</a:t>
            </a:r>
          </a:p>
        </p:txBody>
      </p:sp>
      <p:pic>
        <p:nvPicPr>
          <p:cNvPr id="1028" name="Picture 4" descr="Image result for c. Cykl Red-Green-Ref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9978"/>
            <a:ext cx="3875314" cy="33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16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05.03.2019"/>
</p:tagLst>
</file>

<file path=ppt/theme/theme1.xml><?xml version="1.0" encoding="utf-8"?>
<a:theme xmlns:a="http://schemas.openxmlformats.org/drawingml/2006/main" name="2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2.xml><?xml version="1.0" encoding="utf-8"?>
<a:theme xmlns:a="http://schemas.openxmlformats.org/drawingml/2006/main" name="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3.xml><?xml version="1.0" encoding="utf-8"?>
<a:theme xmlns:a="http://schemas.openxmlformats.org/drawingml/2006/main" name="3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4.xml><?xml version="1.0" encoding="utf-8"?>
<a:theme xmlns:a="http://schemas.openxmlformats.org/drawingml/2006/main" name="BILLENNIUM 15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 15" id="{0ADCB94A-757F-044F-9DF4-3A6B7F4DDC0D}" vid="{0D39E446-BACA-2643-BDC8-015E8D842333}"/>
    </a:ext>
  </a:extLst>
</a:theme>
</file>

<file path=ppt/theme/theme5.xml><?xml version="1.0" encoding="utf-8"?>
<a:theme xmlns:a="http://schemas.openxmlformats.org/drawingml/2006/main" name="1_Motyw2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EE794281-62C7-CB49-86CA-A1009B0E5718}" vid="{AE3340B4-A67B-554B-BF6A-653DB2AB1737}"/>
    </a:ext>
  </a:extLst>
</a:theme>
</file>

<file path=ppt/theme/theme6.xml><?xml version="1.0" encoding="utf-8"?>
<a:theme xmlns:a="http://schemas.openxmlformats.org/drawingml/2006/main" name="4_Billennium_10">
  <a:themeElements>
    <a:clrScheme name="Billenniu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289"/>
      </a:accent1>
      <a:accent2>
        <a:srgbClr val="F9A67C"/>
      </a:accent2>
      <a:accent3>
        <a:srgbClr val="FAC167"/>
      </a:accent3>
      <a:accent4>
        <a:srgbClr val="EFD77D"/>
      </a:accent4>
      <a:accent5>
        <a:srgbClr val="C3D696"/>
      </a:accent5>
      <a:accent6>
        <a:srgbClr val="8DBAE3"/>
      </a:accent6>
      <a:hlink>
        <a:srgbClr val="000000"/>
      </a:hlink>
      <a:folHlink>
        <a:srgbClr val="000000"/>
      </a:folHlink>
    </a:clrScheme>
    <a:fontScheme name="Billennium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LLENNIUM_Szablon_prezentacji_16x9_Zaawansowany.potx" id="{E6291851-3932-42A6-BB85-B84EC13D1E92}" vid="{712E8860-64DB-47E9-B355-4BDAF2557B78}"/>
    </a:ext>
  </a:extLst>
</a:theme>
</file>

<file path=ppt/theme/theme7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043CB1E758844B6A170875AC4DF2F" ma:contentTypeVersion="0" ma:contentTypeDescription="Utwórz nowy dokument." ma:contentTypeScope="" ma:versionID="51250a545d256b6810d5000666a60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998C-4796-4C29-9C9B-986BBC529C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23563-D2C4-4ACC-88DE-3CD807644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6414FC-9635-41E9-854F-434D834CA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2_Billennium_10</vt:lpstr>
      <vt:lpstr>Motyw2</vt:lpstr>
      <vt:lpstr>3_Billennium_10</vt:lpstr>
      <vt:lpstr>BILLENNIUM 15</vt:lpstr>
      <vt:lpstr>1_Motyw2</vt:lpstr>
      <vt:lpstr>4_Billennium_10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Szewczuk</dc:creator>
  <cp:revision>11</cp:revision>
  <dcterms:created xsi:type="dcterms:W3CDTF">2017-02-07T21:48:34Z</dcterms:created>
  <dcterms:modified xsi:type="dcterms:W3CDTF">2019-03-06T09:03:48Z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0x010100452043CB1E758844B6A170875AC4DF2F</vt:lpwstr>
  </property>
</Properties>
</file>