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3" r:id="rId9"/>
    <p:sldId id="265" r:id="rId10"/>
    <p:sldId id="266" r:id="rId11"/>
    <p:sldId id="262" r:id="rId12"/>
    <p:sldId id="261" r:id="rId13"/>
    <p:sldId id="267" r:id="rId14"/>
    <p:sldId id="272" r:id="rId15"/>
    <p:sldId id="271" r:id="rId16"/>
    <p:sldId id="270" r:id="rId17"/>
    <p:sldId id="269" r:id="rId18"/>
    <p:sldId id="26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24C379D-A78D-44B4-B180-8E176D57E1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DFF37A-4E46-4C19-8F29-8506087F20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736BF-7E44-4B3D-AB04-C0CEEBFB1E0F}" type="datetimeFigureOut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186317-107F-440A-BE2D-6FD58BE65B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E64A70-D4D9-4CF7-B358-1C5ADFCB90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DCD54-9134-41B3-AA5A-7EB552D37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8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1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45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928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9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1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圖片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98F147-D4F3-4A76-A1A5-8FD3EB09A366}"/>
              </a:ext>
            </a:extLst>
          </p:cNvPr>
          <p:cNvSpPr/>
          <p:nvPr userDrawn="1"/>
        </p:nvSpPr>
        <p:spPr>
          <a:xfrm>
            <a:off x="0" y="0"/>
            <a:ext cx="12192000" cy="12820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317814"/>
            <a:ext cx="10268712" cy="8605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</a:t>
            </a:r>
            <a:r>
              <a:rPr lang="en-US" altLang="zh-TW" dirty="0"/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348033"/>
            <a:ext cx="10268712" cy="4833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2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7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5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2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0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10/19/2021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701" r:id="rId3"/>
    <p:sldLayoutId id="2147483696" r:id="rId4"/>
    <p:sldLayoutId id="2147483700" r:id="rId5"/>
    <p:sldLayoutId id="2147483697" r:id="rId6"/>
    <p:sldLayoutId id="2147483698" r:id="rId7"/>
    <p:sldLayoutId id="2147483692" r:id="rId8"/>
    <p:sldLayoutId id="2147483688" r:id="rId9"/>
    <p:sldLayoutId id="2147483689" r:id="rId10"/>
    <p:sldLayoutId id="2147483690" r:id="rId11"/>
    <p:sldLayoutId id="2147483691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教練的口哨">
            <a:extLst>
              <a:ext uri="{FF2B5EF4-FFF2-40B4-BE49-F238E27FC236}">
                <a16:creationId xmlns:a16="http://schemas.microsoft.com/office/drawing/2014/main" id="{F675DB13-B4B7-441A-8898-BF6F50965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293" b="24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D99B3BC-9049-4631-B505-545DF15EB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動態問卷系統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06013D-9A4A-41FB-9EF7-BB5A31EA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61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前台統計頁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A67B649-0618-407E-B784-073E7BE0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31" y="1348033"/>
            <a:ext cx="5769563" cy="4833311"/>
          </a:xfrm>
        </p:spPr>
        <p:txBody>
          <a:bodyPr/>
          <a:lstStyle/>
          <a:p>
            <a:r>
              <a:rPr lang="zh-TW" altLang="en-US" dirty="0"/>
              <a:t>統計所有問題的填寫內容</a:t>
            </a:r>
            <a:endParaRPr lang="en-US" altLang="zh-TW" dirty="0"/>
          </a:p>
          <a:p>
            <a:r>
              <a:rPr lang="zh-TW" altLang="en-US" dirty="0"/>
              <a:t>文字方塊類不統計</a:t>
            </a:r>
            <a:endParaRPr lang="en-US" altLang="zh-TW" dirty="0"/>
          </a:p>
          <a:p>
            <a:r>
              <a:rPr lang="zh-TW" altLang="en-US" dirty="0"/>
              <a:t>如果可以，請采用圖表 </a:t>
            </a:r>
            <a:r>
              <a:rPr lang="en-US" altLang="zh-TW" dirty="0"/>
              <a:t>(</a:t>
            </a:r>
            <a:r>
              <a:rPr lang="zh-TW" altLang="en-US" dirty="0"/>
              <a:t>圓餅圖</a:t>
            </a:r>
            <a:r>
              <a:rPr lang="en-US" altLang="zh-TW" dirty="0"/>
              <a:t>)</a:t>
            </a:r>
          </a:p>
        </p:txBody>
      </p:sp>
      <p:pic>
        <p:nvPicPr>
          <p:cNvPr id="8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7B65CF34-A86E-4ACB-B9B3-74601E8A0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46" y="1387881"/>
            <a:ext cx="6128223" cy="44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2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4EA15AA-2DFA-42FD-8642-75EDDF43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4EEBDA-3D71-44E5-A426-1034BBF11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讓管理者設計問卷</a:t>
            </a:r>
          </a:p>
        </p:txBody>
      </p:sp>
    </p:spTree>
    <p:extLst>
      <p:ext uri="{BB962C8B-B14F-4D97-AF65-F5344CB8AC3E}">
        <p14:creationId xmlns:p14="http://schemas.microsoft.com/office/powerpoint/2010/main" val="149812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99CCE-58B2-4C28-BCFE-304CBEFA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後台頁面架構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5183F222-FB82-489D-B2FD-1E7418373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" y="2135139"/>
            <a:ext cx="12167591" cy="4341162"/>
          </a:xfrm>
        </p:spPr>
      </p:pic>
    </p:spTree>
    <p:extLst>
      <p:ext uri="{BB962C8B-B14F-4D97-AF65-F5344CB8AC3E}">
        <p14:creationId xmlns:p14="http://schemas.microsoft.com/office/powerpoint/2010/main" val="124645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後台列表頁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C3DF845-BB43-4492-BA59-232DBA99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348033"/>
            <a:ext cx="6761526" cy="5379938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搜尋區</a:t>
            </a:r>
            <a:endParaRPr lang="en-US" altLang="zh-TW" dirty="0"/>
          </a:p>
          <a:p>
            <a:pPr lvl="1"/>
            <a:r>
              <a:rPr lang="zh-TW" altLang="en-US" dirty="0"/>
              <a:t>開始 </a:t>
            </a:r>
            <a:r>
              <a:rPr lang="en-US" altLang="zh-TW" dirty="0"/>
              <a:t>/ </a:t>
            </a:r>
            <a:r>
              <a:rPr lang="zh-TW" altLang="en-US" dirty="0"/>
              <a:t>結束：只允許輸入日期，輸入後搜尋開始、結束時間包含在指定區間的問卷</a:t>
            </a:r>
            <a:endParaRPr lang="en-US" altLang="zh-TW" dirty="0"/>
          </a:p>
          <a:p>
            <a:pPr lvl="1"/>
            <a:r>
              <a:rPr lang="zh-TW" altLang="en-US" dirty="0"/>
              <a:t>問卷標題：輸入後，搜尋包含指定文字的問卷</a:t>
            </a:r>
            <a:endParaRPr lang="en-US" altLang="zh-TW" dirty="0"/>
          </a:p>
          <a:p>
            <a:r>
              <a:rPr lang="zh-TW" altLang="en-US" dirty="0"/>
              <a:t>列表：一頁十筆</a:t>
            </a:r>
            <a:endParaRPr lang="en-US" altLang="zh-TW" dirty="0"/>
          </a:p>
          <a:p>
            <a:pPr lvl="1"/>
            <a:r>
              <a:rPr lang="zh-TW" altLang="en-US" dirty="0"/>
              <a:t>狀態：只有開放中與已關閉</a:t>
            </a:r>
            <a:endParaRPr lang="en-US" altLang="zh-TW" dirty="0"/>
          </a:p>
          <a:p>
            <a:pPr lvl="1"/>
            <a:r>
              <a:rPr lang="en-US" altLang="zh-TW" dirty="0" err="1"/>
              <a:t>QueryString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分頁 </a:t>
            </a:r>
            <a:r>
              <a:rPr lang="en-US" altLang="zh-TW" dirty="0"/>
              <a:t>Page </a:t>
            </a:r>
          </a:p>
          <a:p>
            <a:pPr lvl="3"/>
            <a:r>
              <a:rPr lang="zh-TW" altLang="en-US" dirty="0"/>
              <a:t>開始時間 </a:t>
            </a:r>
            <a:r>
              <a:rPr lang="en-US" altLang="zh-TW" dirty="0"/>
              <a:t>StartDate</a:t>
            </a:r>
          </a:p>
          <a:p>
            <a:pPr lvl="3"/>
            <a:r>
              <a:rPr lang="zh-TW" altLang="en-US" dirty="0"/>
              <a:t>結束時間 </a:t>
            </a:r>
            <a:r>
              <a:rPr lang="en-US" altLang="zh-TW" dirty="0" err="1"/>
              <a:t>EndDate</a:t>
            </a:r>
            <a:r>
              <a:rPr lang="en-US" altLang="zh-TW" dirty="0"/>
              <a:t> </a:t>
            </a:r>
          </a:p>
          <a:p>
            <a:pPr lvl="3"/>
            <a:r>
              <a:rPr lang="zh-TW" altLang="en-US" dirty="0"/>
              <a:t>問卷標題 </a:t>
            </a:r>
            <a:r>
              <a:rPr lang="en-US" altLang="zh-TW" dirty="0"/>
              <a:t>Caption</a:t>
            </a:r>
          </a:p>
          <a:p>
            <a:pPr lvl="1"/>
            <a:r>
              <a:rPr lang="zh-TW" altLang="en-US" dirty="0"/>
              <a:t>連結</a:t>
            </a:r>
            <a:endParaRPr lang="en-US" altLang="zh-TW" dirty="0"/>
          </a:p>
          <a:p>
            <a:pPr lvl="3"/>
            <a:r>
              <a:rPr lang="zh-TW" altLang="en-US" dirty="0"/>
              <a:t>無論是問卷內頁連結或統計連結，都帶入 </a:t>
            </a:r>
            <a:r>
              <a:rPr lang="en-US" altLang="zh-TW" dirty="0"/>
              <a:t>ID </a:t>
            </a:r>
            <a:r>
              <a:rPr lang="zh-TW" altLang="en-US" dirty="0"/>
              <a:t>到 </a:t>
            </a:r>
            <a:r>
              <a:rPr lang="en-US" altLang="zh-TW" dirty="0" err="1"/>
              <a:t>QueryString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pic>
        <p:nvPicPr>
          <p:cNvPr id="12" name="圖片 11" descr="一張含有 桌 的圖片&#10;&#10;自動產生的描述">
            <a:extLst>
              <a:ext uri="{FF2B5EF4-FFF2-40B4-BE49-F238E27FC236}">
                <a16:creationId xmlns:a16="http://schemas.microsoft.com/office/drawing/2014/main" id="{3E097532-FBA4-4BE7-92E5-ADFA73C4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80" y="1677970"/>
            <a:ext cx="5218720" cy="45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7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後台內頁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C47BA19-62DE-438D-BDFD-2F5E5052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348033"/>
            <a:ext cx="6466788" cy="4833311"/>
          </a:xfrm>
        </p:spPr>
        <p:txBody>
          <a:bodyPr/>
          <a:lstStyle/>
          <a:p>
            <a:r>
              <a:rPr lang="zh-TW" altLang="en-US" dirty="0"/>
              <a:t>新增模式</a:t>
            </a:r>
            <a:endParaRPr lang="en-US" altLang="zh-TW" dirty="0"/>
          </a:p>
          <a:p>
            <a:pPr lvl="1"/>
            <a:r>
              <a:rPr lang="zh-TW" altLang="en-US" dirty="0"/>
              <a:t>開始時間預設為當日</a:t>
            </a:r>
            <a:endParaRPr lang="en-US" altLang="zh-TW" dirty="0"/>
          </a:p>
          <a:p>
            <a:pPr lvl="1"/>
            <a:r>
              <a:rPr lang="zh-TW" altLang="en-US" dirty="0"/>
              <a:t>結束時間預設留空</a:t>
            </a:r>
            <a:endParaRPr lang="en-US" altLang="zh-TW" dirty="0"/>
          </a:p>
          <a:p>
            <a:pPr lvl="1"/>
            <a:r>
              <a:rPr lang="zh-TW" altLang="en-US" dirty="0"/>
              <a:t>預設為啟用</a:t>
            </a:r>
            <a:endParaRPr lang="en-US" altLang="zh-TW" dirty="0"/>
          </a:p>
          <a:p>
            <a:r>
              <a:rPr lang="zh-TW" altLang="en-US" dirty="0"/>
              <a:t>編輯模式</a:t>
            </a:r>
            <a:endParaRPr lang="en-US" altLang="zh-TW" dirty="0"/>
          </a:p>
          <a:p>
            <a:pPr lvl="1"/>
            <a:r>
              <a:rPr lang="zh-TW" altLang="en-US" dirty="0"/>
              <a:t>從 </a:t>
            </a:r>
            <a:r>
              <a:rPr lang="en-US" altLang="zh-TW" dirty="0" err="1"/>
              <a:t>QueryString</a:t>
            </a:r>
            <a:r>
              <a:rPr lang="en-US" altLang="zh-TW" dirty="0"/>
              <a:t> (ID) </a:t>
            </a:r>
            <a:r>
              <a:rPr lang="zh-TW" altLang="en-US" dirty="0"/>
              <a:t>取得問卷編號</a:t>
            </a:r>
            <a:endParaRPr lang="en-US" altLang="zh-TW" dirty="0"/>
          </a:p>
          <a:p>
            <a:pPr lvl="1"/>
            <a:r>
              <a:rPr lang="zh-TW" altLang="en-US" dirty="0"/>
              <a:t>將問卷設定填入欄位中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317D1DE-7E33-4855-ADB4-BF27D8BB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97" y="1488213"/>
            <a:ext cx="5356239" cy="395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6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後台內頁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53C3916-245F-40BD-A58A-41B4E0F8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9" y="1348032"/>
            <a:ext cx="6513922" cy="5509967"/>
          </a:xfrm>
        </p:spPr>
        <p:txBody>
          <a:bodyPr/>
          <a:lstStyle/>
          <a:p>
            <a:r>
              <a:rPr lang="zh-TW" altLang="en-US" dirty="0"/>
              <a:t>種類</a:t>
            </a:r>
            <a:endParaRPr lang="en-US" altLang="zh-TW" dirty="0"/>
          </a:p>
          <a:p>
            <a:pPr lvl="1"/>
            <a:r>
              <a:rPr lang="zh-TW" altLang="en-US" dirty="0"/>
              <a:t>可以自訂問題，或是套常用問題</a:t>
            </a:r>
            <a:endParaRPr lang="en-US" altLang="zh-TW" dirty="0"/>
          </a:p>
          <a:p>
            <a:pPr lvl="1"/>
            <a:r>
              <a:rPr lang="zh-TW" altLang="en-US" dirty="0"/>
              <a:t>選取常用問題後，將常用問題的問題、種類、回答、必填設定填入輸入框中</a:t>
            </a:r>
            <a:endParaRPr lang="en-US" altLang="zh-TW" dirty="0"/>
          </a:p>
          <a:p>
            <a:pPr lvl="1"/>
            <a:r>
              <a:rPr lang="zh-TW" altLang="en-US" dirty="0"/>
              <a:t>按下加入後，如果是新增模式，就增加一個問題。如果是編輯模式，調整現有資料。並寫入 </a:t>
            </a:r>
            <a:r>
              <a:rPr lang="en-US" altLang="zh-TW" dirty="0"/>
              <a:t>Session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按下送出後，才將 </a:t>
            </a:r>
            <a:r>
              <a:rPr lang="en-US" altLang="zh-TW" dirty="0"/>
              <a:t>Session </a:t>
            </a:r>
            <a:r>
              <a:rPr lang="zh-TW" altLang="en-US" dirty="0"/>
              <a:t>的內容寫入資料庫。</a:t>
            </a:r>
            <a:endParaRPr lang="en-US" altLang="zh-TW" dirty="0"/>
          </a:p>
          <a:p>
            <a:r>
              <a:rPr lang="zh-TW" altLang="en-US" dirty="0"/>
              <a:t>問題和回答</a:t>
            </a:r>
            <a:endParaRPr lang="en-US" altLang="zh-TW" dirty="0"/>
          </a:p>
          <a:p>
            <a:pPr lvl="1"/>
            <a:r>
              <a:rPr lang="zh-TW" altLang="en-US" dirty="0"/>
              <a:t>回答可以多個 </a:t>
            </a:r>
            <a:r>
              <a:rPr lang="en-US" altLang="zh-TW" dirty="0"/>
              <a:t>(</a:t>
            </a:r>
            <a:r>
              <a:rPr lang="zh-TW" altLang="en-US" dirty="0"/>
              <a:t>單複選方塊</a:t>
            </a:r>
            <a:r>
              <a:rPr lang="en-US" altLang="zh-TW" dirty="0"/>
              <a:t>) </a:t>
            </a:r>
            <a:r>
              <a:rPr lang="zh-TW" altLang="en-US" dirty="0"/>
              <a:t>，使用 </a:t>
            </a:r>
            <a:r>
              <a:rPr lang="en-US" altLang="zh-TW" dirty="0"/>
              <a:t>; </a:t>
            </a:r>
            <a:r>
              <a:rPr lang="zh-TW" altLang="en-US" dirty="0"/>
              <a:t>分隔</a:t>
            </a:r>
            <a:endParaRPr lang="en-US" altLang="zh-TW" dirty="0"/>
          </a:p>
          <a:p>
            <a:pPr lvl="1"/>
            <a:r>
              <a:rPr lang="zh-TW" altLang="en-US" dirty="0"/>
              <a:t>按下編輯後，將值帶入上面的輸入框。</a:t>
            </a: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9DADC0E1-257A-4900-9A40-05028518A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311" y="1315407"/>
            <a:ext cx="5401239" cy="47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4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後台內頁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AB028B3-2918-42C3-8ECF-843DD8FBF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348033"/>
            <a:ext cx="6419654" cy="4833311"/>
          </a:xfrm>
        </p:spPr>
        <p:txBody>
          <a:bodyPr/>
          <a:lstStyle/>
          <a:p>
            <a:r>
              <a:rPr lang="zh-TW" altLang="en-US" dirty="0"/>
              <a:t>列出所有使用者作答的內容</a:t>
            </a:r>
            <a:endParaRPr lang="en-US" altLang="zh-TW" dirty="0"/>
          </a:p>
          <a:p>
            <a:r>
              <a:rPr lang="zh-TW" altLang="en-US" dirty="0"/>
              <a:t>匯出鈕</a:t>
            </a:r>
            <a:endParaRPr lang="en-US" altLang="zh-TW" dirty="0"/>
          </a:p>
          <a:p>
            <a:pPr lvl="1"/>
            <a:r>
              <a:rPr lang="zh-TW" altLang="en-US" dirty="0"/>
              <a:t>按下後，將使用者資訊、每個問題、每個問題的答案匯出並下載為 </a:t>
            </a:r>
            <a:r>
              <a:rPr lang="en-US" altLang="zh-TW" dirty="0"/>
              <a:t>CSV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列表</a:t>
            </a:r>
            <a:endParaRPr lang="en-US" altLang="zh-TW" dirty="0"/>
          </a:p>
          <a:p>
            <a:pPr lvl="1"/>
            <a:r>
              <a:rPr lang="zh-TW" altLang="en-US" dirty="0"/>
              <a:t>點下前往後，將使用者填寫的內容以及問卷問題顯示出來 </a:t>
            </a:r>
            <a:r>
              <a:rPr lang="en-US" altLang="zh-TW" dirty="0"/>
              <a:t>(</a:t>
            </a:r>
            <a:r>
              <a:rPr lang="zh-TW" altLang="en-US" dirty="0"/>
              <a:t>見下張投影片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依填寫時間逆序排序 </a:t>
            </a:r>
            <a:r>
              <a:rPr lang="en-US" altLang="zh-TW" dirty="0"/>
              <a:t>(</a:t>
            </a:r>
            <a:r>
              <a:rPr lang="zh-TW" altLang="en-US" dirty="0"/>
              <a:t>越新越靠上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內容版面配置區 3" descr="一張含有 桌 的圖片&#10;&#10;自動產生的描述">
            <a:extLst>
              <a:ext uri="{FF2B5EF4-FFF2-40B4-BE49-F238E27FC236}">
                <a16:creationId xmlns:a16="http://schemas.microsoft.com/office/drawing/2014/main" id="{ACFD462F-358A-42B8-924B-30EE136B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2" y="1348033"/>
            <a:ext cx="5384316" cy="43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0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後台內頁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57E382A-2F78-41D5-ADB3-3300D79B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顯示問卷填寫的細節。</a:t>
            </a: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B5977EEA-51FA-4281-A965-25974501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18" y="1310080"/>
            <a:ext cx="5211381" cy="54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3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後台內頁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CF243B2-9547-4F40-84DD-FCA9A9F1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348033"/>
            <a:ext cx="5287483" cy="4833311"/>
          </a:xfrm>
        </p:spPr>
        <p:txBody>
          <a:bodyPr/>
          <a:lstStyle/>
          <a:p>
            <a:r>
              <a:rPr lang="zh-TW" altLang="en-US" dirty="0"/>
              <a:t>顯示頁面中，所有的選項統計。</a:t>
            </a:r>
            <a:endParaRPr lang="en-US" altLang="zh-TW" dirty="0"/>
          </a:p>
          <a:p>
            <a:r>
              <a:rPr lang="zh-TW" altLang="en-US" dirty="0"/>
              <a:t>如果是文字方塊就不統計。</a:t>
            </a:r>
          </a:p>
        </p:txBody>
      </p:sp>
      <p:pic>
        <p:nvPicPr>
          <p:cNvPr id="8" name="內容版面配置區 3" descr="一張含有 桌 的圖片&#10;&#10;自動產生的描述">
            <a:extLst>
              <a:ext uri="{FF2B5EF4-FFF2-40B4-BE49-F238E27FC236}">
                <a16:creationId xmlns:a16="http://schemas.microsoft.com/office/drawing/2014/main" id="{0E9BB479-ED7E-41B9-9487-1C5A0C54A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0" y="1413776"/>
            <a:ext cx="6351651" cy="51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6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C6DAF-E175-4932-AC52-346690D8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概念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ABF35D0-2291-44B8-9C5B-853112E6F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7770" y="1347788"/>
            <a:ext cx="5413285" cy="4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F53-9573-4A75-AEE6-E1687F91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動態問卷說明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2E4D6-ECEB-4065-9921-455724B6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lang="zh-TW" altLang="en-US" dirty="0"/>
              <a:t>後台</a:t>
            </a:r>
            <a:endParaRPr lang="en-US" altLang="zh-TW" dirty="0"/>
          </a:p>
          <a:p>
            <a:pPr lvl="1"/>
            <a:r>
              <a:rPr lang="zh-TW" altLang="en-US" dirty="0"/>
              <a:t>讓使用者可以設計出讓外部成員填寫的問卷。</a:t>
            </a:r>
            <a:endParaRPr lang="en-US" altLang="zh-TW" dirty="0"/>
          </a:p>
          <a:p>
            <a:pPr lvl="1"/>
            <a:r>
              <a:rPr lang="zh-TW" altLang="en-US" dirty="0"/>
              <a:t>問卷題目以及回答格式可以自訂。</a:t>
            </a:r>
            <a:endParaRPr lang="en-US" altLang="zh-TW" dirty="0"/>
          </a:p>
          <a:p>
            <a:pPr lvl="1"/>
            <a:r>
              <a:rPr lang="zh-TW" altLang="en-US" dirty="0"/>
              <a:t>除了設計問卷外，後台也應該有填寫紀錄的統計結果。</a:t>
            </a:r>
            <a:endParaRPr lang="en-US" altLang="zh-TW" dirty="0"/>
          </a:p>
          <a:p>
            <a:r>
              <a:rPr lang="zh-TW" altLang="en-US" dirty="0"/>
              <a:t>前台</a:t>
            </a:r>
            <a:endParaRPr lang="en-US" altLang="zh-TW" dirty="0"/>
          </a:p>
          <a:p>
            <a:pPr lvl="1"/>
            <a:r>
              <a:rPr lang="zh-TW" altLang="en-US" dirty="0"/>
              <a:t>進入問卷頁面後，使用者可以依問題回答，並在回答問題後儲存</a:t>
            </a:r>
            <a:endParaRPr lang="en-US" altLang="zh-TW" dirty="0"/>
          </a:p>
          <a:p>
            <a:pPr lvl="1"/>
            <a:r>
              <a:rPr lang="zh-TW" altLang="en-US" dirty="0"/>
              <a:t>確定儲存前，可以檢查自己的填寫狀況</a:t>
            </a:r>
          </a:p>
        </p:txBody>
      </p:sp>
    </p:spTree>
    <p:extLst>
      <p:ext uri="{BB962C8B-B14F-4D97-AF65-F5344CB8AC3E}">
        <p14:creationId xmlns:p14="http://schemas.microsoft.com/office/powerpoint/2010/main" val="160060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4EA15AA-2DFA-42FD-8642-75EDDF43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前台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D2DCE54-15DF-4662-985F-B58B7BB81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讓使用者挑選問卷，並作答</a:t>
            </a:r>
          </a:p>
        </p:txBody>
      </p:sp>
    </p:spTree>
    <p:extLst>
      <p:ext uri="{BB962C8B-B14F-4D97-AF65-F5344CB8AC3E}">
        <p14:creationId xmlns:p14="http://schemas.microsoft.com/office/powerpoint/2010/main" val="330092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14A7F0-8862-48AA-9D72-F49392B8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前台頁面架構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AE2341FE-5E5A-4F86-A40A-D7C269787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09" y="2631942"/>
            <a:ext cx="11905382" cy="3791297"/>
          </a:xfrm>
        </p:spPr>
      </p:pic>
    </p:spTree>
    <p:extLst>
      <p:ext uri="{BB962C8B-B14F-4D97-AF65-F5344CB8AC3E}">
        <p14:creationId xmlns:p14="http://schemas.microsoft.com/office/powerpoint/2010/main" val="87908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前台列表頁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DC50E55D-BC32-487E-8388-0F2F8D2C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1348033"/>
            <a:ext cx="5159230" cy="527927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搜尋區</a:t>
            </a:r>
            <a:endParaRPr lang="en-US" altLang="zh-TW" dirty="0"/>
          </a:p>
          <a:p>
            <a:pPr lvl="1"/>
            <a:r>
              <a:rPr lang="zh-TW" altLang="en-US" dirty="0"/>
              <a:t>開始 </a:t>
            </a:r>
            <a:r>
              <a:rPr lang="en-US" altLang="zh-TW" dirty="0"/>
              <a:t>/ </a:t>
            </a:r>
            <a:r>
              <a:rPr lang="zh-TW" altLang="en-US" dirty="0"/>
              <a:t>結束：只允許輸入日期，輸入後搜尋開始、結束時間包含在指定區間的問卷</a:t>
            </a:r>
            <a:endParaRPr lang="en-US" altLang="zh-TW" dirty="0"/>
          </a:p>
          <a:p>
            <a:pPr lvl="1"/>
            <a:r>
              <a:rPr lang="zh-TW" altLang="en-US" dirty="0"/>
              <a:t>問卷標題：輸入後，搜尋包含指定文字的問卷</a:t>
            </a:r>
            <a:endParaRPr lang="en-US" altLang="zh-TW" dirty="0"/>
          </a:p>
          <a:p>
            <a:r>
              <a:rPr lang="zh-TW" altLang="en-US" dirty="0"/>
              <a:t>列表：一頁十筆</a:t>
            </a:r>
            <a:endParaRPr lang="en-US" altLang="zh-TW" dirty="0"/>
          </a:p>
          <a:p>
            <a:pPr lvl="1"/>
            <a:r>
              <a:rPr lang="zh-TW" altLang="en-US" dirty="0"/>
              <a:t>狀態：投票中、尚未開始、已完結，只有投票中顯示問卷填寫頁超連結</a:t>
            </a:r>
            <a:endParaRPr lang="en-US" altLang="zh-TW" dirty="0"/>
          </a:p>
          <a:p>
            <a:pPr lvl="1"/>
            <a:r>
              <a:rPr lang="en-US" altLang="zh-TW" dirty="0" err="1"/>
              <a:t>QueryString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分頁 </a:t>
            </a:r>
            <a:r>
              <a:rPr lang="en-US" altLang="zh-TW" dirty="0"/>
              <a:t>Page </a:t>
            </a:r>
          </a:p>
          <a:p>
            <a:pPr lvl="3"/>
            <a:r>
              <a:rPr lang="zh-TW" altLang="en-US" dirty="0"/>
              <a:t>開始時間 </a:t>
            </a:r>
            <a:r>
              <a:rPr lang="en-US" altLang="zh-TW" dirty="0"/>
              <a:t>StartDate</a:t>
            </a:r>
          </a:p>
          <a:p>
            <a:pPr lvl="3"/>
            <a:r>
              <a:rPr lang="zh-TW" altLang="en-US" dirty="0"/>
              <a:t>結束時間 </a:t>
            </a:r>
            <a:r>
              <a:rPr lang="en-US" altLang="zh-TW" dirty="0" err="1"/>
              <a:t>EndDate</a:t>
            </a:r>
            <a:r>
              <a:rPr lang="en-US" altLang="zh-TW" dirty="0"/>
              <a:t> </a:t>
            </a:r>
          </a:p>
          <a:p>
            <a:pPr lvl="3"/>
            <a:r>
              <a:rPr lang="zh-TW" altLang="en-US" dirty="0"/>
              <a:t>問卷標題 </a:t>
            </a:r>
            <a:r>
              <a:rPr lang="en-US" altLang="zh-TW" dirty="0"/>
              <a:t>Caption</a:t>
            </a:r>
          </a:p>
          <a:p>
            <a:pPr lvl="1"/>
            <a:r>
              <a:rPr lang="zh-TW" altLang="en-US" dirty="0"/>
              <a:t>連結</a:t>
            </a:r>
            <a:endParaRPr lang="en-US" altLang="zh-TW" dirty="0"/>
          </a:p>
          <a:p>
            <a:pPr lvl="3"/>
            <a:r>
              <a:rPr lang="zh-TW" altLang="en-US" dirty="0"/>
              <a:t>無論是問卷連結，或是統計連結，都是帶入 </a:t>
            </a:r>
            <a:r>
              <a:rPr lang="en-US" altLang="zh-TW" dirty="0"/>
              <a:t>ID </a:t>
            </a:r>
            <a:r>
              <a:rPr lang="zh-TW" altLang="en-US" dirty="0"/>
              <a:t>到 </a:t>
            </a:r>
            <a:r>
              <a:rPr lang="en-US" altLang="zh-TW" dirty="0" err="1"/>
              <a:t>QueryString</a:t>
            </a:r>
            <a:r>
              <a:rPr lang="en-US" altLang="zh-TW" dirty="0"/>
              <a:t> </a:t>
            </a:r>
            <a:r>
              <a:rPr lang="zh-TW" altLang="en-US" dirty="0"/>
              <a:t>中</a:t>
            </a:r>
            <a:endParaRPr lang="en-US" altLang="zh-TW" dirty="0"/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AFBA5B3C-1A85-47ED-8646-A4882D3A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77" y="1494949"/>
            <a:ext cx="61722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前台內頁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F4CB3A6-E2AE-42BA-877A-D4F27BC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348033"/>
            <a:ext cx="5863903" cy="5377789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透過 </a:t>
            </a:r>
            <a:r>
              <a:rPr lang="en-US" altLang="zh-TW" dirty="0" err="1"/>
              <a:t>QueryString</a:t>
            </a:r>
            <a:r>
              <a:rPr lang="en-US" altLang="zh-TW" dirty="0"/>
              <a:t> (ID) </a:t>
            </a:r>
            <a:r>
              <a:rPr lang="zh-TW" altLang="en-US" dirty="0"/>
              <a:t>可以取得前台內頁編號</a:t>
            </a:r>
            <a:endParaRPr lang="en-US" altLang="zh-TW" dirty="0"/>
          </a:p>
          <a:p>
            <a:pPr lvl="1"/>
            <a:r>
              <a:rPr lang="zh-TW" altLang="en-US" dirty="0"/>
              <a:t>問題</a:t>
            </a:r>
            <a:endParaRPr lang="en-US" altLang="zh-TW" dirty="0"/>
          </a:p>
          <a:p>
            <a:pPr lvl="3"/>
            <a:r>
              <a:rPr lang="zh-TW" altLang="en-US" dirty="0"/>
              <a:t>固定問題 </a:t>
            </a:r>
            <a:r>
              <a:rPr lang="en-US" altLang="zh-TW" dirty="0"/>
              <a:t>(</a:t>
            </a:r>
            <a:r>
              <a:rPr lang="zh-TW" altLang="en-US" dirty="0"/>
              <a:t>皆必填</a:t>
            </a:r>
            <a:r>
              <a:rPr lang="en-US" altLang="zh-TW" dirty="0"/>
              <a:t>)</a:t>
            </a:r>
            <a:r>
              <a:rPr lang="zh-TW" altLang="en-US" dirty="0"/>
              <a:t>：姓名、手機、 </a:t>
            </a:r>
            <a:r>
              <a:rPr lang="en-US" altLang="zh-TW" dirty="0"/>
              <a:t>Email </a:t>
            </a:r>
            <a:r>
              <a:rPr lang="zh-TW" altLang="en-US" dirty="0"/>
              <a:t>、年齡</a:t>
            </a:r>
            <a:endParaRPr lang="en-US" altLang="zh-TW" dirty="0"/>
          </a:p>
          <a:p>
            <a:pPr lvl="3"/>
            <a:r>
              <a:rPr lang="zh-TW" altLang="en-US" dirty="0"/>
              <a:t>動態問題：視問題設定決定，可以有多個問題。</a:t>
            </a:r>
            <a:endParaRPr lang="en-US" altLang="zh-TW" dirty="0"/>
          </a:p>
          <a:p>
            <a:pPr lvl="1"/>
            <a:r>
              <a:rPr lang="zh-TW" altLang="en-US" dirty="0"/>
              <a:t>送出</a:t>
            </a:r>
            <a:endParaRPr lang="en-US" altLang="zh-TW" dirty="0"/>
          </a:p>
          <a:p>
            <a:pPr lvl="3"/>
            <a:r>
              <a:rPr lang="zh-TW" altLang="en-US" dirty="0"/>
              <a:t>不立刻寫到資料庫，而是先放到 </a:t>
            </a:r>
            <a:r>
              <a:rPr lang="en-US" altLang="zh-TW" dirty="0"/>
              <a:t>Session </a:t>
            </a:r>
            <a:r>
              <a:rPr lang="zh-TW" altLang="en-US" dirty="0"/>
              <a:t>，並跳至確認頁。</a:t>
            </a:r>
            <a:endParaRPr lang="en-US" altLang="zh-TW" dirty="0"/>
          </a:p>
          <a:p>
            <a:pPr lvl="3"/>
            <a:r>
              <a:rPr lang="zh-TW" altLang="en-US" dirty="0"/>
              <a:t>要做必填及格式檢查，並適當提示使用者。</a:t>
            </a:r>
            <a:endParaRPr lang="en-US" altLang="zh-TW" dirty="0"/>
          </a:p>
          <a:p>
            <a:pPr lvl="3"/>
            <a:r>
              <a:rPr lang="zh-TW" altLang="en-US" dirty="0"/>
              <a:t>取消時，回到列表頁。</a:t>
            </a:r>
            <a:endParaRPr lang="en-US" altLang="zh-TW" dirty="0"/>
          </a:p>
        </p:txBody>
      </p:sp>
      <p:pic>
        <p:nvPicPr>
          <p:cNvPr id="12" name="圖片 11" descr="一張含有 桌 的圖片&#10;&#10;自動產生的描述">
            <a:extLst>
              <a:ext uri="{FF2B5EF4-FFF2-40B4-BE49-F238E27FC236}">
                <a16:creationId xmlns:a16="http://schemas.microsoft.com/office/drawing/2014/main" id="{F9A39E18-863E-48AB-8A1F-B476161C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87" y="84757"/>
            <a:ext cx="5776390" cy="66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F6FC3-2270-42E0-B556-C450D7F2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前台內頁補充說明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53757-1E87-47A6-83EE-36D5EBC6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從確認頁回來</a:t>
            </a:r>
            <a:endParaRPr lang="en-US" altLang="zh-TW" dirty="0"/>
          </a:p>
          <a:p>
            <a:pPr lvl="1"/>
            <a:r>
              <a:rPr lang="zh-TW" altLang="en-US" dirty="0"/>
              <a:t>將選取的值還原回輸入框中。</a:t>
            </a:r>
            <a:endParaRPr lang="en-US" altLang="zh-TW" dirty="0"/>
          </a:p>
          <a:p>
            <a:r>
              <a:rPr lang="zh-TW" altLang="en-US" dirty="0"/>
              <a:t>答案種類</a:t>
            </a:r>
            <a:endParaRPr lang="en-US" altLang="zh-TW" dirty="0"/>
          </a:p>
          <a:p>
            <a:pPr lvl="1"/>
            <a:r>
              <a:rPr lang="zh-TW" altLang="en-US" dirty="0"/>
              <a:t>文字方塊、文字方塊 </a:t>
            </a:r>
            <a:r>
              <a:rPr lang="en-US" altLang="zh-TW" dirty="0"/>
              <a:t>(</a:t>
            </a:r>
            <a:r>
              <a:rPr lang="zh-TW" altLang="en-US" dirty="0"/>
              <a:t>數字</a:t>
            </a:r>
            <a:r>
              <a:rPr lang="en-US" altLang="zh-TW" dirty="0"/>
              <a:t>) </a:t>
            </a:r>
            <a:r>
              <a:rPr lang="zh-TW" altLang="en-US" dirty="0"/>
              <a:t>、文字方塊</a:t>
            </a:r>
            <a:r>
              <a:rPr lang="en-US" altLang="zh-TW" dirty="0"/>
              <a:t>(Email) </a:t>
            </a:r>
            <a:r>
              <a:rPr lang="zh-TW" altLang="en-US" dirty="0"/>
              <a:t>、文字方塊 </a:t>
            </a:r>
            <a:r>
              <a:rPr lang="en-US" altLang="zh-TW" dirty="0"/>
              <a:t>(</a:t>
            </a:r>
            <a:r>
              <a:rPr lang="zh-TW" altLang="en-US" dirty="0"/>
              <a:t>日期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單選方塊、複選方塊</a:t>
            </a:r>
            <a:endParaRPr lang="en-US" altLang="zh-TW" dirty="0"/>
          </a:p>
          <a:p>
            <a:pPr marL="0" lvl="1" indent="0">
              <a:buNone/>
            </a:pPr>
            <a:r>
              <a:rPr lang="zh-TW" altLang="en-US" dirty="0"/>
              <a:t>尚未到開始時間、已超過結束時間、或是已關閉</a:t>
            </a:r>
            <a:endParaRPr lang="en-US" altLang="zh-TW" dirty="0"/>
          </a:p>
          <a:p>
            <a:pPr lvl="1"/>
            <a:r>
              <a:rPr lang="zh-TW" altLang="en-US" dirty="0"/>
              <a:t>將所有填寫欄位設為禁止填寫。</a:t>
            </a:r>
            <a:endParaRPr lang="en-US" altLang="zh-TW" dirty="0"/>
          </a:p>
          <a:p>
            <a:pPr lvl="1"/>
            <a:r>
              <a:rPr lang="zh-TW" altLang="en-US" dirty="0"/>
              <a:t>隱藏送出鈕，避免使用者可以再填寫。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53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前台確認頁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F27A357-1564-49B9-B339-4430CB5B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6" y="1348033"/>
            <a:ext cx="5580668" cy="4833311"/>
          </a:xfrm>
        </p:spPr>
        <p:txBody>
          <a:bodyPr/>
          <a:lstStyle/>
          <a:p>
            <a:r>
              <a:rPr lang="zh-TW" altLang="en-US" dirty="0"/>
              <a:t>顯示本問卷所有作答的狀況</a:t>
            </a:r>
            <a:endParaRPr lang="en-US" altLang="zh-TW" dirty="0"/>
          </a:p>
          <a:p>
            <a:pPr lvl="1"/>
            <a:r>
              <a:rPr lang="zh-TW" altLang="en-US" dirty="0"/>
              <a:t>從 </a:t>
            </a:r>
            <a:r>
              <a:rPr lang="en-US" altLang="zh-TW" dirty="0"/>
              <a:t>Session </a:t>
            </a:r>
            <a:r>
              <a:rPr lang="zh-TW" altLang="en-US" dirty="0"/>
              <a:t>讀取填寫內容。</a:t>
            </a:r>
            <a:endParaRPr lang="en-US" altLang="zh-TW" dirty="0"/>
          </a:p>
          <a:p>
            <a:pPr lvl="1"/>
            <a:r>
              <a:rPr lang="zh-TW" altLang="en-US" dirty="0"/>
              <a:t>若是單選、複選，只顯示被選取的項目。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按鈕</a:t>
            </a:r>
            <a:endParaRPr lang="en-US" altLang="zh-TW" dirty="0"/>
          </a:p>
          <a:p>
            <a:pPr lvl="1"/>
            <a:r>
              <a:rPr lang="zh-TW" altLang="en-US" dirty="0"/>
              <a:t>按下時都要詢問使用是否執行。</a:t>
            </a:r>
            <a:endParaRPr lang="en-US" altLang="zh-TW" dirty="0"/>
          </a:p>
          <a:p>
            <a:pPr lvl="1"/>
            <a:r>
              <a:rPr lang="zh-TW" altLang="en-US" dirty="0"/>
              <a:t>送出鈕：寫到資料庫。</a:t>
            </a:r>
            <a:endParaRPr lang="en-US" altLang="zh-TW" dirty="0"/>
          </a:p>
          <a:p>
            <a:pPr lvl="1"/>
            <a:r>
              <a:rPr lang="zh-TW" altLang="en-US" dirty="0"/>
              <a:t>修改鈕：會回到填寫頁。</a:t>
            </a:r>
          </a:p>
        </p:txBody>
      </p:sp>
      <p:pic>
        <p:nvPicPr>
          <p:cNvPr id="8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DAED8712-1B10-41AE-A65D-C973B55F7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18" y="906011"/>
            <a:ext cx="6118210" cy="57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312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6E2"/>
      </a:lt2>
      <a:accent1>
        <a:srgbClr val="90A5C3"/>
      </a:accent1>
      <a:accent2>
        <a:srgbClr val="7AA9B3"/>
      </a:accent2>
      <a:accent3>
        <a:srgbClr val="80AA9F"/>
      </a:accent3>
      <a:accent4>
        <a:srgbClr val="77AF8A"/>
      </a:accent4>
      <a:accent5>
        <a:srgbClr val="85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773</Words>
  <Application>Microsoft Office PowerPoint</Application>
  <PresentationFormat>寬螢幕</PresentationFormat>
  <Paragraphs>102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動態問卷系統</vt:lpstr>
      <vt:lpstr>概念</vt:lpstr>
      <vt:lpstr>動態問卷說明</vt:lpstr>
      <vt:lpstr>前台</vt:lpstr>
      <vt:lpstr>前台頁面架構</vt:lpstr>
      <vt:lpstr>前台列表頁</vt:lpstr>
      <vt:lpstr>前台內頁</vt:lpstr>
      <vt:lpstr>前台內頁補充說明</vt:lpstr>
      <vt:lpstr>前台確認頁</vt:lpstr>
      <vt:lpstr>前台統計頁</vt:lpstr>
      <vt:lpstr>後台</vt:lpstr>
      <vt:lpstr>後台頁面架構</vt:lpstr>
      <vt:lpstr>後台列表頁</vt:lpstr>
      <vt:lpstr>後台內頁 1</vt:lpstr>
      <vt:lpstr>後台內頁 2</vt:lpstr>
      <vt:lpstr>後台內頁 3</vt:lpstr>
      <vt:lpstr>後台內頁 3</vt:lpstr>
      <vt:lpstr>後台內頁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動態問卷系統</dc:title>
  <dc:creator>豆 毛</dc:creator>
  <cp:lastModifiedBy>豆 毛</cp:lastModifiedBy>
  <cp:revision>31</cp:revision>
  <dcterms:created xsi:type="dcterms:W3CDTF">2021-10-18T16:24:09Z</dcterms:created>
  <dcterms:modified xsi:type="dcterms:W3CDTF">2021-10-19T04:46:49Z</dcterms:modified>
</cp:coreProperties>
</file>