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1" r:id="rId2"/>
    <p:sldId id="290" r:id="rId3"/>
    <p:sldId id="302" r:id="rId4"/>
    <p:sldId id="303" r:id="rId5"/>
    <p:sldId id="3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395"/>
    <a:srgbClr val="808000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5" autoAdjust="0"/>
    <p:restoredTop sz="94706" autoAdjust="0"/>
  </p:normalViewPr>
  <p:slideViewPr>
    <p:cSldViewPr snapToGrid="0">
      <p:cViewPr varScale="1">
        <p:scale>
          <a:sx n="109" d="100"/>
          <a:sy n="109" d="100"/>
        </p:scale>
        <p:origin x="504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538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2897840"/>
            <a:ext cx="9604310" cy="2394785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C95921AE-AEE6-4F9D-8671-2D3D21B478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2290" y="413141"/>
            <a:ext cx="9604310" cy="2037228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5400" b="1">
                <a:solidFill>
                  <a:srgbClr val="0B5395"/>
                </a:solidFill>
                <a:latin typeface="+mj-lt"/>
              </a:defRPr>
            </a:lvl1pPr>
            <a:lvl2pPr marL="274320" indent="0">
              <a:buFontTx/>
              <a:buNone/>
              <a:defRPr/>
            </a:lvl2pPr>
            <a:lvl3pPr marL="506412" indent="0">
              <a:buFontTx/>
              <a:buNone/>
              <a:defRPr/>
            </a:lvl3pPr>
            <a:lvl4pPr marL="731520" indent="0">
              <a:buFontTx/>
              <a:buNone/>
              <a:defRPr/>
            </a:lvl4pPr>
            <a:lvl5pPr marL="963612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9E9C0FDA-B3B8-4EDC-B25B-90D43C4BD9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 flipH="1">
            <a:off x="0" y="-273983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FlixEngineering, LLC. All rights reserved.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EB53-4C0B-41DA-A7B2-D4981BB305DF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FlixEngineering, LLC. All rights reserved.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08FB-A8C2-44B9-A11D-22C1540E0C3D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FlixEngineering, LLC. All rights reserved.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903C-3D9A-4914-B31F-CA6F4C2DD0D9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364877"/>
            <a:ext cx="4572000" cy="442632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364877"/>
            <a:ext cx="4572000" cy="44263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FlixEngineering, LLC. All rights reserved.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4D08-3335-4213-9C56-7A86D9A17436}" type="datetime1">
              <a:rPr lang="en-US" smtClean="0"/>
              <a:t>1/29/2023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363884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158253"/>
            <a:ext cx="4572000" cy="36329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373577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158253"/>
            <a:ext cx="4572000" cy="36329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FlixEngineering, LLC. All rights reserved.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6C62-2F1B-43EF-886A-FA9B4BA7DFFB}" type="datetime1">
              <a:rPr lang="en-US" smtClean="0"/>
              <a:t>1/29/2023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FlixEngineering, LLC. All rights reserved.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A119-3A67-46F5-8B93-713C216C739A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FlixEngineering, LLC. All rights reserved.</a:t>
            </a:r>
            <a:endParaRPr lang="en-US" dirty="0"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853-9BC9-4BAB-BE0C-FB991336E2F7}" type="datetime1">
              <a:rPr lang="en-US" smtClean="0"/>
              <a:t>1/29/2023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4395F8E1-6BEF-4EE0-8D71-B26233B15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 flipH="1">
            <a:off x="0" y="-273983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FlixEngineering, LLC. All rights reserved.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7DBC41-937C-4FB4-B151-4B4633658D27}" type="datetime1">
              <a:rPr lang="en-US" smtClean="0"/>
              <a:t>1/29/2023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878" y="503853"/>
            <a:ext cx="10482682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878" y="1311091"/>
            <a:ext cx="10482682" cy="448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61" y="6289679"/>
            <a:ext cx="545747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2022, FlixEngineering, LLC. All rights reserved.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57B013D-9B8C-4F1D-94D2-BA4B4991DF84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0708457-0C3D-46DF-BD23-755D7AE6451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56656" y="6198100"/>
            <a:ext cx="352515" cy="405593"/>
          </a:xfrm>
          <a:prstGeom prst="rect">
            <a:avLst/>
          </a:prstGeom>
        </p:spPr>
      </p:pic>
      <p:pic>
        <p:nvPicPr>
          <p:cNvPr id="9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CD361F8D-B803-4F9D-BB2A-0D42AC2F91E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25000"/>
          </a:blip>
          <a:stretch>
            <a:fillRect/>
          </a:stretch>
        </p:blipFill>
        <p:spPr>
          <a:xfrm flipH="1">
            <a:off x="0" y="-273983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7FC6-A62B-45F7-A6F4-EC7FFC19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mat&#10;&#10;Description automatically generated">
            <a:extLst>
              <a:ext uri="{FF2B5EF4-FFF2-40B4-BE49-F238E27FC236}">
                <a16:creationId xmlns:a16="http://schemas.microsoft.com/office/drawing/2014/main" id="{4995BE3D-2A76-425F-A55A-004037BDE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979"/>
            <a:ext cx="12250943" cy="686297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FC837C-3949-415E-99C0-CCCEF2EE5FF6}"/>
              </a:ext>
            </a:extLst>
          </p:cNvPr>
          <p:cNvSpPr txBox="1"/>
          <p:nvPr/>
        </p:nvSpPr>
        <p:spPr>
          <a:xfrm>
            <a:off x="3298629" y="5061181"/>
            <a:ext cx="55980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with Holger</a:t>
            </a:r>
          </a:p>
        </p:txBody>
      </p:sp>
    </p:spTree>
    <p:extLst>
      <p:ext uri="{BB962C8B-B14F-4D97-AF65-F5344CB8AC3E}">
        <p14:creationId xmlns:p14="http://schemas.microsoft.com/office/powerpoint/2010/main" val="402795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943D-821D-427C-AA83-10577B6D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0CD430F-4521-4955-BCCC-CAA119A1B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95469"/>
            <a:ext cx="12194788" cy="816345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D3195F-A924-442D-A1D7-28CF0BAD5DF2}"/>
              </a:ext>
            </a:extLst>
          </p:cNvPr>
          <p:cNvSpPr txBox="1"/>
          <p:nvPr/>
        </p:nvSpPr>
        <p:spPr>
          <a:xfrm>
            <a:off x="6096000" y="2136339"/>
            <a:ext cx="5856651" cy="3375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33" b="1" dirty="0">
                <a:solidFill>
                  <a:schemeClr val="bg1"/>
                </a:solidFill>
              </a:rPr>
              <a:t>How to get started with </a:t>
            </a:r>
            <a:r>
              <a:rPr lang="en-US" sz="5333" b="1" dirty="0" err="1">
                <a:solidFill>
                  <a:schemeClr val="bg1"/>
                </a:solidFill>
              </a:rPr>
              <a:t>FireDAC</a:t>
            </a:r>
            <a:r>
              <a:rPr lang="en-US" sz="5333" b="1" dirty="0">
                <a:solidFill>
                  <a:schemeClr val="bg1"/>
                </a:solidFill>
              </a:rPr>
              <a:t> and SQLite</a:t>
            </a:r>
          </a:p>
        </p:txBody>
      </p:sp>
    </p:spTree>
    <p:extLst>
      <p:ext uri="{BB962C8B-B14F-4D97-AF65-F5344CB8AC3E}">
        <p14:creationId xmlns:p14="http://schemas.microsoft.com/office/powerpoint/2010/main" val="82846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75EA-9E59-633B-BB08-B9606C8F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B9E2F-9CE3-B948-B410-B06089E63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Tinkering in Delphi 11</a:t>
            </a:r>
          </a:p>
          <a:p>
            <a:pPr lvl="1"/>
            <a:r>
              <a:rPr lang="en-US" dirty="0"/>
              <a:t>Opening existing database</a:t>
            </a:r>
          </a:p>
          <a:p>
            <a:pPr lvl="1"/>
            <a:r>
              <a:rPr lang="en-US" dirty="0"/>
              <a:t>Creating new databases</a:t>
            </a:r>
          </a:p>
          <a:p>
            <a:pPr lvl="1"/>
            <a:r>
              <a:rPr lang="en-US" dirty="0"/>
              <a:t>Essential hints</a:t>
            </a:r>
          </a:p>
          <a:p>
            <a:endParaRPr lang="en-US" dirty="0"/>
          </a:p>
          <a:p>
            <a:r>
              <a:rPr lang="en-US" dirty="0"/>
              <a:t>Tooling</a:t>
            </a:r>
          </a:p>
          <a:p>
            <a:endParaRPr lang="en-US" dirty="0"/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11191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1DBC-005F-2129-F3A9-16AC42FD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A3BC-0A61-2F6F-48F9-A3502364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SQLite:</a:t>
            </a:r>
            <a:br>
              <a:rPr lang="en-US" dirty="0"/>
            </a:br>
            <a:r>
              <a:rPr lang="en-US" sz="1867" i="1" dirty="0"/>
              <a:t>https://sqlite.org/index.html</a:t>
            </a:r>
          </a:p>
          <a:p>
            <a:endParaRPr lang="en-US" dirty="0"/>
          </a:p>
          <a:p>
            <a:r>
              <a:rPr lang="en-US" dirty="0" err="1"/>
              <a:t>FireDAC</a:t>
            </a:r>
            <a:r>
              <a:rPr lang="en-US" dirty="0"/>
              <a:t> specific documentation:</a:t>
            </a:r>
            <a:br>
              <a:rPr lang="en-US" dirty="0"/>
            </a:br>
            <a:r>
              <a:rPr lang="en-US" sz="1867" i="1" dirty="0"/>
              <a:t>https://docwiki.embarcadero.com/RADStudio/Sydney/en/Using_SQLite_with_FireDAC</a:t>
            </a:r>
          </a:p>
          <a:p>
            <a:endParaRPr lang="en-US" i="1" dirty="0"/>
          </a:p>
          <a:p>
            <a:r>
              <a:rPr lang="en-US" dirty="0"/>
              <a:t>Tooling:</a:t>
            </a:r>
            <a:br>
              <a:rPr lang="en-US" dirty="0"/>
            </a:br>
            <a:r>
              <a:rPr lang="en-US" i="1" dirty="0"/>
              <a:t>https://sqlitestudio.pl/</a:t>
            </a:r>
          </a:p>
        </p:txBody>
      </p:sp>
    </p:spTree>
    <p:extLst>
      <p:ext uri="{BB962C8B-B14F-4D97-AF65-F5344CB8AC3E}">
        <p14:creationId xmlns:p14="http://schemas.microsoft.com/office/powerpoint/2010/main" val="406809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7FC6-A62B-45F7-A6F4-EC7FFC19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mat&#10;&#10;Description automatically generated">
            <a:extLst>
              <a:ext uri="{FF2B5EF4-FFF2-40B4-BE49-F238E27FC236}">
                <a16:creationId xmlns:a16="http://schemas.microsoft.com/office/drawing/2014/main" id="{4995BE3D-2A76-425F-A55A-004037BDE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979"/>
            <a:ext cx="12250943" cy="686297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FC837C-3949-415E-99C0-CCCEF2EE5FF6}"/>
              </a:ext>
            </a:extLst>
          </p:cNvPr>
          <p:cNvSpPr txBox="1"/>
          <p:nvPr/>
        </p:nvSpPr>
        <p:spPr>
          <a:xfrm>
            <a:off x="3298629" y="5061181"/>
            <a:ext cx="55980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with Holger</a:t>
            </a:r>
          </a:p>
        </p:txBody>
      </p:sp>
    </p:spTree>
    <p:extLst>
      <p:ext uri="{BB962C8B-B14F-4D97-AF65-F5344CB8AC3E}">
        <p14:creationId xmlns:p14="http://schemas.microsoft.com/office/powerpoint/2010/main" val="21050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588</TotalTime>
  <Words>77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JetBrains Mono</vt:lpstr>
      <vt:lpstr>Diamond Grid 16x9</vt:lpstr>
      <vt:lpstr>PowerPoint Presentation</vt:lpstr>
      <vt:lpstr>PowerPoint Presentation</vt:lpstr>
      <vt:lpstr>Agenda</vt:lpstr>
      <vt:lpstr>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Dr. Holger Flick</dc:creator>
  <cp:lastModifiedBy>Dr. Holger Flick</cp:lastModifiedBy>
  <cp:revision>35</cp:revision>
  <dcterms:created xsi:type="dcterms:W3CDTF">2022-03-09T01:52:13Z</dcterms:created>
  <dcterms:modified xsi:type="dcterms:W3CDTF">2023-01-29T22:17:57Z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