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4" y="43"/>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1143000" y="685800"/>
            <a:ext cx="4572000" cy="3429000"/>
          </a:xfrm>
          <a:prstGeom prst="rect">
            <a:avLst/>
          </a:prstGeom>
        </p:spPr>
        <p:txBody>
          <a:bodyPr/>
          <a:lstStyle/>
          <a:p>
            <a:endParaRPr/>
          </a:p>
        </p:txBody>
      </p:sp>
      <p:sp>
        <p:nvSpPr>
          <p:cNvPr id="129" name="Shape 12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6926417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a:spLocks noGrp="1"/>
          </p:cNvSpPr>
          <p:nvPr>
            <p:ph type="title"/>
          </p:nvPr>
        </p:nvSpPr>
        <p:spPr>
          <a:xfrm>
            <a:off x="508000" y="3009900"/>
            <a:ext cx="11988800" cy="2032000"/>
          </a:xfrm>
          <a:prstGeom prst="rect">
            <a:avLst/>
          </a:prstGeom>
        </p:spPr>
        <p:txBody>
          <a:bodyPr anchor="b"/>
          <a:lstStyle/>
          <a:p>
            <a:r>
              <a:t>Title Text</a:t>
            </a:r>
          </a:p>
        </p:txBody>
      </p:sp>
      <p:sp>
        <p:nvSpPr>
          <p:cNvPr id="15" name="Shape 15"/>
          <p:cNvSpPr>
            <a:spLocks noGrp="1"/>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sldNum" sz="quarter" idx="2"/>
          </p:nvPr>
        </p:nvSpPr>
        <p:spPr>
          <a:xfrm>
            <a:off x="12154001" y="8763000"/>
            <a:ext cx="342901"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5" name="Shape 105"/>
          <p:cNvSpPr>
            <a:spLocks noGrp="1"/>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sz="3000" i="1">
                <a:solidFill>
                  <a:srgbClr val="9D9D9D"/>
                </a:solidFill>
              </a:defRPr>
            </a:lvl1pPr>
          </a:lstStyle>
          <a:p>
            <a:r>
              <a:t>–Johnny Appleseed</a:t>
            </a:r>
          </a:p>
        </p:txBody>
      </p:sp>
      <p:sp>
        <p:nvSpPr>
          <p:cNvPr id="106" name="Shape 106"/>
          <p:cNvSpPr>
            <a:spLocks noGrp="1"/>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r>
              <a:t>“Type a quote here.” </a:t>
            </a:r>
          </a:p>
        </p:txBody>
      </p:sp>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4" name="Shape 114"/>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5" name="Shape 1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2" name="Shape 1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3" name="Shape 23"/>
          <p:cNvSpPr>
            <a:spLocks noGrp="1"/>
          </p:cNvSpPr>
          <p:nvPr>
            <p:ph type="pic" idx="13"/>
          </p:nvPr>
        </p:nvSpPr>
        <p:spPr>
          <a:xfrm>
            <a:off x="622300" y="1181100"/>
            <a:ext cx="11760200" cy="5676900"/>
          </a:xfrm>
          <a:prstGeom prst="rect">
            <a:avLst/>
          </a:prstGeom>
          <a:ln w="9525">
            <a:round/>
          </a:ln>
        </p:spPr>
        <p:txBody>
          <a:bodyPr lIns="91439" tIns="45719" rIns="91439" bIns="45719" anchor="t">
            <a:noAutofit/>
          </a:bodyPr>
          <a:lstStyle/>
          <a:p>
            <a:endParaRPr/>
          </a:p>
        </p:txBody>
      </p:sp>
      <p:sp>
        <p:nvSpPr>
          <p:cNvPr id="24" name="Shape 24"/>
          <p:cNvSpPr>
            <a:spLocks noGrp="1"/>
          </p:cNvSpPr>
          <p:nvPr>
            <p:ph type="title"/>
          </p:nvPr>
        </p:nvSpPr>
        <p:spPr>
          <a:xfrm>
            <a:off x="508000" y="7099300"/>
            <a:ext cx="11988800" cy="1117600"/>
          </a:xfrm>
          <a:prstGeom prst="rect">
            <a:avLst/>
          </a:prstGeom>
        </p:spPr>
        <p:txBody>
          <a:bodyPr anchor="b"/>
          <a:lstStyle/>
          <a:p>
            <a:r>
              <a:t>Title Text</a:t>
            </a:r>
          </a:p>
        </p:txBody>
      </p:sp>
      <p:sp>
        <p:nvSpPr>
          <p:cNvPr id="25" name="Shape 25"/>
          <p:cNvSpPr>
            <a:spLocks noGrp="1"/>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Shape 33"/>
          <p:cNvSpPr>
            <a:spLocks noGrp="1"/>
          </p:cNvSpPr>
          <p:nvPr>
            <p:ph type="title"/>
          </p:nvPr>
        </p:nvSpPr>
        <p:spPr>
          <a:xfrm>
            <a:off x="508000" y="3860800"/>
            <a:ext cx="11988800" cy="2032000"/>
          </a:xfrm>
          <a:prstGeom prst="rect">
            <a:avLst/>
          </a:prstGeom>
        </p:spPr>
        <p:txBody>
          <a:bodyPr/>
          <a:lstStyle/>
          <a:p>
            <a:r>
              <a:t>Title Text</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Shape 41"/>
          <p:cNvSpPr>
            <a:spLocks noGrp="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endParaRPr/>
          </a:p>
        </p:txBody>
      </p:sp>
      <p:sp>
        <p:nvSpPr>
          <p:cNvPr id="42" name="Shape 42"/>
          <p:cNvSpPr>
            <a:spLocks noGrp="1"/>
          </p:cNvSpPr>
          <p:nvPr>
            <p:ph type="title"/>
          </p:nvPr>
        </p:nvSpPr>
        <p:spPr>
          <a:xfrm>
            <a:off x="508000" y="2400300"/>
            <a:ext cx="5829300" cy="6070600"/>
          </a:xfrm>
          <a:prstGeom prst="rect">
            <a:avLst/>
          </a:prstGeom>
        </p:spPr>
        <p:txBody>
          <a:bodyPr anchor="t"/>
          <a:lstStyle/>
          <a:p>
            <a:r>
              <a:t>Title Text</a:t>
            </a:r>
          </a:p>
        </p:txBody>
      </p:sp>
      <p:sp>
        <p:nvSpPr>
          <p:cNvPr id="43" name="Shape 43"/>
          <p:cNvSpPr>
            <a:spLocks noGrp="1"/>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4" name="Shape 54"/>
          <p:cNvSpPr>
            <a:spLocks noGrp="1"/>
          </p:cNvSpPr>
          <p:nvPr>
            <p:ph type="title"/>
          </p:nvPr>
        </p:nvSpPr>
        <p:spPr>
          <a:prstGeom prst="rect">
            <a:avLst/>
          </a:prstGeom>
        </p:spPr>
        <p:txBody>
          <a:bodyPr/>
          <a:lstStyle/>
          <a:p>
            <a:r>
              <a:t>Title Text</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7" name="Shape 77"/>
          <p:cNvSpPr>
            <a:spLocks noGrp="1"/>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endParaRPr/>
          </a:p>
        </p:txBody>
      </p:sp>
      <p:sp>
        <p:nvSpPr>
          <p:cNvPr id="78" name="Shape 78"/>
          <p:cNvSpPr>
            <a:spLocks noGrp="1"/>
          </p:cNvSpPr>
          <p:nvPr>
            <p:ph type="title"/>
          </p:nvPr>
        </p:nvSpPr>
        <p:spPr>
          <a:prstGeom prst="rect">
            <a:avLst/>
          </a:prstGeom>
        </p:spPr>
        <p:txBody>
          <a:bodyPr/>
          <a:lstStyle/>
          <a:p>
            <a:r>
              <a:t>Title Text</a:t>
            </a:r>
          </a:p>
        </p:txBody>
      </p:sp>
      <p:sp>
        <p:nvSpPr>
          <p:cNvPr id="79" name="Shape 79"/>
          <p:cNvSpPr>
            <a:spLocks noGrp="1"/>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r>
              <a:t>Body Level One</a:t>
            </a:r>
          </a:p>
          <a:p>
            <a:pPr lvl="1"/>
            <a:r>
              <a:t>Body Level Two</a:t>
            </a:r>
          </a:p>
          <a:p>
            <a:pPr lvl="2"/>
            <a:r>
              <a:t>Body Level Three</a:t>
            </a:r>
          </a:p>
          <a:p>
            <a:pPr lvl="3"/>
            <a:r>
              <a:t>Body Level Four</a:t>
            </a:r>
          </a:p>
          <a:p>
            <a:pPr lvl="4"/>
            <a:r>
              <a:t>Body Level Five</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7" name="Shape 87"/>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88" name="Shape 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5" name="Shape 95"/>
          <p:cNvSpPr>
            <a:spLocks noGrp="1"/>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endParaRPr/>
          </a:p>
        </p:txBody>
      </p:sp>
      <p:sp>
        <p:nvSpPr>
          <p:cNvPr id="96" name="Shape 96"/>
          <p:cNvSpPr>
            <a:spLocks noGrp="1"/>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endParaRPr/>
          </a:p>
        </p:txBody>
      </p:sp>
      <p:sp>
        <p:nvSpPr>
          <p:cNvPr id="97" name="Shape 97"/>
          <p:cNvSpPr>
            <a:spLocks noGrp="1"/>
          </p:cNvSpPr>
          <p:nvPr>
            <p:ph type="pic" sz="half" idx="15"/>
          </p:nvPr>
        </p:nvSpPr>
        <p:spPr>
          <a:xfrm>
            <a:off x="620619" y="975499"/>
            <a:ext cx="5575301" cy="76708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Shape 6"/>
          <p:cNvSpPr>
            <a:spLocks noGrp="1"/>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Placeholder 130"/>
          <p:cNvPicPr>
            <a:picLocks noGrp="1"/>
          </p:cNvPicPr>
          <p:nvPr>
            <p:ph type="pic" idx="13"/>
          </p:nvPr>
        </p:nvPicPr>
        <p:blipFill>
          <a:blip r:embed="rId2">
            <a:extLst/>
          </a:blip>
          <a:stretch>
            <a:fillRect/>
          </a:stretch>
        </p:blipFill>
        <p:spPr>
          <a:xfrm>
            <a:off x="495300" y="1092200"/>
            <a:ext cx="12014200" cy="6007100"/>
          </a:xfrm>
          <a:prstGeom prst="rect">
            <a:avLst/>
          </a:prstGeom>
        </p:spPr>
      </p:pic>
      <p:sp>
        <p:nvSpPr>
          <p:cNvPr id="132" name="Shape 132"/>
          <p:cNvSpPr>
            <a:spLocks noGrp="1"/>
          </p:cNvSpPr>
          <p:nvPr>
            <p:ph type="title"/>
          </p:nvPr>
        </p:nvSpPr>
        <p:spPr>
          <a:prstGeom prst="rect">
            <a:avLst/>
          </a:prstGeom>
        </p:spPr>
        <p:txBody>
          <a:bodyPr/>
          <a:lstStyle/>
          <a:p>
            <a:pPr algn="ctr">
              <a:defRPr sz="3600"/>
            </a:pPr>
            <a:r>
              <a:rPr dirty="0">
                <a:latin typeface="Gill Sans SemiBold"/>
                <a:ea typeface="Gill Sans SemiBold"/>
                <a:cs typeface="Gill Sans SemiBold"/>
                <a:sym typeface="Gill Sans SemiBold"/>
              </a:rPr>
              <a:t>GUIDELINES FOR LOCATION WRAP</a:t>
            </a:r>
            <a:r>
              <a:rPr dirty="0"/>
              <a:t>  </a:t>
            </a:r>
            <a:r>
              <a:rPr lang="en-US" dirty="0" smtClean="0"/>
              <a:t>   </a:t>
            </a:r>
            <a:r>
              <a:rPr lang="en-US" sz="1600" dirty="0" smtClean="0"/>
              <a:t>November 2016</a:t>
            </a:r>
            <a:endParaRPr sz="16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Placeholder 133"/>
          <p:cNvPicPr>
            <a:picLocks noGrp="1"/>
          </p:cNvPicPr>
          <p:nvPr>
            <p:ph type="pic" idx="13"/>
          </p:nvPr>
        </p:nvPicPr>
        <p:blipFill>
          <a:blip r:embed="rId2">
            <a:extLst/>
          </a:blip>
          <a:stretch>
            <a:fillRect/>
          </a:stretch>
        </p:blipFill>
        <p:spPr>
          <a:xfrm>
            <a:off x="6673850" y="930273"/>
            <a:ext cx="5842000" cy="7878457"/>
          </a:xfrm>
          <a:prstGeom prst="rect">
            <a:avLst/>
          </a:prstGeom>
        </p:spPr>
      </p:pic>
      <p:sp>
        <p:nvSpPr>
          <p:cNvPr id="135" name="Shape 135"/>
          <p:cNvSpPr>
            <a:spLocks noGrp="1"/>
          </p:cNvSpPr>
          <p:nvPr>
            <p:ph type="title"/>
          </p:nvPr>
        </p:nvSpPr>
        <p:spPr>
          <a:prstGeom prst="rect">
            <a:avLst/>
          </a:prstGeom>
          <a:ln w="9525">
            <a:round/>
          </a:ln>
        </p:spPr>
        <p:txBody>
          <a:bodyPr anchor="ctr"/>
          <a:lstStyle>
            <a:lvl1pPr algn="ctr">
              <a:lnSpc>
                <a:spcPct val="100000"/>
              </a:lnSpc>
              <a:defRPr sz="3000" cap="none">
                <a:latin typeface="Gill Sans SemiBold"/>
                <a:ea typeface="Gill Sans SemiBold"/>
                <a:cs typeface="Gill Sans SemiBold"/>
                <a:sym typeface="Gill Sans SemiBold"/>
              </a:defRPr>
            </a:lvl1pPr>
          </a:lstStyle>
          <a:p>
            <a:r>
              <a:t>PROCEDURES TO REPLACE OR REPAIR A DAMAGE PROPERTY</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a:ln w="9525">
            <a:round/>
          </a:ln>
        </p:spPr>
        <p:txBody>
          <a:bodyPr/>
          <a:lstStyle>
            <a:lvl1pPr algn="ctr">
              <a:lnSpc>
                <a:spcPct val="100000"/>
              </a:lnSpc>
              <a:defRPr sz="3000" cap="none">
                <a:latin typeface="+mn-lt"/>
                <a:ea typeface="+mn-ea"/>
                <a:cs typeface="+mn-cs"/>
                <a:sym typeface="Gill Sans"/>
              </a:defRPr>
            </a:lvl1pPr>
          </a:lstStyle>
          <a:p>
            <a:r>
              <a:t>LOCATION DEPARTMENT WORKFLOW  </a:t>
            </a:r>
          </a:p>
        </p:txBody>
      </p:sp>
      <p:sp>
        <p:nvSpPr>
          <p:cNvPr id="138" name="Shape 138"/>
          <p:cNvSpPr>
            <a:spLocks noGrp="1"/>
          </p:cNvSpPr>
          <p:nvPr>
            <p:ph type="body" idx="1"/>
          </p:nvPr>
        </p:nvSpPr>
        <p:spPr>
          <a:xfrm>
            <a:off x="482600" y="2667000"/>
            <a:ext cx="11988800" cy="6102350"/>
          </a:xfrm>
          <a:prstGeom prst="rect">
            <a:avLst/>
          </a:prstGeom>
        </p:spPr>
        <p:txBody>
          <a:bodyPr>
            <a:normAutofit/>
          </a:bodyPr>
          <a:lstStyle/>
          <a:p>
            <a:pPr marL="368807" indent="-368807" defTabSz="514095">
              <a:spcBef>
                <a:spcPts val="3600"/>
              </a:spcBef>
              <a:defRPr sz="1232"/>
            </a:pPr>
            <a:r>
              <a:rPr lang="en-US" dirty="0"/>
              <a:t>INFORM  OWNER THAT THERE WILL BE NO REIMBURSEMENT IF THE ITEM IS REPLACED OR </a:t>
            </a:r>
            <a:r>
              <a:rPr lang="en-US" dirty="0" smtClean="0"/>
              <a:t>REPAIRED WITHOUT </a:t>
            </a:r>
            <a:r>
              <a:rPr lang="en-US" dirty="0"/>
              <a:t>ABIDING BY THE COMPANY NOTIFICATION GUIDELINES (AS SET OUT IN THE LOCATION AGREEMENT) AND PRODUCTION APPROVAL.</a:t>
            </a:r>
          </a:p>
          <a:p>
            <a:pPr marL="368807" indent="-368807" defTabSz="514095">
              <a:spcBef>
                <a:spcPts val="3600"/>
              </a:spcBef>
              <a:defRPr sz="1232"/>
            </a:pPr>
            <a:r>
              <a:rPr dirty="0" smtClean="0"/>
              <a:t>SUBMIT </a:t>
            </a:r>
            <a:r>
              <a:rPr dirty="0"/>
              <a:t>A REPORT OF DAMAGES VIA </a:t>
            </a:r>
            <a:r>
              <a:rPr dirty="0" smtClean="0"/>
              <a:t>EMIAL</a:t>
            </a:r>
            <a:r>
              <a:rPr lang="en-US" dirty="0" smtClean="0"/>
              <a:t>, INCLUDING A  </a:t>
            </a:r>
            <a:r>
              <a:rPr lang="en-US" dirty="0"/>
              <a:t>DETAILED LISTING OF PROPERTY DAMAGE AND A PICTURE OF </a:t>
            </a:r>
            <a:r>
              <a:rPr lang="en-US" dirty="0" smtClean="0"/>
              <a:t>DAMAGES</a:t>
            </a:r>
            <a:r>
              <a:rPr lang="en-US" dirty="0"/>
              <a:t>,</a:t>
            </a:r>
            <a:r>
              <a:rPr lang="en-US" dirty="0" smtClean="0"/>
              <a:t> TO </a:t>
            </a:r>
            <a:r>
              <a:rPr lang="en-US" dirty="0"/>
              <a:t>EXECUTIVE PRODUCER, LOCATION MANAGER AND DIRECTOR OF </a:t>
            </a:r>
            <a:r>
              <a:rPr lang="en-US" dirty="0" smtClean="0"/>
              <a:t>OPERATION.</a:t>
            </a:r>
          </a:p>
          <a:p>
            <a:pPr marL="368807" indent="-368807" defTabSz="514095">
              <a:spcBef>
                <a:spcPts val="3600"/>
              </a:spcBef>
              <a:defRPr sz="1232"/>
            </a:pPr>
            <a:r>
              <a:rPr dirty="0" smtClean="0"/>
              <a:t>IF </a:t>
            </a:r>
            <a:r>
              <a:rPr dirty="0"/>
              <a:t>A </a:t>
            </a:r>
            <a:r>
              <a:rPr lang="es-US" dirty="0"/>
              <a:t>TELEMUNDO </a:t>
            </a:r>
            <a:r>
              <a:rPr dirty="0" smtClean="0"/>
              <a:t>THIRD </a:t>
            </a:r>
            <a:r>
              <a:rPr dirty="0"/>
              <a:t>PARTY VENDOR </a:t>
            </a:r>
            <a:r>
              <a:rPr dirty="0" smtClean="0"/>
              <a:t>IS </a:t>
            </a:r>
            <a:r>
              <a:rPr lang="en-US" dirty="0" smtClean="0"/>
              <a:t>HIRED TO REPAIR THE DAMAGE, </a:t>
            </a:r>
            <a:r>
              <a:rPr dirty="0" smtClean="0"/>
              <a:t>THE </a:t>
            </a:r>
            <a:r>
              <a:rPr dirty="0"/>
              <a:t>LOCATION DEPARTMENT </a:t>
            </a:r>
            <a:r>
              <a:rPr lang="en-US" dirty="0" smtClean="0"/>
              <a:t>MUST </a:t>
            </a:r>
            <a:r>
              <a:rPr dirty="0" smtClean="0"/>
              <a:t>CONTACT</a:t>
            </a:r>
            <a:r>
              <a:rPr lang="en-US" dirty="0" smtClean="0"/>
              <a:t> </a:t>
            </a:r>
            <a:r>
              <a:rPr lang="es-US" dirty="0" smtClean="0"/>
              <a:t>OUR </a:t>
            </a:r>
            <a:r>
              <a:rPr lang="es-US" dirty="0"/>
              <a:t>PRODUCTION COMPLIANCE </a:t>
            </a:r>
            <a:r>
              <a:rPr lang="es-US" dirty="0" smtClean="0"/>
              <a:t>SPECIALIST,</a:t>
            </a:r>
            <a:r>
              <a:rPr dirty="0" smtClean="0"/>
              <a:t> </a:t>
            </a:r>
            <a:r>
              <a:rPr dirty="0"/>
              <a:t>YERESYS </a:t>
            </a:r>
            <a:r>
              <a:rPr dirty="0" smtClean="0"/>
              <a:t>ARAGON</a:t>
            </a:r>
            <a:r>
              <a:rPr lang="en-US" dirty="0" smtClean="0"/>
              <a:t>.</a:t>
            </a:r>
            <a:r>
              <a:rPr lang="en-US" dirty="0"/>
              <a:t> THE SCOUT WILL OVERSEE THE VISIT TO THE PROPERTY AND ACQUIRE AN </a:t>
            </a:r>
            <a:r>
              <a:rPr lang="en-US" dirty="0" smtClean="0"/>
              <a:t>ESTIMATE FROM THE THIRD PARTY VENDOR.</a:t>
            </a:r>
            <a:endParaRPr dirty="0"/>
          </a:p>
          <a:p>
            <a:pPr marL="368807" indent="-368807" defTabSz="514095">
              <a:spcBef>
                <a:spcPts val="3600"/>
              </a:spcBef>
              <a:defRPr sz="1232"/>
            </a:pPr>
            <a:r>
              <a:rPr lang="en-US" dirty="0" smtClean="0"/>
              <a:t>IF </a:t>
            </a:r>
            <a:r>
              <a:rPr lang="en-US" dirty="0"/>
              <a:t>THIRD PARTY </a:t>
            </a:r>
            <a:r>
              <a:rPr lang="en-US" dirty="0" smtClean="0"/>
              <a:t>VENDOR IS </a:t>
            </a:r>
            <a:r>
              <a:rPr lang="en-US" u="sng" dirty="0"/>
              <a:t>HIRED BY THE PROPERTY </a:t>
            </a:r>
            <a:r>
              <a:rPr lang="en-US" u="sng" dirty="0" smtClean="0"/>
              <a:t>OWNER </a:t>
            </a:r>
            <a:r>
              <a:rPr lang="en-US" dirty="0" smtClean="0"/>
              <a:t>TO REPAIR DAMAGES, SUCH VENDOR</a:t>
            </a:r>
            <a:r>
              <a:rPr dirty="0" smtClean="0"/>
              <a:t> </a:t>
            </a:r>
            <a:r>
              <a:rPr dirty="0"/>
              <a:t>WILL </a:t>
            </a:r>
            <a:r>
              <a:rPr lang="en-US" dirty="0" smtClean="0"/>
              <a:t>BE </a:t>
            </a:r>
            <a:r>
              <a:rPr dirty="0" smtClean="0"/>
              <a:t>PAID </a:t>
            </a:r>
            <a:r>
              <a:rPr lang="en-US" dirty="0" smtClean="0"/>
              <a:t>DIRECTLY </a:t>
            </a:r>
            <a:r>
              <a:rPr dirty="0" smtClean="0"/>
              <a:t>THROUGH </a:t>
            </a:r>
            <a:r>
              <a:rPr dirty="0"/>
              <a:t>THE OWNER. </a:t>
            </a:r>
            <a:r>
              <a:rPr lang="en-US" b="1" u="sng" dirty="0"/>
              <a:t>ONLY UPON TELEMUNDO’S </a:t>
            </a:r>
            <a:r>
              <a:rPr lang="en-US" b="1" u="sng" dirty="0" smtClean="0"/>
              <a:t>APPROVAL</a:t>
            </a:r>
            <a:r>
              <a:rPr lang="en-US" dirty="0"/>
              <a:t> </a:t>
            </a:r>
            <a:r>
              <a:rPr lang="en-US" dirty="0" smtClean="0"/>
              <a:t>WILL T</a:t>
            </a:r>
            <a:r>
              <a:rPr dirty="0" smtClean="0"/>
              <a:t>HE </a:t>
            </a:r>
            <a:r>
              <a:rPr dirty="0"/>
              <a:t>THIRD PARTY VENDOR </a:t>
            </a:r>
            <a:r>
              <a:rPr dirty="0" smtClean="0"/>
              <a:t>BE </a:t>
            </a:r>
            <a:r>
              <a:rPr dirty="0"/>
              <a:t>PAID </a:t>
            </a:r>
            <a:r>
              <a:rPr dirty="0" smtClean="0"/>
              <a:t>DIRECTLY</a:t>
            </a:r>
            <a:r>
              <a:rPr lang="en-US" dirty="0" smtClean="0"/>
              <a:t> BY TELEMUNDO; IN SUCH CASES, SAID VENDOR MUST</a:t>
            </a:r>
            <a:r>
              <a:rPr dirty="0" smtClean="0"/>
              <a:t> PROVI</a:t>
            </a:r>
            <a:r>
              <a:rPr lang="en-US" dirty="0" smtClean="0"/>
              <a:t>DE</a:t>
            </a:r>
            <a:r>
              <a:rPr dirty="0" smtClean="0"/>
              <a:t> </a:t>
            </a:r>
            <a:r>
              <a:rPr dirty="0"/>
              <a:t>REGULATORY INFORMATION THAT COMPLIES WITH COMPANY </a:t>
            </a:r>
            <a:r>
              <a:rPr dirty="0" smtClean="0"/>
              <a:t>POLICIES</a:t>
            </a:r>
            <a:r>
              <a:rPr lang="en-US" dirty="0" smtClean="0"/>
              <a:t>.</a:t>
            </a:r>
            <a:endParaRPr dirty="0"/>
          </a:p>
          <a:p>
            <a:pPr marL="368807" indent="-368807" defTabSz="514095">
              <a:spcBef>
                <a:spcPts val="3600"/>
              </a:spcBef>
              <a:buBlip>
                <a:blip r:embed="rId2"/>
              </a:buBlip>
              <a:defRPr sz="1232"/>
            </a:pPr>
            <a:r>
              <a:rPr dirty="0"/>
              <a:t>IF TELEMUNDO’S </a:t>
            </a:r>
            <a:r>
              <a:rPr dirty="0" smtClean="0"/>
              <a:t>IN</a:t>
            </a:r>
            <a:r>
              <a:rPr lang="en-US" dirty="0" smtClean="0"/>
              <a:t>-</a:t>
            </a:r>
            <a:r>
              <a:rPr dirty="0" smtClean="0"/>
              <a:t>HOUSE </a:t>
            </a:r>
            <a:r>
              <a:rPr dirty="0"/>
              <a:t>PERSONNEL </a:t>
            </a:r>
            <a:r>
              <a:rPr lang="en-US" dirty="0" smtClean="0"/>
              <a:t>REPAIRS THE DAMAGES</a:t>
            </a:r>
            <a:r>
              <a:rPr lang="en-US" dirty="0"/>
              <a:t>,</a:t>
            </a:r>
            <a:r>
              <a:rPr dirty="0" smtClean="0"/>
              <a:t> </a:t>
            </a:r>
            <a:r>
              <a:rPr dirty="0"/>
              <a:t>THE LOCATION SCOUT </a:t>
            </a:r>
            <a:r>
              <a:rPr lang="en-US" dirty="0" smtClean="0"/>
              <a:t>MUST </a:t>
            </a:r>
            <a:r>
              <a:rPr dirty="0" smtClean="0"/>
              <a:t>SET </a:t>
            </a:r>
            <a:r>
              <a:rPr dirty="0"/>
              <a:t>UP AN APPOINTMENT TO VISIT THE PROPERTY AND OVERSEE THE </a:t>
            </a:r>
            <a:r>
              <a:rPr lang="en-US" dirty="0" smtClean="0"/>
              <a:t>LABOR.</a:t>
            </a:r>
            <a:endParaRPr dirty="0"/>
          </a:p>
          <a:p>
            <a:pPr marL="368807" indent="-368807" defTabSz="514095">
              <a:spcBef>
                <a:spcPts val="3600"/>
              </a:spcBef>
              <a:buBlip>
                <a:blip r:embed="rId2"/>
              </a:buBlip>
              <a:defRPr sz="1232"/>
            </a:pPr>
            <a:r>
              <a:rPr dirty="0" smtClean="0"/>
              <a:t>AFTER </a:t>
            </a:r>
            <a:r>
              <a:rPr dirty="0"/>
              <a:t>PAYMENT </a:t>
            </a:r>
            <a:r>
              <a:rPr lang="en-US" dirty="0" smtClean="0"/>
              <a:t>HAS BEEN </a:t>
            </a:r>
            <a:r>
              <a:rPr dirty="0" smtClean="0"/>
              <a:t>MADE </a:t>
            </a:r>
            <a:r>
              <a:rPr lang="en-US" dirty="0" smtClean="0"/>
              <a:t>TO THE </a:t>
            </a:r>
            <a:r>
              <a:rPr dirty="0" smtClean="0"/>
              <a:t>OWNER</a:t>
            </a:r>
            <a:r>
              <a:rPr lang="en-US" dirty="0" smtClean="0"/>
              <a:t>, OR AFTER TELEMUNDO HAS REPAIRED THE DAMAGES, OWNER</a:t>
            </a:r>
            <a:r>
              <a:rPr dirty="0" smtClean="0"/>
              <a:t> </a:t>
            </a:r>
            <a:r>
              <a:rPr lang="en-US" dirty="0" smtClean="0"/>
              <a:t>MUST SIGN A WRITTEN </a:t>
            </a:r>
            <a:r>
              <a:rPr dirty="0" smtClean="0"/>
              <a:t>RELEASE </a:t>
            </a:r>
            <a:r>
              <a:rPr lang="en-US" dirty="0" smtClean="0"/>
              <a:t>ACKNOWLEDGING </a:t>
            </a:r>
            <a:r>
              <a:rPr dirty="0" smtClean="0"/>
              <a:t>THE </a:t>
            </a:r>
            <a:r>
              <a:rPr lang="en-US" dirty="0" smtClean="0"/>
              <a:t>DAMAGE </a:t>
            </a:r>
            <a:r>
              <a:rPr dirty="0" smtClean="0"/>
              <a:t>HAS </a:t>
            </a:r>
            <a:r>
              <a:rPr dirty="0"/>
              <a:t>BEEN </a:t>
            </a:r>
            <a:r>
              <a:rPr lang="en-US" dirty="0" smtClean="0"/>
              <a:t>PROPERLY REPAIRED AND RELEASING TELEMUNDO FROM ALL LIABILITY.</a:t>
            </a:r>
            <a:endParaRPr dirty="0"/>
          </a:p>
          <a:p>
            <a:pPr marL="368807" indent="-368807" defTabSz="514095">
              <a:spcBef>
                <a:spcPts val="3600"/>
              </a:spcBef>
              <a:buBlip>
                <a:blip r:embed="rId2"/>
              </a:buBlip>
              <a:defRPr sz="1232"/>
            </a:pPr>
            <a:r>
              <a:rPr dirty="0" smtClean="0"/>
              <a:t>THE LOCATION MANAGER WILL LEAD THE PROCESS AND SUPERVISE</a:t>
            </a:r>
            <a:r>
              <a:rPr lang="en-US" dirty="0" smtClean="0"/>
              <a:t> COMPLIANCE WITH</a:t>
            </a:r>
            <a:r>
              <a:rPr dirty="0" smtClean="0"/>
              <a:t> THE</a:t>
            </a:r>
            <a:r>
              <a:rPr lang="en-US" dirty="0" smtClean="0"/>
              <a:t> ABOVE</a:t>
            </a:r>
            <a:r>
              <a:rPr dirty="0" smtClean="0"/>
              <a:t> REQUIREMENTS</a:t>
            </a:r>
            <a:r>
              <a:rPr lang="en-US" dirty="0" smtClean="0"/>
              <a:t>.</a:t>
            </a:r>
            <a:r>
              <a:rPr dirty="0" smtClean="0"/>
              <a:t> </a:t>
            </a:r>
            <a:endParaRPr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508000" y="381000"/>
            <a:ext cx="11988800" cy="1905000"/>
          </a:xfrm>
          <a:prstGeom prst="rect">
            <a:avLst/>
          </a:prstGeom>
          <a:ln w="9525">
            <a:round/>
          </a:ln>
        </p:spPr>
        <p:txBody>
          <a:bodyPr/>
          <a:lstStyle>
            <a:lvl1pPr algn="ctr">
              <a:lnSpc>
                <a:spcPct val="100000"/>
              </a:lnSpc>
              <a:defRPr sz="3000" cap="none">
                <a:latin typeface="+mn-lt"/>
                <a:ea typeface="+mn-ea"/>
                <a:cs typeface="+mn-cs"/>
                <a:sym typeface="Gill Sans"/>
              </a:defRPr>
            </a:lvl1pPr>
          </a:lstStyle>
          <a:p>
            <a:r>
              <a:t>LOCATION - PRODUCTION WORKFLOW</a:t>
            </a:r>
          </a:p>
        </p:txBody>
      </p:sp>
      <p:sp>
        <p:nvSpPr>
          <p:cNvPr id="141" name="Shape 141"/>
          <p:cNvSpPr>
            <a:spLocks noGrp="1"/>
          </p:cNvSpPr>
          <p:nvPr>
            <p:ph type="body" idx="1"/>
          </p:nvPr>
        </p:nvSpPr>
        <p:spPr>
          <a:prstGeom prst="rect">
            <a:avLst/>
          </a:prstGeom>
        </p:spPr>
        <p:txBody>
          <a:bodyPr>
            <a:normAutofit/>
          </a:bodyPr>
          <a:lstStyle/>
          <a:p>
            <a:pPr marL="414908" indent="-414908" defTabSz="578358">
              <a:spcBef>
                <a:spcPts val="4100"/>
              </a:spcBef>
              <a:defRPr sz="1386"/>
            </a:pPr>
            <a:r>
              <a:rPr lang="en-US" sz="1200" dirty="0" smtClean="0"/>
              <a:t>THE REPORT OF DAMAGES, INCLUDING A DETAILED </a:t>
            </a:r>
            <a:r>
              <a:rPr lang="en-US" sz="1200" dirty="0"/>
              <a:t>LISTING OF PROPERTY DAMAGE AND A PICTURE OF </a:t>
            </a:r>
            <a:r>
              <a:rPr lang="en-US" sz="1200" dirty="0" smtClean="0"/>
              <a:t>DAMAGES, IS SUBMITTED </a:t>
            </a:r>
            <a:r>
              <a:rPr sz="1200" dirty="0" smtClean="0"/>
              <a:t>TO </a:t>
            </a:r>
            <a:r>
              <a:rPr sz="1200" dirty="0"/>
              <a:t>THE </a:t>
            </a:r>
            <a:r>
              <a:rPr lang="es-US" sz="1200" dirty="0"/>
              <a:t>EXECUTIVE </a:t>
            </a:r>
            <a:r>
              <a:rPr lang="es-US" sz="1200" dirty="0" smtClean="0"/>
              <a:t>PRODUCER, </a:t>
            </a:r>
            <a:r>
              <a:rPr sz="1200" dirty="0" smtClean="0"/>
              <a:t>LOCATION </a:t>
            </a:r>
            <a:r>
              <a:rPr sz="1200" dirty="0"/>
              <a:t>MANAGER</a:t>
            </a:r>
            <a:r>
              <a:rPr sz="1200" dirty="0" smtClean="0"/>
              <a:t>,</a:t>
            </a:r>
            <a:r>
              <a:rPr lang="en-US" sz="1200" dirty="0" smtClean="0"/>
              <a:t> AND </a:t>
            </a:r>
            <a:r>
              <a:rPr sz="1200" dirty="0" smtClean="0"/>
              <a:t> </a:t>
            </a:r>
            <a:r>
              <a:rPr sz="1200" dirty="0"/>
              <a:t>DIRECTOR OF OPERATION OR ANY OTHER DEPARTMENT THAT HAS A CORRELATION WITH THE INCIDENT AT THE LOCATION. </a:t>
            </a:r>
            <a:r>
              <a:rPr sz="1200" dirty="0" smtClean="0"/>
              <a:t>LOCATION </a:t>
            </a:r>
            <a:r>
              <a:rPr sz="1200" dirty="0"/>
              <a:t>MANAGER WILL MEET WITH PRODUCTION TO DISCUSS THE EVENTUALITY AND THE BEST WAY TO </a:t>
            </a:r>
            <a:r>
              <a:rPr sz="1200" dirty="0" smtClean="0"/>
              <a:t>PROCEED</a:t>
            </a:r>
            <a:r>
              <a:rPr lang="en-US" sz="1200" dirty="0" smtClean="0"/>
              <a:t>.</a:t>
            </a:r>
            <a:r>
              <a:rPr sz="1200" dirty="0" smtClean="0"/>
              <a:t> </a:t>
            </a:r>
            <a:endParaRPr sz="1200" dirty="0"/>
          </a:p>
          <a:p>
            <a:pPr marL="414908" indent="-414908" defTabSz="578358">
              <a:spcBef>
                <a:spcPts val="4100"/>
              </a:spcBef>
              <a:defRPr sz="1386"/>
            </a:pPr>
            <a:r>
              <a:rPr lang="en-US" sz="1200" dirty="0" smtClean="0"/>
              <a:t>LOCATION SCOUT WILL INFORM  </a:t>
            </a:r>
            <a:r>
              <a:rPr lang="en-US" sz="1200" dirty="0"/>
              <a:t>OWNER THAT THERE WILL BE NO REIMBURSEMENT IF THE ITEM IS REPLACED OR RESTORED WITHOUT ABIDING BY THE COMPANY NOTIFICATION GUIDELINES (AS SET OUT IN THE LOCATION AGREEMENT) AND PRODUCTION APPROVAL </a:t>
            </a:r>
            <a:r>
              <a:rPr sz="1200" dirty="0" smtClean="0"/>
              <a:t>LOCATION </a:t>
            </a:r>
            <a:r>
              <a:rPr sz="1200" dirty="0"/>
              <a:t>SCOUT WILL OVERSEE THE WORK AT THE </a:t>
            </a:r>
            <a:r>
              <a:rPr sz="1200" dirty="0" smtClean="0"/>
              <a:t>PROPERTY</a:t>
            </a:r>
            <a:r>
              <a:rPr lang="en-US" sz="1200" dirty="0" smtClean="0"/>
              <a:t>.</a:t>
            </a:r>
            <a:endParaRPr sz="1200" dirty="0"/>
          </a:p>
          <a:p>
            <a:pPr marL="414908" indent="-414908" defTabSz="578358">
              <a:spcBef>
                <a:spcPts val="4100"/>
              </a:spcBef>
              <a:buBlip>
                <a:blip r:embed="rId2"/>
              </a:buBlip>
              <a:defRPr sz="1386"/>
            </a:pPr>
            <a:r>
              <a:rPr sz="1200" dirty="0"/>
              <a:t>LOCATION MANAGER WILL PROVIDE ALL PROPER DOCUMENTATION SIGNED BY THE DIRECTOR OF OPERATIONS FOR PAYMENT </a:t>
            </a:r>
            <a:r>
              <a:rPr sz="1200" dirty="0" smtClean="0"/>
              <a:t>APPROV</a:t>
            </a:r>
            <a:r>
              <a:rPr lang="en-US" sz="1200" dirty="0" smtClean="0"/>
              <a:t>AL</a:t>
            </a:r>
            <a:r>
              <a:rPr sz="1200" dirty="0" smtClean="0"/>
              <a:t> </a:t>
            </a:r>
            <a:r>
              <a:rPr sz="1200" dirty="0"/>
              <a:t>BY EXECUTIVE </a:t>
            </a:r>
            <a:r>
              <a:rPr sz="1200" dirty="0" smtClean="0"/>
              <a:t>PRODUCER</a:t>
            </a:r>
            <a:r>
              <a:rPr lang="en-US" sz="1200" dirty="0" smtClean="0"/>
              <a:t>.</a:t>
            </a:r>
            <a:endParaRPr sz="1200" dirty="0"/>
          </a:p>
          <a:p>
            <a:pPr marL="414908" indent="-414908" defTabSz="578358">
              <a:spcBef>
                <a:spcPts val="4100"/>
              </a:spcBef>
              <a:defRPr sz="1386"/>
            </a:pPr>
            <a:r>
              <a:rPr lang="en-US" sz="1200" dirty="0"/>
              <a:t>AFTER PAYMENT HAS BEEN MADE TO THE OWNER, OR AFTER TELEMUNDO HAS REPAIRED THE DAMAGES, OWNER MUST SIGN A WRITTEN RELEASE ACKNOWLEDGING THE DAMAGE HAS BEEN PROPERLY REPAIRED AND RELEASING TELEMUNDO FROM ALL LIABILITY.</a:t>
            </a:r>
          </a:p>
          <a:p>
            <a:pPr marL="414908" indent="-414908" defTabSz="578358">
              <a:spcBef>
                <a:spcPts val="4100"/>
              </a:spcBef>
              <a:buBlip>
                <a:blip r:embed="rId2"/>
              </a:buBlip>
              <a:defRPr sz="1386"/>
            </a:pPr>
            <a:r>
              <a:rPr sz="1200" dirty="0" smtClean="0"/>
              <a:t>LOCATION </a:t>
            </a:r>
            <a:r>
              <a:rPr sz="1200" dirty="0"/>
              <a:t>MANAGER WILL INFORM PRODUCTION </a:t>
            </a:r>
            <a:r>
              <a:rPr lang="en-US" sz="1200" dirty="0" smtClean="0"/>
              <a:t>WHEN </a:t>
            </a:r>
            <a:r>
              <a:rPr sz="1200" dirty="0" smtClean="0"/>
              <a:t>THE </a:t>
            </a:r>
            <a:r>
              <a:rPr sz="1200" dirty="0"/>
              <a:t>PROJECT HAS BEEN </a:t>
            </a:r>
            <a:r>
              <a:rPr sz="1200" dirty="0" smtClean="0"/>
              <a:t>CONCLUDED</a:t>
            </a:r>
            <a:r>
              <a:rPr lang="en-US" sz="1200" dirty="0" smtClean="0"/>
              <a:t>.</a:t>
            </a:r>
            <a:r>
              <a:rPr sz="1200" dirty="0" smtClean="0"/>
              <a:t> </a:t>
            </a:r>
            <a:endParaRPr sz="1200" dirty="0"/>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a:ln w="9525">
            <a:round/>
          </a:ln>
        </p:spPr>
        <p:txBody>
          <a:bodyPr/>
          <a:lstStyle>
            <a:lvl1pPr algn="ctr">
              <a:lnSpc>
                <a:spcPct val="100000"/>
              </a:lnSpc>
              <a:defRPr sz="3000" cap="none">
                <a:latin typeface="+mn-lt"/>
                <a:ea typeface="+mn-ea"/>
                <a:cs typeface="+mn-cs"/>
                <a:sym typeface="Gill Sans"/>
              </a:defRPr>
            </a:lvl1pPr>
          </a:lstStyle>
          <a:p>
            <a:r>
              <a:t>FINANCE REQUIREMENTS</a:t>
            </a:r>
          </a:p>
        </p:txBody>
      </p:sp>
      <p:sp>
        <p:nvSpPr>
          <p:cNvPr id="144" name="Shape 144"/>
          <p:cNvSpPr>
            <a:spLocks noGrp="1"/>
          </p:cNvSpPr>
          <p:nvPr>
            <p:ph type="body" idx="1"/>
          </p:nvPr>
        </p:nvSpPr>
        <p:spPr>
          <a:xfrm>
            <a:off x="482600" y="2819400"/>
            <a:ext cx="12014200" cy="5943600"/>
          </a:xfrm>
          <a:prstGeom prst="rect">
            <a:avLst/>
          </a:prstGeom>
        </p:spPr>
        <p:txBody>
          <a:bodyPr/>
          <a:lstStyle/>
          <a:p>
            <a:pPr marL="419099" indent="-419099">
              <a:buBlip>
                <a:blip r:embed="rId2"/>
              </a:buBlip>
              <a:defRPr sz="1400"/>
            </a:pPr>
            <a:r>
              <a:rPr lang="en-US" sz="1200" dirty="0" smtClean="0"/>
              <a:t>THE LOCATION DEPARTMENT WILL PROVIDE THE FINANCE DEPARTMENT WITH </a:t>
            </a:r>
            <a:r>
              <a:rPr sz="1200" dirty="0" smtClean="0"/>
              <a:t>A DETAIL</a:t>
            </a:r>
            <a:r>
              <a:rPr lang="en-US" sz="1200" dirty="0" smtClean="0"/>
              <a:t>ED</a:t>
            </a:r>
            <a:r>
              <a:rPr sz="1200" dirty="0" smtClean="0"/>
              <a:t> DESCRIPTION</a:t>
            </a:r>
            <a:r>
              <a:rPr lang="en-US" sz="1200" dirty="0" smtClean="0"/>
              <a:t> OF THE DAMAGES</a:t>
            </a:r>
            <a:r>
              <a:rPr sz="1200" dirty="0" smtClean="0"/>
              <a:t> </a:t>
            </a:r>
            <a:r>
              <a:rPr lang="en-US" sz="1200" dirty="0" smtClean="0"/>
              <a:t>AND A </a:t>
            </a:r>
            <a:r>
              <a:rPr sz="1200" dirty="0" smtClean="0"/>
              <a:t>PHOTOGRAPH </a:t>
            </a:r>
            <a:r>
              <a:rPr sz="1200" dirty="0"/>
              <a:t>OF </a:t>
            </a:r>
            <a:r>
              <a:rPr sz="1200" dirty="0" smtClean="0"/>
              <a:t>DAMAG</a:t>
            </a:r>
            <a:r>
              <a:rPr lang="en-US" sz="1200" dirty="0" smtClean="0"/>
              <a:t>ES.</a:t>
            </a:r>
            <a:endParaRPr sz="1200" dirty="0"/>
          </a:p>
          <a:p>
            <a:pPr marL="419099" indent="-419099">
              <a:defRPr sz="1400"/>
            </a:pPr>
            <a:r>
              <a:rPr lang="en-US" sz="1200" dirty="0"/>
              <a:t>THE LOCATION DEPARTMENT WILL PROVIDE THE FINANCE DEPARTMENT WITH </a:t>
            </a:r>
            <a:r>
              <a:rPr sz="1200" dirty="0" smtClean="0"/>
              <a:t>ORIGINAL </a:t>
            </a:r>
            <a:r>
              <a:rPr sz="1200" dirty="0"/>
              <a:t>LOCATION </a:t>
            </a:r>
            <a:r>
              <a:rPr sz="1200" dirty="0" smtClean="0"/>
              <a:t>AGREEMENT</a:t>
            </a:r>
            <a:r>
              <a:rPr lang="en-US" sz="1200" dirty="0" smtClean="0"/>
              <a:t>,</a:t>
            </a:r>
            <a:r>
              <a:rPr sz="1200" dirty="0" smtClean="0"/>
              <a:t> </a:t>
            </a:r>
            <a:endParaRPr sz="1200" dirty="0"/>
          </a:p>
          <a:p>
            <a:pPr marL="419099" indent="-419099">
              <a:defRPr sz="1400"/>
            </a:pPr>
            <a:r>
              <a:rPr lang="en-US" sz="1200" dirty="0"/>
              <a:t>THE LOCATION DEPARTMENT WILL PROVIDE THE FINANCE DEPARTMENT WITH </a:t>
            </a:r>
            <a:r>
              <a:rPr lang="en-US" sz="1200" dirty="0" smtClean="0"/>
              <a:t>AN </a:t>
            </a:r>
            <a:r>
              <a:rPr sz="1200" dirty="0" smtClean="0"/>
              <a:t>INVOICE </a:t>
            </a:r>
            <a:r>
              <a:rPr sz="1200" dirty="0"/>
              <a:t>OR ESTIMATE OF COST TO REPAIR </a:t>
            </a:r>
            <a:r>
              <a:rPr sz="1200" dirty="0" smtClean="0"/>
              <a:t>DAMAGES</a:t>
            </a:r>
            <a:r>
              <a:rPr lang="en-US" sz="1200" dirty="0" smtClean="0"/>
              <a:t> OR REPLACE ITEM.</a:t>
            </a:r>
            <a:endParaRPr sz="1200" dirty="0"/>
          </a:p>
          <a:p>
            <a:pPr marL="419099" indent="-419099">
              <a:defRPr sz="1400"/>
            </a:pPr>
            <a:r>
              <a:rPr sz="1200" dirty="0" smtClean="0"/>
              <a:t>PAYMENT</a:t>
            </a:r>
            <a:r>
              <a:rPr lang="en-US" sz="1200" dirty="0" smtClean="0"/>
              <a:t> MUST BE PAID DIRECTLY TO </a:t>
            </a:r>
            <a:r>
              <a:rPr sz="1200" dirty="0" smtClean="0"/>
              <a:t>PROPERTY OWNER</a:t>
            </a:r>
            <a:r>
              <a:rPr lang="en-US" sz="1200" b="1" u="sng" dirty="0"/>
              <a:t> ONLY UPON TELEMUNDO’S APPROVAL</a:t>
            </a:r>
            <a:r>
              <a:rPr lang="en-US" sz="1200" dirty="0"/>
              <a:t> WILL THE THIRD PARTY VENDOR BE PAID DIRECTLY BY TELEMUNDO; IN SUCH CASES, SAID VENDOR MUST PROVIDE REGULATORY INFORMATION THAT COMPLIES WITH COMPANY </a:t>
            </a:r>
            <a:r>
              <a:rPr lang="en-US" sz="1200" dirty="0" smtClean="0"/>
              <a:t>POLICIES ALONG WITH THE </a:t>
            </a:r>
            <a:r>
              <a:rPr sz="1200" dirty="0" smtClean="0"/>
              <a:t>ORIGINAL AGREEMENT </a:t>
            </a:r>
            <a:r>
              <a:rPr lang="en-US" sz="1200" dirty="0" smtClean="0"/>
              <a:t>BETWEEN </a:t>
            </a:r>
            <a:r>
              <a:rPr sz="1200" dirty="0" smtClean="0"/>
              <a:t>PROPERTY OWNER</a:t>
            </a:r>
            <a:r>
              <a:rPr lang="en-US" sz="1200" dirty="0" smtClean="0"/>
              <a:t>/</a:t>
            </a:r>
            <a:r>
              <a:rPr sz="1200" dirty="0" smtClean="0"/>
              <a:t>REPRESENTATIVE</a:t>
            </a:r>
            <a:r>
              <a:rPr lang="en-US" sz="1200" dirty="0" smtClean="0"/>
              <a:t> AND VENDOR.</a:t>
            </a:r>
            <a:r>
              <a:rPr sz="1200" dirty="0" smtClean="0"/>
              <a:t> </a:t>
            </a:r>
            <a:endParaRPr sz="1200" dirty="0"/>
          </a:p>
          <a:p>
            <a:pPr marL="419099" indent="-419099">
              <a:buBlip>
                <a:blip r:embed="rId2"/>
              </a:buBlip>
              <a:defRPr sz="1400"/>
            </a:pPr>
            <a:r>
              <a:rPr sz="1200" dirty="0"/>
              <a:t>EXECUTIVE PRODUCER  WILL </a:t>
            </a:r>
            <a:r>
              <a:rPr lang="en-US" sz="1200" dirty="0" smtClean="0"/>
              <a:t>GRANT </a:t>
            </a:r>
            <a:r>
              <a:rPr sz="1200" dirty="0" smtClean="0"/>
              <a:t>THE </a:t>
            </a:r>
            <a:r>
              <a:rPr sz="1200" dirty="0"/>
              <a:t>FINAL APPROVAL OF PAYMENT TO REPAIR THE DAMAGE OR REPLACE AND </a:t>
            </a:r>
            <a:r>
              <a:rPr sz="1200" dirty="0" smtClean="0"/>
              <a:t>ITEM</a:t>
            </a:r>
            <a:r>
              <a:rPr lang="en-US" sz="1200" dirty="0" smtClean="0"/>
              <a:t>.</a:t>
            </a:r>
            <a:endParaRPr sz="1200" dirty="0"/>
          </a:p>
          <a:p>
            <a:pPr marL="419099" indent="-419099">
              <a:buBlip>
                <a:blip r:embed="rId2"/>
              </a:buBlip>
              <a:defRPr sz="1400"/>
            </a:pPr>
            <a:r>
              <a:rPr sz="1200" dirty="0"/>
              <a:t>LOCATION MANAGER WILL MEET WITH A FINANCE SPECIALIST TO ANALYZE THE PROCESS OF </a:t>
            </a:r>
            <a:r>
              <a:rPr sz="1200" dirty="0" smtClean="0"/>
              <a:t>PAYMENT</a:t>
            </a:r>
            <a:r>
              <a:rPr lang="en-US" sz="1200" dirty="0" smtClean="0"/>
              <a:t>.</a:t>
            </a:r>
            <a:r>
              <a:rPr sz="1200" dirty="0" smtClean="0"/>
              <a:t> </a:t>
            </a:r>
            <a:endParaRPr sz="1200" dirty="0"/>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594</Words>
  <Application>Microsoft Office PowerPoint</Application>
  <PresentationFormat>Custom</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Gill Sans</vt:lpstr>
      <vt:lpstr>Gill Sans Light</vt:lpstr>
      <vt:lpstr>Gill Sans SemiBold</vt:lpstr>
      <vt:lpstr>Helvetica</vt:lpstr>
      <vt:lpstr>Helvetica Neue</vt:lpstr>
      <vt:lpstr>New_Template3</vt:lpstr>
      <vt:lpstr>GUIDELINES FOR LOCATION WRAP     November 2016</vt:lpstr>
      <vt:lpstr>PROCEDURES TO REPLACE OR REPAIR A DAMAGE PROPERTY</vt:lpstr>
      <vt:lpstr>LOCATION DEPARTMENT WORKFLOW  </vt:lpstr>
      <vt:lpstr>LOCATION - PRODUCTION WORKFLOW</vt:lpstr>
      <vt:lpstr>FINANCE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FOR LOCATION WRAP</dc:title>
  <dc:creator>Hurtado, Ileana (206072917)</dc:creator>
  <cp:lastModifiedBy>Onoz, Osvaldo (206103533)</cp:lastModifiedBy>
  <cp:revision>11</cp:revision>
  <dcterms:modified xsi:type="dcterms:W3CDTF">2016-11-14T22:38:28Z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-1294552538</vt:i4>
  </property>
  <property fmtid="{D5CDD505-2E9C-101B-9397-08002B2CF9AE}" pid="3" name="_NewReviewCycle">
    <vt:lpwstr/>
  </property>
  <property fmtid="{D5CDD505-2E9C-101B-9397-08002B2CF9AE}" pid="4" name="_EmailSubject">
    <vt:lpwstr>NEW DOCUMENT TO ADD TO SHARE DRIVE OF LOCATIONS DEPARTMENT </vt:lpwstr>
  </property>
  <property fmtid="{D5CDD505-2E9C-101B-9397-08002B2CF9AE}" pid="5" name="_AuthorEmail">
    <vt:lpwstr>Ileana.Hurtado@nbcuni.com</vt:lpwstr>
  </property>
  <property fmtid="{D5CDD505-2E9C-101B-9397-08002B2CF9AE}" pid="6" name="_AuthorEmailDisplayName">
    <vt:lpwstr>Hurtado, Ileana (NBCUniversal)</vt:lpwstr>
  </property>
  <property fmtid="{D5CDD505-2E9C-101B-9397-08002B2CF9AE}" pid="7" name="_PreviousAdHocReviewCycleID">
    <vt:i4>-1294552538</vt:i4>
  </property>
</Properties>
</file>