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9"/>
  </p:notesMasterIdLst>
  <p:sldIdLst>
    <p:sldId id="256" r:id="rId2"/>
    <p:sldId id="258" r:id="rId3"/>
    <p:sldId id="259" r:id="rId4"/>
    <p:sldId id="286" r:id="rId5"/>
    <p:sldId id="288" r:id="rId6"/>
    <p:sldId id="289" r:id="rId7"/>
    <p:sldId id="290"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860" autoAdjust="0"/>
  </p:normalViewPr>
  <p:slideViewPr>
    <p:cSldViewPr>
      <p:cViewPr varScale="1">
        <p:scale>
          <a:sx n="100" d="100"/>
          <a:sy n="100" d="100"/>
        </p:scale>
        <p:origin x="990" y="84"/>
      </p:cViewPr>
      <p:guideLst>
        <p:guide orient="horz" pos="2880"/>
        <p:guide pos="2160"/>
      </p:guideLst>
    </p:cSldViewPr>
  </p:slideViewPr>
  <p:notesTextViewPr>
    <p:cViewPr>
      <p:scale>
        <a:sx n="100" d="100"/>
        <a:sy n="100" d="100"/>
      </p:scale>
      <p:origin x="0" y="0"/>
    </p:cViewPr>
  </p:notesTextViewPr>
  <p:notesViewPr>
    <p:cSldViewPr>
      <p:cViewPr varScale="1">
        <p:scale>
          <a:sx n="116" d="100"/>
          <a:sy n="116" d="100"/>
        </p:scale>
        <p:origin x="127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5E47D8C-B93F-44F1-9B0F-FF61EB48A544}" type="datetimeFigureOut">
              <a:rPr lang="en-US" smtClean="0"/>
              <a:t>10/3/2022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1837D63-45E2-4BFB-9FB4-2DC24BB4566E}" type="slidenum">
              <a:rPr lang="en-US" smtClean="0"/>
              <a:t>‹#›</a:t>
            </a:fld>
            <a:endParaRPr lang="en-US"/>
          </a:p>
        </p:txBody>
      </p:sp>
    </p:spTree>
    <p:extLst>
      <p:ext uri="{BB962C8B-B14F-4D97-AF65-F5344CB8AC3E}">
        <p14:creationId xmlns:p14="http://schemas.microsoft.com/office/powerpoint/2010/main" val="335259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Levels 4-1 is what I call these. Level 1 being executive</a:t>
            </a:r>
            <a:r>
              <a:rPr lang="en-US" baseline="0" dirty="0" smtClean="0"/>
              <a:t> level.</a:t>
            </a:r>
          </a:p>
          <a:p>
            <a:endParaRPr lang="en-US" baseline="0" dirty="0" smtClean="0"/>
          </a:p>
          <a:p>
            <a:r>
              <a:rPr lang="en-US" baseline="0" dirty="0" smtClean="0"/>
              <a:t>Level 4 is the raw data level.</a:t>
            </a:r>
          </a:p>
          <a:p>
            <a:r>
              <a:rPr lang="en-US" baseline="0" dirty="0" smtClean="0"/>
              <a:t>Level 3 is the data curation level and is critical to self-service reporting</a:t>
            </a:r>
          </a:p>
          <a:p>
            <a:r>
              <a:rPr lang="en-US" baseline="0" dirty="0" smtClean="0"/>
              <a:t>Level 2 is the data modeling level and is critical to predictive and trending operational perspectives.</a:t>
            </a:r>
          </a:p>
          <a:p>
            <a:r>
              <a:rPr lang="en-US" baseline="0" dirty="0" smtClean="0"/>
              <a:t>Level 1 is the visionary level and it brings leadership perspectives and changes into the view of possibilities.</a:t>
            </a:r>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2</a:t>
            </a:fld>
            <a:endParaRPr lang="en-US"/>
          </a:p>
        </p:txBody>
      </p:sp>
    </p:spTree>
    <p:extLst>
      <p:ext uri="{BB962C8B-B14F-4D97-AF65-F5344CB8AC3E}">
        <p14:creationId xmlns:p14="http://schemas.microsoft.com/office/powerpoint/2010/main" val="223510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3 </a:t>
            </a:r>
            <a:r>
              <a:rPr lang="en-US" b="1" i="1" dirty="0" smtClean="0"/>
              <a:t>Data curation</a:t>
            </a:r>
            <a:r>
              <a:rPr lang="en-US" dirty="0" smtClean="0"/>
              <a:t> provides the methodological and technological data management support to address data quality issues maximizing the usability of the data. </a:t>
            </a:r>
          </a:p>
          <a:p>
            <a:r>
              <a:rPr lang="en-US" dirty="0" smtClean="0"/>
              <a:t>The core impact of data curation is to enable more complete and high-quality data-driven models for knowledge organizations</a:t>
            </a:r>
            <a:r>
              <a:rPr lang="en-US" baseline="0" dirty="0" smtClean="0"/>
              <a:t> with self-service reporting.</a:t>
            </a:r>
            <a:endParaRPr lang="en-US" dirty="0" smtClean="0"/>
          </a:p>
          <a:p>
            <a:r>
              <a:rPr lang="en-US" b="1" dirty="0" smtClean="0"/>
              <a:t>Crowdsourcing</a:t>
            </a:r>
            <a:r>
              <a:rPr lang="en-US" dirty="0" smtClean="0"/>
              <a:t> : Data curation can be a resource-intensive and complex task, which can easily exceed the capacity of a single individual. </a:t>
            </a:r>
          </a:p>
          <a:p>
            <a:r>
              <a:rPr lang="en-US" dirty="0" smtClean="0"/>
              <a:t>Level 2 </a:t>
            </a:r>
            <a:r>
              <a:rPr lang="en-US" b="1" i="1" dirty="0" smtClean="0"/>
              <a:t>Data modelling </a:t>
            </a:r>
            <a:r>
              <a:rPr lang="en-US" dirty="0" smtClean="0"/>
              <a:t>and</a:t>
            </a:r>
            <a:r>
              <a:rPr lang="en-US" baseline="0" dirty="0" smtClean="0"/>
              <a:t> Common Data Modelling (CDM) enable the simultaneous analysis of disparate data sources. </a:t>
            </a:r>
          </a:p>
          <a:p>
            <a:r>
              <a:rPr lang="en-US" sz="1200" b="0" i="0" kern="1200" dirty="0" smtClean="0">
                <a:solidFill>
                  <a:schemeClr val="tx1"/>
                </a:solidFill>
                <a:effectLst/>
                <a:latin typeface="+mn-lt"/>
                <a:ea typeface="+mn-ea"/>
                <a:cs typeface="+mn-cs"/>
              </a:rPr>
              <a:t>The analytical models from data mining and computer science heuristics help in analysis and visualization of data, predicting student performance, generating recommendations for students as well as teachers, providing feedback to students, identifying related courses, e-content and books, detecting undesirable student behaviors</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developing course content</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Level</a:t>
            </a:r>
            <a:r>
              <a:rPr lang="en-US" sz="1200" b="0" i="0" kern="1200" baseline="0" dirty="0" smtClean="0">
                <a:solidFill>
                  <a:schemeClr val="tx1"/>
                </a:solidFill>
                <a:effectLst/>
                <a:latin typeface="+mn-lt"/>
                <a:ea typeface="+mn-ea"/>
                <a:cs typeface="+mn-cs"/>
              </a:rPr>
              <a:t> 1 </a:t>
            </a:r>
            <a:r>
              <a:rPr lang="en-US" sz="1200" b="1" i="1" kern="1200" baseline="0" dirty="0" smtClean="0">
                <a:solidFill>
                  <a:schemeClr val="tx1"/>
                </a:solidFill>
                <a:effectLst/>
                <a:latin typeface="+mn-lt"/>
                <a:ea typeface="+mn-ea"/>
                <a:cs typeface="+mn-cs"/>
              </a:rPr>
              <a:t>Predictive Data Modelling</a:t>
            </a:r>
            <a:r>
              <a:rPr lang="en-US" sz="1200" b="0" i="0" kern="1200" baseline="0" dirty="0" smtClean="0">
                <a:solidFill>
                  <a:schemeClr val="tx1"/>
                </a:solidFill>
                <a:effectLst/>
                <a:latin typeface="+mn-lt"/>
                <a:ea typeface="+mn-ea"/>
                <a:cs typeface="+mn-cs"/>
              </a:rPr>
              <a:t>. Uses</a:t>
            </a:r>
            <a:r>
              <a:rPr lang="en-US" sz="1200" b="0" i="0" kern="1200" dirty="0" smtClean="0">
                <a:solidFill>
                  <a:schemeClr val="tx1"/>
                </a:solidFill>
                <a:effectLst/>
                <a:latin typeface="+mn-lt"/>
                <a:ea typeface="+mn-ea"/>
                <a:cs typeface="+mn-cs"/>
              </a:rPr>
              <a:t> high-dimensional semantic vectors derived from large-scale datasets like social</a:t>
            </a:r>
            <a:r>
              <a:rPr lang="en-US" sz="1200" b="0" i="0" kern="1200" baseline="0" dirty="0" smtClean="0">
                <a:solidFill>
                  <a:schemeClr val="tx1"/>
                </a:solidFill>
                <a:effectLst/>
                <a:latin typeface="+mn-lt"/>
                <a:ea typeface="+mn-ea"/>
                <a:cs typeface="+mn-cs"/>
              </a:rPr>
              <a:t> media or Google or web scraping and applies machine learning techniques to map these vectors onto leadership change effectiveness</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01837D63-45E2-4BFB-9FB4-2DC24BB4566E}" type="slidenum">
              <a:rPr lang="en-US" smtClean="0"/>
              <a:t>3</a:t>
            </a:fld>
            <a:endParaRPr lang="en-US"/>
          </a:p>
        </p:txBody>
      </p:sp>
    </p:spTree>
    <p:extLst>
      <p:ext uri="{BB962C8B-B14F-4D97-AF65-F5344CB8AC3E}">
        <p14:creationId xmlns:p14="http://schemas.microsoft.com/office/powerpoint/2010/main" val="233021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475" dirty="0" smtClean="0">
                <a:solidFill>
                  <a:srgbClr val="4966AC"/>
                </a:solidFill>
                <a:cs typeface="IPAexGothic"/>
              </a:rPr>
              <a:t>▶ </a:t>
            </a:r>
            <a:r>
              <a:rPr lang="en-US" b="1" spc="5" dirty="0" smtClean="0">
                <a:solidFill>
                  <a:srgbClr val="3E3E3E"/>
                </a:solidFill>
                <a:cs typeface="IPAexGothic"/>
              </a:rPr>
              <a:t>A Business Analytics platform – BI tool agnostic</a:t>
            </a:r>
            <a:endParaRPr lang="en-US" sz="1050" spc="475" dirty="0" smtClean="0">
              <a:solidFill>
                <a:srgbClr val="4966AC"/>
              </a:solidFill>
              <a:latin typeface="IPAexGothic"/>
              <a:cs typeface="IPAexGothi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BI tools are continuously evolving, so it’s important to take a long-term investment view and avoid vendor lock-in of the semantic layer. </a:t>
            </a:r>
          </a:p>
          <a:p>
            <a:endParaRPr lang="en-US" b="0" dirty="0"/>
          </a:p>
        </p:txBody>
      </p:sp>
      <p:sp>
        <p:nvSpPr>
          <p:cNvPr id="4" name="Slide Number Placeholder 3"/>
          <p:cNvSpPr>
            <a:spLocks noGrp="1"/>
          </p:cNvSpPr>
          <p:nvPr>
            <p:ph type="sldNum" sz="quarter" idx="10"/>
          </p:nvPr>
        </p:nvSpPr>
        <p:spPr/>
        <p:txBody>
          <a:bodyPr/>
          <a:lstStyle/>
          <a:p>
            <a:fld id="{01837D63-45E2-4BFB-9FB4-2DC24BB4566E}" type="slidenum">
              <a:rPr lang="en-US" smtClean="0"/>
              <a:t>4</a:t>
            </a:fld>
            <a:endParaRPr lang="en-US"/>
          </a:p>
        </p:txBody>
      </p:sp>
    </p:spTree>
    <p:extLst>
      <p:ext uri="{BB962C8B-B14F-4D97-AF65-F5344CB8AC3E}">
        <p14:creationId xmlns:p14="http://schemas.microsoft.com/office/powerpoint/2010/main" val="193723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The ability to make inferences about data and complex relationships via rule sets.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For example, we might create rules such that when two facts are true (or two relationships exist), we may infer that a third fact or relationship exists without it being explicitly encoded in the data.</a:t>
            </a:r>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5</a:t>
            </a:fld>
            <a:endParaRPr lang="en-US"/>
          </a:p>
        </p:txBody>
      </p:sp>
    </p:spTree>
    <p:extLst>
      <p:ext uri="{BB962C8B-B14F-4D97-AF65-F5344CB8AC3E}">
        <p14:creationId xmlns:p14="http://schemas.microsoft.com/office/powerpoint/2010/main" val="1065471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building multivariate statistical models, researchers need to be clear as to whether their goals are explanatory or predictive.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Explanatory research aims to identify risk (or protective) factors that are causally related to an outcome.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Predictive research aims to find the combination of factors that best predicts a current diagnosis or future event.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distinction affects every aspect of model building and evaluation. </a:t>
            </a:r>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6</a:t>
            </a:fld>
            <a:endParaRPr lang="en-US"/>
          </a:p>
        </p:txBody>
      </p:sp>
    </p:spTree>
    <p:extLst>
      <p:ext uri="{BB962C8B-B14F-4D97-AF65-F5344CB8AC3E}">
        <p14:creationId xmlns:p14="http://schemas.microsoft.com/office/powerpoint/2010/main" val="4071501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key principles of data analytics is that the quality of the analysis is dependent on the quality of the information </a:t>
            </a:r>
            <a:r>
              <a:rPr lang="en-US" dirty="0" smtClean="0"/>
              <a:t>analyzed</a:t>
            </a:r>
            <a:r>
              <a:rPr lang="en-US" dirty="0" smtClean="0"/>
              <a:t>. </a:t>
            </a:r>
          </a:p>
          <a:p>
            <a:r>
              <a:rPr lang="en-US" dirty="0" smtClean="0"/>
              <a:t>Gartner estimates that more than 25% of critical data in the world’s top companies is flawed (Gartner 2007).</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7</a:t>
            </a:fld>
            <a:endParaRPr lang="en-US"/>
          </a:p>
        </p:txBody>
      </p:sp>
    </p:spTree>
    <p:extLst>
      <p:ext uri="{BB962C8B-B14F-4D97-AF65-F5344CB8AC3E}">
        <p14:creationId xmlns:p14="http://schemas.microsoft.com/office/powerpoint/2010/main" val="3291330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2667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4050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1539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2636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5135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8263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7753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3816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0160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86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769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99839065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806954" y="3150489"/>
            <a:ext cx="9232646" cy="843821"/>
          </a:xfrm>
          <a:prstGeom prst="rect">
            <a:avLst/>
          </a:prstGeom>
        </p:spPr>
        <p:txBody>
          <a:bodyPr vert="horz" wrap="square" lIns="0" tIns="12700" rIns="0" bIns="0" rtlCol="0">
            <a:spAutoFit/>
          </a:bodyPr>
          <a:lstStyle/>
          <a:p>
            <a:pPr marL="12700">
              <a:lnSpc>
                <a:spcPct val="100000"/>
              </a:lnSpc>
              <a:spcBef>
                <a:spcPts val="100"/>
              </a:spcBef>
            </a:pPr>
            <a:r>
              <a:rPr lang="en-US" sz="5400" dirty="0" smtClean="0">
                <a:solidFill>
                  <a:srgbClr val="4966AC"/>
                </a:solidFill>
                <a:latin typeface="Trebuchet MS"/>
                <a:cs typeface="Trebuchet MS"/>
              </a:rPr>
              <a:t>Data</a:t>
            </a:r>
            <a:r>
              <a:rPr sz="5400" spc="-100" dirty="0" smtClean="0">
                <a:solidFill>
                  <a:srgbClr val="4966AC"/>
                </a:solidFill>
                <a:latin typeface="Trebuchet MS"/>
                <a:cs typeface="Trebuchet MS"/>
              </a:rPr>
              <a:t> </a:t>
            </a:r>
            <a:r>
              <a:rPr lang="en-US" sz="5400" spc="-5" dirty="0" smtClean="0">
                <a:solidFill>
                  <a:srgbClr val="4966AC"/>
                </a:solidFill>
                <a:latin typeface="Trebuchet MS"/>
                <a:cs typeface="Trebuchet MS"/>
              </a:rPr>
              <a:t>Analytics &amp; Architecture</a:t>
            </a:r>
            <a:endParaRPr sz="5400" dirty="0">
              <a:latin typeface="Trebuchet MS"/>
              <a:cs typeface="Trebuchet MS"/>
            </a:endParaRPr>
          </a:p>
        </p:txBody>
      </p:sp>
      <p:sp>
        <p:nvSpPr>
          <p:cNvPr id="6" name="object 6"/>
          <p:cNvSpPr txBox="1"/>
          <p:nvPr/>
        </p:nvSpPr>
        <p:spPr>
          <a:xfrm>
            <a:off x="4724400" y="4078604"/>
            <a:ext cx="4470527" cy="566822"/>
          </a:xfrm>
          <a:prstGeom prst="rect">
            <a:avLst/>
          </a:prstGeom>
        </p:spPr>
        <p:txBody>
          <a:bodyPr vert="horz" wrap="square" lIns="0" tIns="12700" rIns="0" bIns="0" rtlCol="0">
            <a:spAutoFit/>
          </a:bodyPr>
          <a:lstStyle/>
          <a:p>
            <a:pPr marR="5080" algn="r">
              <a:lnSpc>
                <a:spcPct val="100000"/>
              </a:lnSpc>
              <a:spcBef>
                <a:spcPts val="100"/>
              </a:spcBef>
            </a:pPr>
            <a:r>
              <a:rPr lang="en-US" spc="-5" dirty="0" smtClean="0">
                <a:solidFill>
                  <a:srgbClr val="7E7E7E"/>
                </a:solidFill>
                <a:latin typeface="Trebuchet MS"/>
                <a:cs typeface="Trebuchet MS"/>
              </a:rPr>
              <a:t>Semantic Layer Strategy and Maturity</a:t>
            </a:r>
            <a:endParaRPr sz="1800" dirty="0">
              <a:latin typeface="Trebuchet MS"/>
              <a:cs typeface="Trebuchet MS"/>
            </a:endParaRPr>
          </a:p>
          <a:p>
            <a:pPr marR="5715" algn="r">
              <a:lnSpc>
                <a:spcPct val="100000"/>
              </a:lnSpc>
            </a:pPr>
            <a:r>
              <a:rPr lang="en-US" spc="-5" dirty="0" smtClean="0">
                <a:solidFill>
                  <a:srgbClr val="7E7E7E"/>
                </a:solidFill>
                <a:latin typeface="Trebuchet MS"/>
                <a:cs typeface="Trebuchet MS"/>
              </a:rPr>
              <a:t>August</a:t>
            </a:r>
            <a:r>
              <a:rPr sz="1800" spc="-80" dirty="0" smtClean="0">
                <a:solidFill>
                  <a:srgbClr val="7E7E7E"/>
                </a:solidFill>
                <a:latin typeface="Trebuchet MS"/>
                <a:cs typeface="Trebuchet MS"/>
              </a:rPr>
              <a:t> </a:t>
            </a:r>
            <a:r>
              <a:rPr sz="1800" spc="-5" dirty="0" smtClean="0">
                <a:solidFill>
                  <a:srgbClr val="7E7E7E"/>
                </a:solidFill>
                <a:latin typeface="Trebuchet MS"/>
                <a:cs typeface="Trebuchet MS"/>
              </a:rPr>
              <a:t>202</a:t>
            </a:r>
            <a:r>
              <a:rPr lang="en-US" sz="1800" spc="-5" dirty="0" smtClean="0">
                <a:solidFill>
                  <a:srgbClr val="7E7E7E"/>
                </a:solidFill>
                <a:latin typeface="Trebuchet MS"/>
                <a:cs typeface="Trebuchet MS"/>
              </a:rPr>
              <a:t>2</a:t>
            </a:r>
            <a:endParaRPr sz="1800" dirty="0">
              <a:latin typeface="Trebuchet MS"/>
              <a:cs typeface="Trebuchet M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685800"/>
            <a:ext cx="2857500" cy="12858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0722" y="737966"/>
            <a:ext cx="7627278"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Modern Data Analytics and </a:t>
            </a:r>
            <a:r>
              <a:rPr lang="en-US" sz="3200" spc="-5" dirty="0"/>
              <a:t>S</a:t>
            </a:r>
            <a:r>
              <a:rPr lang="en-US" sz="3200" spc="-5" dirty="0" smtClean="0"/>
              <a:t>emantic </a:t>
            </a:r>
            <a:r>
              <a:rPr lang="en-US" sz="3200" spc="-5" dirty="0"/>
              <a:t>L</a:t>
            </a:r>
            <a:r>
              <a:rPr lang="en-US" sz="3200" spc="-5" dirty="0" smtClean="0"/>
              <a:t>ayers</a:t>
            </a:r>
            <a:endParaRPr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968" y="1643343"/>
            <a:ext cx="11210490" cy="5099319"/>
          </a:xfrm>
          <a:prstGeom prst="rect">
            <a:avLst/>
          </a:prstGeom>
        </p:spPr>
      </p:pic>
      <p:sp>
        <p:nvSpPr>
          <p:cNvPr id="8" name="Rectangle 7"/>
          <p:cNvSpPr/>
          <p:nvPr/>
        </p:nvSpPr>
        <p:spPr>
          <a:xfrm>
            <a:off x="1828800" y="1243233"/>
            <a:ext cx="9525000" cy="400110"/>
          </a:xfrm>
          <a:prstGeom prst="rect">
            <a:avLst/>
          </a:prstGeom>
        </p:spPr>
        <p:txBody>
          <a:bodyPr wrap="square">
            <a:spAutoFit/>
          </a:bodyPr>
          <a:lstStyle/>
          <a:p>
            <a:pPr marL="469900" lvl="1">
              <a:spcBef>
                <a:spcPts val="1095"/>
              </a:spcBef>
            </a:pPr>
            <a:r>
              <a:rPr lang="en-US" sz="2000" b="1" spc="-5" dirty="0">
                <a:solidFill>
                  <a:srgbClr val="3E3E3E"/>
                </a:solidFill>
                <a:cs typeface="Arial" panose="020B0604020202020204" pitchFamily="34" charset="0"/>
              </a:rPr>
              <a:t>A semantic layer </a:t>
            </a:r>
            <a:r>
              <a:rPr lang="en-US" sz="2000" b="1" dirty="0"/>
              <a:t>translates technical metadata into friendlier business metadata.</a:t>
            </a:r>
            <a:endParaRPr lang="en-US" sz="2000" b="1"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38400" y="1018733"/>
            <a:ext cx="8305800"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Who are the BI Consumers at each semantic level?</a:t>
            </a:r>
            <a:endParaRPr sz="3200" spc="-5" dirty="0"/>
          </a:p>
        </p:txBody>
      </p:sp>
      <p:sp>
        <p:nvSpPr>
          <p:cNvPr id="9" name="Rectangle 8"/>
          <p:cNvSpPr/>
          <p:nvPr/>
        </p:nvSpPr>
        <p:spPr>
          <a:xfrm>
            <a:off x="2743200" y="1524000"/>
            <a:ext cx="7620000" cy="338554"/>
          </a:xfrm>
          <a:prstGeom prst="rect">
            <a:avLst/>
          </a:prstGeom>
        </p:spPr>
        <p:txBody>
          <a:bodyPr wrap="square">
            <a:spAutoFit/>
          </a:bodyPr>
          <a:lstStyle/>
          <a:p>
            <a:pPr marL="12700">
              <a:lnSpc>
                <a:spcPct val="100000"/>
              </a:lnSpc>
              <a:spcBef>
                <a:spcPts val="1095"/>
              </a:spcBef>
            </a:pPr>
            <a:endParaRPr lang="en-US" sz="1600" spc="-5" dirty="0">
              <a:solidFill>
                <a:srgbClr val="3E3E3E"/>
              </a:solidFill>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93277"/>
            <a:ext cx="7543800" cy="4976630"/>
          </a:xfrm>
          <a:prstGeom prst="rect">
            <a:avLst/>
          </a:prstGeom>
        </p:spPr>
      </p:pic>
      <p:sp>
        <p:nvSpPr>
          <p:cNvPr id="4" name="Down Arrow 3"/>
          <p:cNvSpPr/>
          <p:nvPr/>
        </p:nvSpPr>
        <p:spPr>
          <a:xfrm rot="10800000">
            <a:off x="9813797" y="2225839"/>
            <a:ext cx="484632" cy="335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222339" y="2755563"/>
            <a:ext cx="1295399" cy="923330"/>
          </a:xfrm>
          <a:prstGeom prst="rect">
            <a:avLst/>
          </a:prstGeom>
          <a:noFill/>
        </p:spPr>
        <p:txBody>
          <a:bodyPr wrap="square" rtlCol="0">
            <a:spAutoFit/>
          </a:bodyPr>
          <a:lstStyle/>
          <a:p>
            <a:r>
              <a:rPr lang="en-US" dirty="0" smtClean="0"/>
              <a:t>Data Asset Value and ROI</a:t>
            </a:r>
            <a:endParaRPr lang="en-US" dirty="0"/>
          </a:p>
        </p:txBody>
      </p:sp>
      <p:sp>
        <p:nvSpPr>
          <p:cNvPr id="7" name="TextBox 6"/>
          <p:cNvSpPr txBox="1"/>
          <p:nvPr/>
        </p:nvSpPr>
        <p:spPr>
          <a:xfrm>
            <a:off x="11099290" y="5602703"/>
            <a:ext cx="836896" cy="369332"/>
          </a:xfrm>
          <a:prstGeom prst="rect">
            <a:avLst/>
          </a:prstGeom>
          <a:noFill/>
        </p:spPr>
        <p:txBody>
          <a:bodyPr wrap="none" rtlCol="0">
            <a:spAutoFit/>
          </a:bodyPr>
          <a:lstStyle/>
          <a:p>
            <a:r>
              <a:rPr lang="en-US" dirty="0" smtClean="0"/>
              <a:t>Level 3</a:t>
            </a:r>
            <a:endParaRPr lang="en-US" dirty="0"/>
          </a:p>
        </p:txBody>
      </p:sp>
      <p:sp>
        <p:nvSpPr>
          <p:cNvPr id="10" name="TextBox 9"/>
          <p:cNvSpPr txBox="1"/>
          <p:nvPr/>
        </p:nvSpPr>
        <p:spPr>
          <a:xfrm>
            <a:off x="11121397" y="3768299"/>
            <a:ext cx="836896" cy="369332"/>
          </a:xfrm>
          <a:prstGeom prst="rect">
            <a:avLst/>
          </a:prstGeom>
          <a:noFill/>
        </p:spPr>
        <p:txBody>
          <a:bodyPr wrap="none" rtlCol="0">
            <a:spAutoFit/>
          </a:bodyPr>
          <a:lstStyle/>
          <a:p>
            <a:r>
              <a:rPr lang="en-US" dirty="0" smtClean="0"/>
              <a:t>Level 2</a:t>
            </a:r>
            <a:endParaRPr lang="en-US" dirty="0"/>
          </a:p>
        </p:txBody>
      </p:sp>
      <p:sp>
        <p:nvSpPr>
          <p:cNvPr id="11" name="TextBox 10"/>
          <p:cNvSpPr txBox="1"/>
          <p:nvPr/>
        </p:nvSpPr>
        <p:spPr>
          <a:xfrm>
            <a:off x="11121397" y="1928682"/>
            <a:ext cx="836896" cy="369332"/>
          </a:xfrm>
          <a:prstGeom prst="rect">
            <a:avLst/>
          </a:prstGeom>
          <a:noFill/>
        </p:spPr>
        <p:txBody>
          <a:bodyPr wrap="none" rtlCol="0">
            <a:spAutoFit/>
          </a:bodyPr>
          <a:lstStyle/>
          <a:p>
            <a:r>
              <a:rPr lang="en-US" dirty="0" smtClean="0"/>
              <a:t>Level 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txBox="1">
            <a:spLocks/>
          </p:cNvSpPr>
          <p:nvPr/>
        </p:nvSpPr>
        <p:spPr>
          <a:xfrm>
            <a:off x="1938516" y="588929"/>
            <a:ext cx="9186683"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spc="-5" dirty="0" smtClean="0"/>
              <a:t>Level 3 semantic layer - </a:t>
            </a:r>
            <a:r>
              <a:rPr lang="en-US" sz="3200" dirty="0"/>
              <a:t>H</a:t>
            </a:r>
            <a:r>
              <a:rPr lang="en-US" sz="3200" dirty="0" smtClean="0"/>
              <a:t>eadless </a:t>
            </a:r>
            <a:r>
              <a:rPr lang="en-US" sz="3200" dirty="0"/>
              <a:t>BI</a:t>
            </a:r>
            <a:endParaRPr lang="en-US" sz="3200" spc="-5"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292" y="2786111"/>
            <a:ext cx="1333500" cy="1200150"/>
          </a:xfrm>
          <a:prstGeom prst="rect">
            <a:avLst/>
          </a:prstGeom>
        </p:spPr>
      </p:pic>
      <p:pic>
        <p:nvPicPr>
          <p:cNvPr id="4" name="Picture 3"/>
          <p:cNvPicPr>
            <a:picLocks noChangeAspect="1"/>
          </p:cNvPicPr>
          <p:nvPr/>
        </p:nvPicPr>
        <p:blipFill>
          <a:blip r:embed="rId4"/>
          <a:stretch>
            <a:fillRect/>
          </a:stretch>
        </p:blipFill>
        <p:spPr>
          <a:xfrm>
            <a:off x="4267200" y="1776403"/>
            <a:ext cx="2581635" cy="828791"/>
          </a:xfrm>
          <a:prstGeom prst="rect">
            <a:avLst/>
          </a:prstGeom>
        </p:spPr>
      </p:pic>
      <p:pic>
        <p:nvPicPr>
          <p:cNvPr id="6" name="Picture 5"/>
          <p:cNvPicPr>
            <a:picLocks noChangeAspect="1"/>
          </p:cNvPicPr>
          <p:nvPr/>
        </p:nvPicPr>
        <p:blipFill>
          <a:blip r:embed="rId5"/>
          <a:stretch>
            <a:fillRect/>
          </a:stretch>
        </p:blipFill>
        <p:spPr>
          <a:xfrm>
            <a:off x="9130182" y="2690764"/>
            <a:ext cx="1600423" cy="695422"/>
          </a:xfrm>
          <a:prstGeom prst="rect">
            <a:avLst/>
          </a:prstGeom>
        </p:spPr>
      </p:pic>
      <p:pic>
        <p:nvPicPr>
          <p:cNvPr id="15" name="Picture 14"/>
          <p:cNvPicPr>
            <a:picLocks noChangeAspect="1"/>
          </p:cNvPicPr>
          <p:nvPr/>
        </p:nvPicPr>
        <p:blipFill>
          <a:blip r:embed="rId6"/>
          <a:stretch>
            <a:fillRect/>
          </a:stretch>
        </p:blipFill>
        <p:spPr>
          <a:xfrm>
            <a:off x="7467600" y="1603676"/>
            <a:ext cx="1790950" cy="847843"/>
          </a:xfrm>
          <a:prstGeom prst="rect">
            <a:avLst/>
          </a:prstGeom>
        </p:spPr>
      </p:pic>
      <p:pic>
        <p:nvPicPr>
          <p:cNvPr id="23" name="Picture 22"/>
          <p:cNvPicPr>
            <a:picLocks noChangeAspect="1"/>
          </p:cNvPicPr>
          <p:nvPr/>
        </p:nvPicPr>
        <p:blipFill>
          <a:blip r:embed="rId7"/>
          <a:stretch>
            <a:fillRect/>
          </a:stretch>
        </p:blipFill>
        <p:spPr>
          <a:xfrm>
            <a:off x="8134475" y="3864675"/>
            <a:ext cx="1581371" cy="838317"/>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1" y="3114674"/>
            <a:ext cx="5609106" cy="3668178"/>
          </a:xfrm>
          <a:prstGeom prst="rect">
            <a:avLst/>
          </a:prstGeom>
        </p:spPr>
      </p:pic>
      <p:cxnSp>
        <p:nvCxnSpPr>
          <p:cNvPr id="29" name="Straight Arrow Connector 28"/>
          <p:cNvCxnSpPr>
            <a:stCxn id="3" idx="0"/>
          </p:cNvCxnSpPr>
          <p:nvPr/>
        </p:nvCxnSpPr>
        <p:spPr>
          <a:xfrm flipV="1">
            <a:off x="7436042" y="2280789"/>
            <a:ext cx="279883" cy="505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1"/>
          </p:cNvCxnSpPr>
          <p:nvPr/>
        </p:nvCxnSpPr>
        <p:spPr>
          <a:xfrm flipV="1">
            <a:off x="8229600" y="3038475"/>
            <a:ext cx="900582" cy="34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166196" y="3594470"/>
            <a:ext cx="596804" cy="270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172200" y="2605194"/>
            <a:ext cx="597092" cy="59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190039" y="4038834"/>
            <a:ext cx="498227" cy="155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594854" y="2348784"/>
            <a:ext cx="577209" cy="369332"/>
          </a:xfrm>
          <a:prstGeom prst="rect">
            <a:avLst/>
          </a:prstGeom>
        </p:spPr>
        <p:txBody>
          <a:bodyPr wrap="none">
            <a:spAutoFit/>
          </a:bodyPr>
          <a:lstStyle/>
          <a:p>
            <a:r>
              <a:rPr lang="en-US" dirty="0"/>
              <a:t>DAX</a:t>
            </a:r>
          </a:p>
        </p:txBody>
      </p:sp>
      <p:sp>
        <p:nvSpPr>
          <p:cNvPr id="42" name="Rectangle 41"/>
          <p:cNvSpPr/>
          <p:nvPr/>
        </p:nvSpPr>
        <p:spPr>
          <a:xfrm>
            <a:off x="8210657" y="2930008"/>
            <a:ext cx="641266" cy="369332"/>
          </a:xfrm>
          <a:prstGeom prst="rect">
            <a:avLst/>
          </a:prstGeom>
        </p:spPr>
        <p:txBody>
          <a:bodyPr wrap="none">
            <a:spAutoFit/>
          </a:bodyPr>
          <a:lstStyle/>
          <a:p>
            <a:r>
              <a:rPr lang="en-US" dirty="0"/>
              <a:t>MDX</a:t>
            </a:r>
          </a:p>
        </p:txBody>
      </p:sp>
      <p:sp>
        <p:nvSpPr>
          <p:cNvPr id="43" name="Rectangle 42"/>
          <p:cNvSpPr/>
          <p:nvPr/>
        </p:nvSpPr>
        <p:spPr>
          <a:xfrm>
            <a:off x="6287058" y="2496412"/>
            <a:ext cx="543739" cy="369332"/>
          </a:xfrm>
          <a:prstGeom prst="rect">
            <a:avLst/>
          </a:prstGeom>
        </p:spPr>
        <p:txBody>
          <a:bodyPr wrap="none">
            <a:spAutoFit/>
          </a:bodyPr>
          <a:lstStyle/>
          <a:p>
            <a:r>
              <a:rPr lang="en-US" dirty="0"/>
              <a:t>SQL</a:t>
            </a:r>
          </a:p>
        </p:txBody>
      </p:sp>
      <p:sp>
        <p:nvSpPr>
          <p:cNvPr id="44" name="Rectangle 43"/>
          <p:cNvSpPr/>
          <p:nvPr/>
        </p:nvSpPr>
        <p:spPr>
          <a:xfrm>
            <a:off x="7386698" y="4009879"/>
            <a:ext cx="852413" cy="369332"/>
          </a:xfrm>
          <a:prstGeom prst="rect">
            <a:avLst/>
          </a:prstGeom>
        </p:spPr>
        <p:txBody>
          <a:bodyPr wrap="none">
            <a:spAutoFit/>
          </a:bodyPr>
          <a:lstStyle/>
          <a:p>
            <a:r>
              <a:rPr lang="en-US" dirty="0"/>
              <a:t>Python</a:t>
            </a:r>
          </a:p>
        </p:txBody>
      </p:sp>
      <p:pic>
        <p:nvPicPr>
          <p:cNvPr id="48" name="Picture 47"/>
          <p:cNvPicPr>
            <a:picLocks noChangeAspect="1"/>
          </p:cNvPicPr>
          <p:nvPr/>
        </p:nvPicPr>
        <p:blipFill>
          <a:blip r:embed="rId9"/>
          <a:stretch>
            <a:fillRect/>
          </a:stretch>
        </p:blipFill>
        <p:spPr>
          <a:xfrm>
            <a:off x="10011633" y="3617253"/>
            <a:ext cx="1265967" cy="632984"/>
          </a:xfrm>
          <a:prstGeom prst="rect">
            <a:avLst/>
          </a:prstGeom>
        </p:spPr>
      </p:pic>
    </p:spTree>
    <p:extLst>
      <p:ext uri="{BB962C8B-B14F-4D97-AF65-F5344CB8AC3E}">
        <p14:creationId xmlns:p14="http://schemas.microsoft.com/office/powerpoint/2010/main" val="2851365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49563" y="663899"/>
            <a:ext cx="10300691"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Level 2 data modelling - </a:t>
            </a:r>
            <a:r>
              <a:rPr lang="en-US" sz="3200" dirty="0"/>
              <a:t>“model of models”</a:t>
            </a:r>
            <a:endParaRPr lang="en-US" sz="3200" spc="-5" dirty="0"/>
          </a:p>
        </p:txBody>
      </p:sp>
      <p:sp>
        <p:nvSpPr>
          <p:cNvPr id="4" name="object 4"/>
          <p:cNvSpPr txBox="1"/>
          <p:nvPr/>
        </p:nvSpPr>
        <p:spPr>
          <a:xfrm>
            <a:off x="1762583" y="1298988"/>
            <a:ext cx="9972217" cy="827790"/>
          </a:xfrm>
          <a:prstGeom prst="rect">
            <a:avLst/>
          </a:prstGeom>
        </p:spPr>
        <p:txBody>
          <a:bodyPr vert="horz" wrap="square" lIns="0" tIns="14604" rIns="0" bIns="0" rtlCol="0">
            <a:spAutoFit/>
          </a:bodyPr>
          <a:lstStyle/>
          <a:p>
            <a:pPr marL="12700">
              <a:lnSpc>
                <a:spcPct val="100000"/>
              </a:lnSpc>
              <a:spcBef>
                <a:spcPts val="114"/>
              </a:spcBef>
            </a:pPr>
            <a:r>
              <a:rPr sz="1300" spc="475" dirty="0">
                <a:solidFill>
                  <a:srgbClr val="4966AC"/>
                </a:solidFill>
                <a:latin typeface="IPAexGothic"/>
                <a:cs typeface="IPAexGothic"/>
              </a:rPr>
              <a:t>▶ </a:t>
            </a:r>
            <a:r>
              <a:rPr lang="en-US" b="1" dirty="0"/>
              <a:t>The Enterprise </a:t>
            </a:r>
            <a:r>
              <a:rPr lang="en-US" b="1" dirty="0" smtClean="0"/>
              <a:t>Entity </a:t>
            </a:r>
            <a:r>
              <a:rPr lang="en-US" b="1" spc="5" dirty="0" smtClean="0">
                <a:solidFill>
                  <a:srgbClr val="3E3E3E"/>
                </a:solidFill>
                <a:cs typeface="Trebuchet MS"/>
              </a:rPr>
              <a:t>– </a:t>
            </a:r>
            <a:r>
              <a:rPr lang="en-US" sz="1600" dirty="0"/>
              <a:t>the entities to model must be crafted from a collection of other previously modeled entities as opposed to “modeling them from scratch</a:t>
            </a:r>
            <a:r>
              <a:rPr lang="en-US" sz="1600" dirty="0" smtClean="0"/>
              <a:t>.”</a:t>
            </a:r>
            <a:endParaRPr lang="en-US" sz="1600" dirty="0"/>
          </a:p>
          <a:p>
            <a:pPr marL="12700">
              <a:lnSpc>
                <a:spcPct val="100000"/>
              </a:lnSpc>
              <a:spcBef>
                <a:spcPts val="114"/>
              </a:spcBef>
            </a:pPr>
            <a:endParaRPr b="1" dirty="0">
              <a:cs typeface="Trebuchet M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583" y="1905000"/>
            <a:ext cx="5906324" cy="1295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242" y="3283811"/>
            <a:ext cx="8507012" cy="3422342"/>
          </a:xfrm>
          <a:prstGeom prst="rect">
            <a:avLst/>
          </a:prstGeom>
        </p:spPr>
      </p:pic>
    </p:spTree>
    <p:extLst>
      <p:ext uri="{BB962C8B-B14F-4D97-AF65-F5344CB8AC3E}">
        <p14:creationId xmlns:p14="http://schemas.microsoft.com/office/powerpoint/2010/main" val="2120762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49563" y="663899"/>
            <a:ext cx="10300691"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Level 1 strategic modelling. </a:t>
            </a:r>
            <a:endParaRPr lang="en-US" sz="3200" spc="-5" dirty="0"/>
          </a:p>
        </p:txBody>
      </p:sp>
      <p:sp>
        <p:nvSpPr>
          <p:cNvPr id="4" name="object 4"/>
          <p:cNvSpPr txBox="1"/>
          <p:nvPr/>
        </p:nvSpPr>
        <p:spPr>
          <a:xfrm>
            <a:off x="1762583" y="1298988"/>
            <a:ext cx="9972217" cy="291746"/>
          </a:xfrm>
          <a:prstGeom prst="rect">
            <a:avLst/>
          </a:prstGeom>
        </p:spPr>
        <p:txBody>
          <a:bodyPr vert="horz" wrap="square" lIns="0" tIns="14604" rIns="0" bIns="0" rtlCol="0">
            <a:spAutoFit/>
          </a:bodyPr>
          <a:lstStyle/>
          <a:p>
            <a:pPr marL="12700">
              <a:lnSpc>
                <a:spcPct val="100000"/>
              </a:lnSpc>
              <a:spcBef>
                <a:spcPts val="114"/>
              </a:spcBef>
            </a:pPr>
            <a:r>
              <a:rPr sz="1300" spc="475" dirty="0">
                <a:solidFill>
                  <a:srgbClr val="4966AC"/>
                </a:solidFill>
                <a:latin typeface="IPAexGothic"/>
                <a:cs typeface="IPAexGothic"/>
              </a:rPr>
              <a:t>▶ </a:t>
            </a:r>
            <a:r>
              <a:rPr lang="en-US" b="1" dirty="0" smtClean="0"/>
              <a:t>Predictive models and Explanatory Models and Computational models.</a:t>
            </a:r>
            <a:endParaRPr b="1" dirty="0">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720556"/>
            <a:ext cx="9083593" cy="4798310"/>
          </a:xfrm>
          <a:prstGeom prst="rect">
            <a:avLst/>
          </a:prstGeom>
        </p:spPr>
      </p:pic>
    </p:spTree>
    <p:extLst>
      <p:ext uri="{BB962C8B-B14F-4D97-AF65-F5344CB8AC3E}">
        <p14:creationId xmlns:p14="http://schemas.microsoft.com/office/powerpoint/2010/main" val="3519854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0200" y="457200"/>
            <a:ext cx="9303678"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How does our architecture support our Semantic Layers?</a:t>
            </a:r>
            <a:endParaRPr sz="3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310" y="962466"/>
            <a:ext cx="10600090" cy="5895533"/>
          </a:xfrm>
          <a:prstGeom prst="rect">
            <a:avLst/>
          </a:prstGeom>
        </p:spPr>
      </p:pic>
    </p:spTree>
    <p:extLst>
      <p:ext uri="{BB962C8B-B14F-4D97-AF65-F5344CB8AC3E}">
        <p14:creationId xmlns:p14="http://schemas.microsoft.com/office/powerpoint/2010/main" val="3377950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8034</TotalTime>
  <Words>585</Words>
  <Application>Microsoft Office PowerPoint</Application>
  <PresentationFormat>Widescreen</PresentationFormat>
  <Paragraphs>48</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IPAexGothic</vt:lpstr>
      <vt:lpstr>Trebuchet MS</vt:lpstr>
      <vt:lpstr>Office Theme</vt:lpstr>
      <vt:lpstr>PowerPoint Presentation</vt:lpstr>
      <vt:lpstr>Modern Data Analytics and Semantic Layers</vt:lpstr>
      <vt:lpstr>Who are the BI Consumers at each semantic level?</vt:lpstr>
      <vt:lpstr>PowerPoint Presentation</vt:lpstr>
      <vt:lpstr>Level 2 data modelling - “model of models”</vt:lpstr>
      <vt:lpstr>Level 1 strategic modelling. </vt:lpstr>
      <vt:lpstr>How does our architecture support our Semantic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Titon Hoque</dc:creator>
  <cp:lastModifiedBy>Bill Holifield</cp:lastModifiedBy>
  <cp:revision>154</cp:revision>
  <dcterms:created xsi:type="dcterms:W3CDTF">2021-06-28T13:30:44Z</dcterms:created>
  <dcterms:modified xsi:type="dcterms:W3CDTF">2022-10-04T18:20:49Z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2021-05-14T00:00:00Z</vt:filetime>
  </property>
  <property fmtid="{D5CDD505-2E9C-101B-9397-08002B2CF9AE}" pid="3" name="Creator">
    <vt:lpwstr>Microsoft® PowerPoint® for Microsoft 365</vt:lpwstr>
  </property>
  <property fmtid="{D5CDD505-2E9C-101B-9397-08002B2CF9AE}" pid="4" name="LastSaved">
    <vt:filetime>2021-06-28T00:00:00Z</vt:filetime>
  </property>
</Properties>
</file>