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3"/>
  </p:notesMasterIdLst>
  <p:sldIdLst>
    <p:sldId id="256" r:id="rId2"/>
    <p:sldId id="258" r:id="rId3"/>
    <p:sldId id="287" r:id="rId4"/>
    <p:sldId id="259" r:id="rId5"/>
    <p:sldId id="286" r:id="rId6"/>
    <p:sldId id="288" r:id="rId7"/>
    <p:sldId id="289" r:id="rId8"/>
    <p:sldId id="290" r:id="rId9"/>
    <p:sldId id="291" r:id="rId10"/>
    <p:sldId id="292" r:id="rId11"/>
    <p:sldId id="293"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6139" autoAdjust="0"/>
  </p:normalViewPr>
  <p:slideViewPr>
    <p:cSldViewPr>
      <p:cViewPr varScale="1">
        <p:scale>
          <a:sx n="93" d="100"/>
          <a:sy n="93" d="100"/>
        </p:scale>
        <p:origin x="900" y="84"/>
      </p:cViewPr>
      <p:guideLst>
        <p:guide orient="horz" pos="2880"/>
        <p:guide pos="2160"/>
      </p:guideLst>
    </p:cSldViewPr>
  </p:slideViewPr>
  <p:notesTextViewPr>
    <p:cViewPr>
      <p:scale>
        <a:sx n="100" d="100"/>
        <a:sy n="100" d="100"/>
      </p:scale>
      <p:origin x="0" y="0"/>
    </p:cViewPr>
  </p:notesTextViewPr>
  <p:notesViewPr>
    <p:cSldViewPr>
      <p:cViewPr varScale="1">
        <p:scale>
          <a:sx n="116" d="100"/>
          <a:sy n="116" d="100"/>
        </p:scale>
        <p:origin x="127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5E47D8C-B93F-44F1-9B0F-FF61EB48A544}" type="datetimeFigureOut">
              <a:rPr lang="en-US" smtClean="0"/>
              <a:t>9/14/2022</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1837D63-45E2-4BFB-9FB4-2DC24BB4566E}" type="slidenum">
              <a:rPr lang="en-US" smtClean="0"/>
              <a:t>‹#›</a:t>
            </a:fld>
            <a:endParaRPr lang="en-US"/>
          </a:p>
        </p:txBody>
      </p:sp>
    </p:spTree>
    <p:extLst>
      <p:ext uri="{BB962C8B-B14F-4D97-AF65-F5344CB8AC3E}">
        <p14:creationId xmlns:p14="http://schemas.microsoft.com/office/powerpoint/2010/main" val="3352591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Levels 4-1 is what I call these. Level 1 being executive</a:t>
            </a:r>
            <a:r>
              <a:rPr lang="en-US" baseline="0" dirty="0" smtClean="0"/>
              <a:t> level.</a:t>
            </a:r>
          </a:p>
          <a:p>
            <a:endParaRPr lang="en-US" baseline="0" dirty="0" smtClean="0"/>
          </a:p>
          <a:p>
            <a:r>
              <a:rPr lang="en-US" baseline="0" dirty="0" smtClean="0"/>
              <a:t>Level 4 is the raw data level.</a:t>
            </a:r>
          </a:p>
          <a:p>
            <a:r>
              <a:rPr lang="en-US" baseline="0" dirty="0" smtClean="0"/>
              <a:t>Level 3 is the data curation level and is critical to self-service reporting</a:t>
            </a:r>
          </a:p>
          <a:p>
            <a:r>
              <a:rPr lang="en-US" baseline="0" dirty="0" smtClean="0"/>
              <a:t>Level 2 is the data modeling level and is critical to predictive and trending operational perspectives.</a:t>
            </a:r>
          </a:p>
          <a:p>
            <a:r>
              <a:rPr lang="en-US" baseline="0" dirty="0" smtClean="0"/>
              <a:t>Level 1 is the visionary level and it brings leadership perspectives and changes into the view of possibilities.</a:t>
            </a:r>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2</a:t>
            </a:fld>
            <a:endParaRPr lang="en-US"/>
          </a:p>
        </p:txBody>
      </p:sp>
    </p:spTree>
    <p:extLst>
      <p:ext uri="{BB962C8B-B14F-4D97-AF65-F5344CB8AC3E}">
        <p14:creationId xmlns:p14="http://schemas.microsoft.com/office/powerpoint/2010/main" val="2235100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solidFill>
                  <a:schemeClr val="accent5">
                    <a:lumMod val="75000"/>
                  </a:schemeClr>
                </a:solidFill>
              </a:rPr>
              <a:t>DataOps</a:t>
            </a:r>
            <a:r>
              <a:rPr lang="en-US" dirty="0" smtClean="0">
                <a:solidFill>
                  <a:schemeClr val="accent5">
                    <a:lumMod val="75000"/>
                  </a:schemeClr>
                </a:solidFill>
              </a:rPr>
              <a:t> and DevOps are built on breaking down silos between teams.</a:t>
            </a:r>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11</a:t>
            </a:fld>
            <a:endParaRPr lang="en-US"/>
          </a:p>
        </p:txBody>
      </p:sp>
    </p:spTree>
    <p:extLst>
      <p:ext uri="{BB962C8B-B14F-4D97-AF65-F5344CB8AC3E}">
        <p14:creationId xmlns:p14="http://schemas.microsoft.com/office/powerpoint/2010/main" val="242569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principles of data analytics is that the quality of the analysis is dependent on the quality of the information </a:t>
            </a:r>
            <a:r>
              <a:rPr lang="en-US" dirty="0" err="1" smtClean="0"/>
              <a:t>analysed</a:t>
            </a:r>
            <a:r>
              <a:rPr lang="en-US" dirty="0" smtClean="0"/>
              <a:t>. </a:t>
            </a:r>
          </a:p>
          <a:p>
            <a:r>
              <a:rPr lang="en-US" dirty="0" smtClean="0"/>
              <a:t>Gartner estimates that more than 25% of critical data in the world’s top companies is flawed (Gartner 2007).</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3</a:t>
            </a:fld>
            <a:endParaRPr lang="en-US"/>
          </a:p>
        </p:txBody>
      </p:sp>
    </p:spTree>
    <p:extLst>
      <p:ext uri="{BB962C8B-B14F-4D97-AF65-F5344CB8AC3E}">
        <p14:creationId xmlns:p14="http://schemas.microsoft.com/office/powerpoint/2010/main" val="326957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Level 3 </a:t>
            </a:r>
            <a:r>
              <a:rPr lang="en-US" b="1" i="1" dirty="0" smtClean="0"/>
              <a:t>Data curation</a:t>
            </a:r>
            <a:r>
              <a:rPr lang="en-US" dirty="0" smtClean="0"/>
              <a:t> provides the methodological and technological data management support to address data quality issues maximizing the usability of the data. </a:t>
            </a:r>
          </a:p>
          <a:p>
            <a:r>
              <a:rPr lang="en-US" dirty="0" smtClean="0"/>
              <a:t>The core impact of data curation is to enable more complete and high-quality data-driven models for knowledge organizations</a:t>
            </a:r>
            <a:r>
              <a:rPr lang="en-US" baseline="0" dirty="0" smtClean="0"/>
              <a:t> with self-service reporting.</a:t>
            </a:r>
            <a:endParaRPr lang="en-US" dirty="0" smtClean="0"/>
          </a:p>
          <a:p>
            <a:r>
              <a:rPr lang="en-US" b="1" dirty="0" smtClean="0"/>
              <a:t>Crowdsourcing</a:t>
            </a:r>
            <a:r>
              <a:rPr lang="en-US" dirty="0" smtClean="0"/>
              <a:t> : Data curation can be a resource-intensive and complex task, which can easily exceed the capacity of a single individual. </a:t>
            </a:r>
          </a:p>
          <a:p>
            <a:endParaRPr lang="en-US" dirty="0" smtClean="0"/>
          </a:p>
          <a:p>
            <a:r>
              <a:rPr lang="en-US" dirty="0" smtClean="0"/>
              <a:t>Level 2 </a:t>
            </a:r>
            <a:r>
              <a:rPr lang="en-US" b="1" i="1" dirty="0" smtClean="0"/>
              <a:t>Data modelling </a:t>
            </a:r>
            <a:r>
              <a:rPr lang="en-US" dirty="0" smtClean="0"/>
              <a:t>and</a:t>
            </a:r>
            <a:r>
              <a:rPr lang="en-US" baseline="0" dirty="0" smtClean="0"/>
              <a:t> Common Data Modelling (CDM) enable the simultaneous analysis of disparate data sources. </a:t>
            </a:r>
          </a:p>
          <a:p>
            <a:r>
              <a:rPr lang="en-US" sz="1200" b="0" i="0" kern="1200" dirty="0" smtClean="0">
                <a:solidFill>
                  <a:schemeClr val="tx1"/>
                </a:solidFill>
                <a:effectLst/>
                <a:latin typeface="+mn-lt"/>
                <a:ea typeface="+mn-ea"/>
                <a:cs typeface="+mn-cs"/>
              </a:rPr>
              <a:t>The analytical models from data mining and computer science heuristics help in analysis and visualization of data, predicting student performance, generating recommendations for students as well as teachers, providing feedback to students, identifying related courses, e-content and books, detecting undesirable student behaviors</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developing course content.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Level</a:t>
            </a:r>
            <a:r>
              <a:rPr lang="en-US" sz="1200" b="0" i="0" kern="1200" baseline="0" dirty="0" smtClean="0">
                <a:solidFill>
                  <a:schemeClr val="tx1"/>
                </a:solidFill>
                <a:effectLst/>
                <a:latin typeface="+mn-lt"/>
                <a:ea typeface="+mn-ea"/>
                <a:cs typeface="+mn-cs"/>
              </a:rPr>
              <a:t> 1 </a:t>
            </a:r>
            <a:r>
              <a:rPr lang="en-US" sz="1200" b="1" i="1" kern="1200" baseline="0" dirty="0" smtClean="0">
                <a:solidFill>
                  <a:schemeClr val="tx1"/>
                </a:solidFill>
                <a:effectLst/>
                <a:latin typeface="+mn-lt"/>
                <a:ea typeface="+mn-ea"/>
                <a:cs typeface="+mn-cs"/>
              </a:rPr>
              <a:t>Predictive Data Modelling</a:t>
            </a:r>
            <a:r>
              <a:rPr lang="en-US" sz="1200" b="0" i="0" kern="1200" baseline="0" dirty="0" smtClean="0">
                <a:solidFill>
                  <a:schemeClr val="tx1"/>
                </a:solidFill>
                <a:effectLst/>
                <a:latin typeface="+mn-lt"/>
                <a:ea typeface="+mn-ea"/>
                <a:cs typeface="+mn-cs"/>
              </a:rPr>
              <a:t>. Uses</a:t>
            </a:r>
            <a:r>
              <a:rPr lang="en-US" sz="1200" b="0" i="0" kern="1200" dirty="0" smtClean="0">
                <a:solidFill>
                  <a:schemeClr val="tx1"/>
                </a:solidFill>
                <a:effectLst/>
                <a:latin typeface="+mn-lt"/>
                <a:ea typeface="+mn-ea"/>
                <a:cs typeface="+mn-cs"/>
              </a:rPr>
              <a:t> high-dimensional semantic vectors derived from large-scale datasets like social</a:t>
            </a:r>
            <a:r>
              <a:rPr lang="en-US" sz="1200" b="0" i="0" kern="1200" baseline="0" dirty="0" smtClean="0">
                <a:solidFill>
                  <a:schemeClr val="tx1"/>
                </a:solidFill>
                <a:effectLst/>
                <a:latin typeface="+mn-lt"/>
                <a:ea typeface="+mn-ea"/>
                <a:cs typeface="+mn-cs"/>
              </a:rPr>
              <a:t> media or Google or web scraping and applies machine learning techniques to map these vectors onto leadership change effectiveness</a:t>
            </a:r>
            <a:r>
              <a:rPr lang="en-US" sz="1200" b="0" i="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01837D63-45E2-4BFB-9FB4-2DC24BB4566E}" type="slidenum">
              <a:rPr lang="en-US" smtClean="0"/>
              <a:t>4</a:t>
            </a:fld>
            <a:endParaRPr lang="en-US"/>
          </a:p>
        </p:txBody>
      </p:sp>
    </p:spTree>
    <p:extLst>
      <p:ext uri="{BB962C8B-B14F-4D97-AF65-F5344CB8AC3E}">
        <p14:creationId xmlns:p14="http://schemas.microsoft.com/office/powerpoint/2010/main" val="2330217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pc="475" dirty="0" smtClean="0">
                <a:solidFill>
                  <a:srgbClr val="4966AC"/>
                </a:solidFill>
                <a:cs typeface="IPAexGothic"/>
              </a:rPr>
              <a:t>▶ </a:t>
            </a:r>
            <a:r>
              <a:rPr lang="en-US" b="1" spc="5" dirty="0" smtClean="0">
                <a:solidFill>
                  <a:srgbClr val="3E3E3E"/>
                </a:solidFill>
                <a:cs typeface="IPAexGothic"/>
              </a:rPr>
              <a:t>A Business Analytics platform – BI tool agnostic</a:t>
            </a:r>
            <a:endParaRPr lang="en-US" sz="1050" spc="475" dirty="0" smtClean="0">
              <a:solidFill>
                <a:srgbClr val="4966AC"/>
              </a:solidFill>
              <a:latin typeface="IPAexGothic"/>
              <a:cs typeface="IPAexGothi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BI tools are continuously evolving, so it’s important to take a long-term investment view and avoid vendor lock-in of the semantic layer. </a:t>
            </a:r>
          </a:p>
          <a:p>
            <a:endParaRPr lang="en-US" b="0" dirty="0"/>
          </a:p>
        </p:txBody>
      </p:sp>
      <p:sp>
        <p:nvSpPr>
          <p:cNvPr id="4" name="Slide Number Placeholder 3"/>
          <p:cNvSpPr>
            <a:spLocks noGrp="1"/>
          </p:cNvSpPr>
          <p:nvPr>
            <p:ph type="sldNum" sz="quarter" idx="10"/>
          </p:nvPr>
        </p:nvSpPr>
        <p:spPr/>
        <p:txBody>
          <a:bodyPr/>
          <a:lstStyle/>
          <a:p>
            <a:fld id="{01837D63-45E2-4BFB-9FB4-2DC24BB4566E}" type="slidenum">
              <a:rPr lang="en-US" smtClean="0"/>
              <a:t>5</a:t>
            </a:fld>
            <a:endParaRPr lang="en-US"/>
          </a:p>
        </p:txBody>
      </p:sp>
    </p:spTree>
    <p:extLst>
      <p:ext uri="{BB962C8B-B14F-4D97-AF65-F5344CB8AC3E}">
        <p14:creationId xmlns:p14="http://schemas.microsoft.com/office/powerpoint/2010/main" val="193723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The ability to make inferences about data and complex relationships via rule sets.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For example, we might create rules such that when two facts are true (or two relationships exist), we may infer that a third fact or relationship exists without it being explicitly encoded in the data.</a:t>
            </a:r>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6</a:t>
            </a:fld>
            <a:endParaRPr lang="en-US"/>
          </a:p>
        </p:txBody>
      </p:sp>
    </p:spTree>
    <p:extLst>
      <p:ext uri="{BB962C8B-B14F-4D97-AF65-F5344CB8AC3E}">
        <p14:creationId xmlns:p14="http://schemas.microsoft.com/office/powerpoint/2010/main" val="1065471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When building multivariate statistical models, researchers need to be clear as to whether their goals are explanatory or predictive.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Explanatory research aims to identify risk (or protective) factors that are causally related to an outcome.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Predictive research aims to find the combination of factors that best predicts a current diagnosis or future event.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distinction affects every aspect of model building and evaluation. </a:t>
            </a:r>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7</a:t>
            </a:fld>
            <a:endParaRPr lang="en-US"/>
          </a:p>
        </p:txBody>
      </p:sp>
    </p:spTree>
    <p:extLst>
      <p:ext uri="{BB962C8B-B14F-4D97-AF65-F5344CB8AC3E}">
        <p14:creationId xmlns:p14="http://schemas.microsoft.com/office/powerpoint/2010/main" val="4071501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key principles of data analytics is that the quality of the analysis is dependent on the quality of the information </a:t>
            </a:r>
            <a:r>
              <a:rPr lang="en-US" dirty="0" err="1" smtClean="0"/>
              <a:t>analysed</a:t>
            </a:r>
            <a:r>
              <a:rPr lang="en-US" dirty="0" smtClean="0"/>
              <a:t>. </a:t>
            </a:r>
          </a:p>
          <a:p>
            <a:r>
              <a:rPr lang="en-US" dirty="0" smtClean="0"/>
              <a:t>Gartner estimates that more than 25% of critical data in the world’s top companies is flawed (Gartner 2007).</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8</a:t>
            </a:fld>
            <a:endParaRPr lang="en-US"/>
          </a:p>
        </p:txBody>
      </p:sp>
    </p:spTree>
    <p:extLst>
      <p:ext uri="{BB962C8B-B14F-4D97-AF65-F5344CB8AC3E}">
        <p14:creationId xmlns:p14="http://schemas.microsoft.com/office/powerpoint/2010/main" val="329133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DataOps</a:t>
            </a:r>
            <a:r>
              <a:rPr lang="en-US" sz="1200" b="0" i="0" kern="1200" dirty="0" smtClean="0">
                <a:solidFill>
                  <a:schemeClr val="tx1"/>
                </a:solidFill>
                <a:effectLst/>
                <a:latin typeface="+mn-lt"/>
                <a:ea typeface="+mn-ea"/>
                <a:cs typeface="+mn-cs"/>
              </a:rPr>
              <a:t> is achieved through several methods, including automating manual data collection and analysis methods, increasing reusability, democratizing access to data, and continuously monitoring the data pipeline.</a:t>
            </a:r>
            <a:endParaRPr lang="en-US" dirty="0" smtClean="0"/>
          </a:p>
          <a:p>
            <a:r>
              <a:rPr lang="en-US" sz="1200" b="0" i="0" kern="1200" dirty="0" err="1" smtClean="0">
                <a:solidFill>
                  <a:schemeClr val="tx1"/>
                </a:solidFill>
                <a:effectLst/>
                <a:latin typeface="+mn-lt"/>
                <a:ea typeface="+mn-ea"/>
                <a:cs typeface="+mn-cs"/>
              </a:rPr>
              <a:t>DataOps</a:t>
            </a:r>
            <a:r>
              <a:rPr lang="en-US" sz="1200" b="0" i="0" kern="1200" dirty="0" smtClean="0">
                <a:solidFill>
                  <a:schemeClr val="tx1"/>
                </a:solidFill>
                <a:effectLst/>
                <a:latin typeface="+mn-lt"/>
                <a:ea typeface="+mn-ea"/>
                <a:cs typeface="+mn-cs"/>
              </a:rPr>
              <a:t> connects stakeholders from across the organization with data engineers, data scientists, analysts, and IT to determine which metrics are valuable for creating business intelligence. The </a:t>
            </a:r>
            <a:r>
              <a:rPr lang="en-US" sz="1200" b="0" i="0" kern="1200" dirty="0" err="1" smtClean="0">
                <a:solidFill>
                  <a:schemeClr val="tx1"/>
                </a:solidFill>
                <a:effectLst/>
                <a:latin typeface="+mn-lt"/>
                <a:ea typeface="+mn-ea"/>
                <a:cs typeface="+mn-cs"/>
              </a:rPr>
              <a:t>DataOps</a:t>
            </a:r>
            <a:r>
              <a:rPr lang="en-US" sz="1200" b="0" i="0" kern="1200" dirty="0" smtClean="0">
                <a:solidFill>
                  <a:schemeClr val="tx1"/>
                </a:solidFill>
                <a:effectLst/>
                <a:latin typeface="+mn-lt"/>
                <a:ea typeface="+mn-ea"/>
                <a:cs typeface="+mn-cs"/>
              </a:rPr>
              <a:t> team then determines which data sets are relevant, which technologies can extract the data, and how to transform and analyze the retrieved data.</a:t>
            </a:r>
            <a:endParaRPr lang="en-US" dirty="0" smtClean="0"/>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DevOps and </a:t>
            </a:r>
            <a:r>
              <a:rPr lang="en-US" sz="1200" b="0" i="0" kern="1200" dirty="0" err="1" smtClean="0">
                <a:solidFill>
                  <a:schemeClr val="tx1"/>
                </a:solidFill>
                <a:effectLst/>
                <a:latin typeface="+mn-lt"/>
                <a:ea typeface="+mn-ea"/>
                <a:cs typeface="+mn-cs"/>
              </a:rPr>
              <a:t>DataOps</a:t>
            </a:r>
            <a:r>
              <a:rPr lang="en-US" sz="1200" b="0" i="0" kern="1200" dirty="0" smtClean="0">
                <a:solidFill>
                  <a:schemeClr val="tx1"/>
                </a:solidFill>
                <a:effectLst/>
                <a:latin typeface="+mn-lt"/>
                <a:ea typeface="+mn-ea"/>
                <a:cs typeface="+mn-cs"/>
              </a:rPr>
              <a:t> are extensions of the agile development methodology to their respective domains: software development and data analysis.</a:t>
            </a:r>
            <a:endParaRPr lang="en-US" dirty="0" smtClean="0"/>
          </a:p>
          <a:p>
            <a:r>
              <a:rPr lang="en-US" sz="1200" b="0" i="0" kern="1200" dirty="0" smtClean="0">
                <a:solidFill>
                  <a:schemeClr val="tx1"/>
                </a:solidFill>
                <a:effectLst/>
                <a:latin typeface="+mn-lt"/>
                <a:ea typeface="+mn-ea"/>
                <a:cs typeface="+mn-cs"/>
              </a:rPr>
              <a:t>Both methods use short iterative cycles to quickly produce results and collect feedback from stakeholders to inform their next steps.</a:t>
            </a:r>
            <a:endParaRPr lang="en-US" dirty="0" smtClean="0"/>
          </a:p>
        </p:txBody>
      </p:sp>
      <p:sp>
        <p:nvSpPr>
          <p:cNvPr id="4" name="Slide Number Placeholder 3"/>
          <p:cNvSpPr>
            <a:spLocks noGrp="1"/>
          </p:cNvSpPr>
          <p:nvPr>
            <p:ph type="sldNum" sz="quarter" idx="10"/>
          </p:nvPr>
        </p:nvSpPr>
        <p:spPr/>
        <p:txBody>
          <a:bodyPr/>
          <a:lstStyle/>
          <a:p>
            <a:fld id="{01837D63-45E2-4BFB-9FB4-2DC24BB4566E}" type="slidenum">
              <a:rPr lang="en-US" smtClean="0"/>
              <a:t>9</a:t>
            </a:fld>
            <a:endParaRPr lang="en-US"/>
          </a:p>
        </p:txBody>
      </p:sp>
    </p:spTree>
    <p:extLst>
      <p:ext uri="{BB962C8B-B14F-4D97-AF65-F5344CB8AC3E}">
        <p14:creationId xmlns:p14="http://schemas.microsoft.com/office/powerpoint/2010/main" val="73255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1837D63-45E2-4BFB-9FB4-2DC24BB4566E}" type="slidenum">
              <a:rPr lang="en-US" smtClean="0"/>
              <a:t>10</a:t>
            </a:fld>
            <a:endParaRPr lang="en-US"/>
          </a:p>
        </p:txBody>
      </p:sp>
    </p:spTree>
    <p:extLst>
      <p:ext uri="{BB962C8B-B14F-4D97-AF65-F5344CB8AC3E}">
        <p14:creationId xmlns:p14="http://schemas.microsoft.com/office/powerpoint/2010/main" val="266685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26671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4050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5392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26362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5135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82632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7535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3816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0160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860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769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99839065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blog.hubspot.com/website/devops-vs-agile" TargetMode="External"/><Relationship Id="rId3" Type="http://schemas.openxmlformats.org/officeDocument/2006/relationships/image" Target="../media/image17.png"/><Relationship Id="rId7" Type="http://schemas.openxmlformats.org/officeDocument/2006/relationships/hyperlink" Target="https://blog.hubspot.com/website/data-pipelin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blog.hubspot.com/website/comprehensive-overview-of-data-quality" TargetMode="External"/><Relationship Id="rId5" Type="http://schemas.openxmlformats.org/officeDocument/2006/relationships/hyperlink" Target="https://blog.hubspot.com/website/data-management" TargetMode="Externa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806954" y="3150489"/>
            <a:ext cx="9232646" cy="843821"/>
          </a:xfrm>
          <a:prstGeom prst="rect">
            <a:avLst/>
          </a:prstGeom>
        </p:spPr>
        <p:txBody>
          <a:bodyPr vert="horz" wrap="square" lIns="0" tIns="12700" rIns="0" bIns="0" rtlCol="0">
            <a:spAutoFit/>
          </a:bodyPr>
          <a:lstStyle/>
          <a:p>
            <a:pPr marL="12700">
              <a:lnSpc>
                <a:spcPct val="100000"/>
              </a:lnSpc>
              <a:spcBef>
                <a:spcPts val="100"/>
              </a:spcBef>
            </a:pPr>
            <a:r>
              <a:rPr lang="en-US" sz="5400" dirty="0" smtClean="0">
                <a:solidFill>
                  <a:srgbClr val="4966AC"/>
                </a:solidFill>
                <a:latin typeface="Trebuchet MS"/>
                <a:cs typeface="Trebuchet MS"/>
              </a:rPr>
              <a:t>Data</a:t>
            </a:r>
            <a:r>
              <a:rPr sz="5400" spc="-100" dirty="0" smtClean="0">
                <a:solidFill>
                  <a:srgbClr val="4966AC"/>
                </a:solidFill>
                <a:latin typeface="Trebuchet MS"/>
                <a:cs typeface="Trebuchet MS"/>
              </a:rPr>
              <a:t> </a:t>
            </a:r>
            <a:r>
              <a:rPr lang="en-US" sz="5400" spc="-5" dirty="0" smtClean="0">
                <a:solidFill>
                  <a:srgbClr val="4966AC"/>
                </a:solidFill>
                <a:latin typeface="Trebuchet MS"/>
                <a:cs typeface="Trebuchet MS"/>
              </a:rPr>
              <a:t>Analytics &amp; Architecture</a:t>
            </a:r>
            <a:endParaRPr sz="5400" dirty="0">
              <a:latin typeface="Trebuchet MS"/>
              <a:cs typeface="Trebuchet MS"/>
            </a:endParaRPr>
          </a:p>
        </p:txBody>
      </p:sp>
      <p:sp>
        <p:nvSpPr>
          <p:cNvPr id="6" name="object 6"/>
          <p:cNvSpPr txBox="1"/>
          <p:nvPr/>
        </p:nvSpPr>
        <p:spPr>
          <a:xfrm>
            <a:off x="4724400" y="4078604"/>
            <a:ext cx="4470527" cy="566822"/>
          </a:xfrm>
          <a:prstGeom prst="rect">
            <a:avLst/>
          </a:prstGeom>
        </p:spPr>
        <p:txBody>
          <a:bodyPr vert="horz" wrap="square" lIns="0" tIns="12700" rIns="0" bIns="0" rtlCol="0">
            <a:spAutoFit/>
          </a:bodyPr>
          <a:lstStyle/>
          <a:p>
            <a:pPr marR="5080" algn="r">
              <a:lnSpc>
                <a:spcPct val="100000"/>
              </a:lnSpc>
              <a:spcBef>
                <a:spcPts val="100"/>
              </a:spcBef>
            </a:pPr>
            <a:r>
              <a:rPr lang="en-US" spc="-5" dirty="0" smtClean="0">
                <a:solidFill>
                  <a:srgbClr val="7E7E7E"/>
                </a:solidFill>
                <a:latin typeface="Trebuchet MS"/>
                <a:cs typeface="Trebuchet MS"/>
              </a:rPr>
              <a:t>Semantic Layer Strategy and Maturity</a:t>
            </a:r>
            <a:endParaRPr sz="1800" dirty="0">
              <a:latin typeface="Trebuchet MS"/>
              <a:cs typeface="Trebuchet MS"/>
            </a:endParaRPr>
          </a:p>
          <a:p>
            <a:pPr marR="5715" algn="r">
              <a:lnSpc>
                <a:spcPct val="100000"/>
              </a:lnSpc>
            </a:pPr>
            <a:r>
              <a:rPr lang="en-US" spc="-5" dirty="0" smtClean="0">
                <a:solidFill>
                  <a:srgbClr val="7E7E7E"/>
                </a:solidFill>
                <a:latin typeface="Trebuchet MS"/>
                <a:cs typeface="Trebuchet MS"/>
              </a:rPr>
              <a:t>August</a:t>
            </a:r>
            <a:r>
              <a:rPr sz="1800" spc="-80" dirty="0" smtClean="0">
                <a:solidFill>
                  <a:srgbClr val="7E7E7E"/>
                </a:solidFill>
                <a:latin typeface="Trebuchet MS"/>
                <a:cs typeface="Trebuchet MS"/>
              </a:rPr>
              <a:t> </a:t>
            </a:r>
            <a:r>
              <a:rPr sz="1800" spc="-5" dirty="0" smtClean="0">
                <a:solidFill>
                  <a:srgbClr val="7E7E7E"/>
                </a:solidFill>
                <a:latin typeface="Trebuchet MS"/>
                <a:cs typeface="Trebuchet MS"/>
              </a:rPr>
              <a:t>202</a:t>
            </a:r>
            <a:r>
              <a:rPr lang="en-US" sz="1800" spc="-5" dirty="0" smtClean="0">
                <a:solidFill>
                  <a:srgbClr val="7E7E7E"/>
                </a:solidFill>
                <a:latin typeface="Trebuchet MS"/>
                <a:cs typeface="Trebuchet MS"/>
              </a:rPr>
              <a:t>2</a:t>
            </a:r>
            <a:endParaRPr sz="1800" dirty="0">
              <a:latin typeface="Trebuchet MS"/>
              <a:cs typeface="Trebuchet M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3400" y="685800"/>
            <a:ext cx="2857500" cy="12858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57400" y="533400"/>
            <a:ext cx="9448800" cy="456022"/>
          </a:xfrm>
          <a:prstGeom prst="rect">
            <a:avLst/>
          </a:prstGeom>
        </p:spPr>
        <p:txBody>
          <a:bodyPr vert="horz" wrap="square" lIns="0" tIns="12700" rIns="0" bIns="0" rtlCol="0">
            <a:spAutoFit/>
          </a:bodyPr>
          <a:lstStyle/>
          <a:p>
            <a:pPr fontAlgn="base"/>
            <a:r>
              <a:rPr lang="en-US" sz="3200" b="1" dirty="0" err="1"/>
              <a:t>DataOps</a:t>
            </a:r>
            <a:r>
              <a:rPr lang="en-US" sz="3200" b="1" dirty="0"/>
              <a:t> vs. DevOps: The </a:t>
            </a:r>
            <a:r>
              <a:rPr lang="en-US" sz="3200" b="1" dirty="0" smtClean="0"/>
              <a:t>Differences.</a:t>
            </a:r>
            <a:endParaRPr lang="en-US" sz="3200" b="1" dirty="0"/>
          </a:p>
        </p:txBody>
      </p:sp>
      <p:sp>
        <p:nvSpPr>
          <p:cNvPr id="7" name="Rectangle 6"/>
          <p:cNvSpPr/>
          <p:nvPr/>
        </p:nvSpPr>
        <p:spPr>
          <a:xfrm>
            <a:off x="3581400" y="2963542"/>
            <a:ext cx="8077200" cy="1200329"/>
          </a:xfrm>
          <a:prstGeom prst="rect">
            <a:avLst/>
          </a:prstGeom>
        </p:spPr>
        <p:txBody>
          <a:bodyPr wrap="square">
            <a:spAutoFit/>
          </a:bodyPr>
          <a:lstStyle/>
          <a:p>
            <a:pPr fontAlgn="base"/>
            <a:r>
              <a:rPr lang="en-US" dirty="0">
                <a:solidFill>
                  <a:schemeClr val="accent5">
                    <a:lumMod val="75000"/>
                  </a:schemeClr>
                </a:solidFill>
                <a:latin typeface="+mj-lt"/>
              </a:rPr>
              <a:t>DevOps is focused on quickly delivering valuable software to customers through fast deployments and iterative improvements that are guided by customer feedback. This process involves delivering a minimally viable product (MVP) as soon as possible and expanding its functionality over subsequent development cycles.</a:t>
            </a:r>
            <a:endParaRPr lang="en-US" i="0" dirty="0">
              <a:solidFill>
                <a:schemeClr val="accent5">
                  <a:lumMod val="75000"/>
                </a:schemeClr>
              </a:solidFill>
              <a:effectLst/>
              <a:latin typeface="+mj-lt"/>
            </a:endParaRPr>
          </a:p>
        </p:txBody>
      </p:sp>
      <p:sp>
        <p:nvSpPr>
          <p:cNvPr id="8" name="Rectangle 7"/>
          <p:cNvSpPr/>
          <p:nvPr/>
        </p:nvSpPr>
        <p:spPr>
          <a:xfrm>
            <a:off x="3581400" y="1676400"/>
            <a:ext cx="8153400" cy="1200329"/>
          </a:xfrm>
          <a:prstGeom prst="rect">
            <a:avLst/>
          </a:prstGeom>
        </p:spPr>
        <p:txBody>
          <a:bodyPr wrap="square">
            <a:spAutoFit/>
          </a:bodyPr>
          <a:lstStyle/>
          <a:p>
            <a:r>
              <a:rPr lang="en-US" dirty="0" err="1">
                <a:latin typeface="Calibri Light" panose="020F0302020204030204" pitchFamily="34" charset="0"/>
                <a:cs typeface="Calibri Light" panose="020F0302020204030204" pitchFamily="34" charset="0"/>
              </a:rPr>
              <a:t>DataOps</a:t>
            </a:r>
            <a:r>
              <a:rPr lang="en-US" dirty="0">
                <a:latin typeface="Calibri Light" panose="020F0302020204030204" pitchFamily="34" charset="0"/>
                <a:cs typeface="Calibri Light" panose="020F0302020204030204" pitchFamily="34" charset="0"/>
              </a:rPr>
              <a:t> is focused on creating </a:t>
            </a:r>
            <a:r>
              <a:rPr lang="en-US" dirty="0" smtClean="0">
                <a:latin typeface="Calibri Light" panose="020F0302020204030204" pitchFamily="34" charset="0"/>
                <a:cs typeface="Calibri Light" panose="020F0302020204030204" pitchFamily="34" charset="0"/>
              </a:rPr>
              <a:t>data streams</a:t>
            </a:r>
            <a:r>
              <a:rPr lang="en-US" dirty="0">
                <a:latin typeface="Calibri Light" panose="020F0302020204030204" pitchFamily="34" charset="0"/>
                <a:cs typeface="Calibri Light" panose="020F0302020204030204" pitchFamily="34" charset="0"/>
              </a:rPr>
              <a:t> that constantly deliver data and produce information for end users</a:t>
            </a:r>
            <a:r>
              <a:rPr lang="en-US" dirty="0" smtClean="0">
                <a:latin typeface="Calibri Light" panose="020F0302020204030204" pitchFamily="34" charset="0"/>
                <a:cs typeface="Calibri Light" panose="020F0302020204030204" pitchFamily="34" charset="0"/>
              </a:rPr>
              <a:t>. </a:t>
            </a:r>
            <a:r>
              <a:rPr lang="en-US" dirty="0">
                <a:latin typeface="+mj-lt"/>
              </a:rPr>
              <a:t>This process may involve building applications for transforming and displaying data or may focus more on optimizing existing infrastructure.</a:t>
            </a:r>
            <a:r>
              <a:rPr lang="en-US" dirty="0">
                <a:latin typeface="+mj-lt"/>
                <a:cs typeface="Calibri Light" panose="020F0302020204030204" pitchFamily="34" charset="0"/>
              </a:rPr>
              <a:t> </a:t>
            </a:r>
          </a:p>
        </p:txBody>
      </p:sp>
      <p:sp>
        <p:nvSpPr>
          <p:cNvPr id="9" name="Rectangle 8"/>
          <p:cNvSpPr/>
          <p:nvPr/>
        </p:nvSpPr>
        <p:spPr>
          <a:xfrm>
            <a:off x="2209800" y="2778876"/>
            <a:ext cx="1236236" cy="369332"/>
          </a:xfrm>
          <a:prstGeom prst="rect">
            <a:avLst/>
          </a:prstGeom>
        </p:spPr>
        <p:txBody>
          <a:bodyPr wrap="none">
            <a:spAutoFit/>
          </a:bodyPr>
          <a:lstStyle/>
          <a:p>
            <a:pPr fontAlgn="base"/>
            <a:r>
              <a:rPr lang="en-US" dirty="0" smtClean="0">
                <a:solidFill>
                  <a:srgbClr val="2E475D"/>
                </a:solidFill>
                <a:latin typeface="Lexend Deca"/>
              </a:rPr>
              <a:t>Outcomes</a:t>
            </a:r>
            <a:endParaRPr lang="en-US" b="0" i="0" dirty="0">
              <a:solidFill>
                <a:srgbClr val="2E475D"/>
              </a:solidFill>
              <a:effectLst/>
              <a:latin typeface="Lexend Deca"/>
            </a:endParaRPr>
          </a:p>
        </p:txBody>
      </p:sp>
      <p:sp>
        <p:nvSpPr>
          <p:cNvPr id="10" name="Rectangle 9"/>
          <p:cNvSpPr/>
          <p:nvPr/>
        </p:nvSpPr>
        <p:spPr>
          <a:xfrm>
            <a:off x="4114800" y="5495733"/>
            <a:ext cx="1129476" cy="369332"/>
          </a:xfrm>
          <a:prstGeom prst="rect">
            <a:avLst/>
          </a:prstGeom>
        </p:spPr>
        <p:txBody>
          <a:bodyPr wrap="none">
            <a:spAutoFit/>
          </a:bodyPr>
          <a:lstStyle/>
          <a:p>
            <a:pPr fontAlgn="base"/>
            <a:r>
              <a:rPr lang="en-US" dirty="0">
                <a:solidFill>
                  <a:srgbClr val="2E475D"/>
                </a:solidFill>
                <a:latin typeface="Lexend Deca"/>
              </a:rPr>
              <a:t>Workflow</a:t>
            </a:r>
            <a:endParaRPr lang="en-US" b="0" i="0" dirty="0">
              <a:solidFill>
                <a:srgbClr val="2E475D"/>
              </a:solidFill>
              <a:effectLst/>
              <a:latin typeface="Lexend Deca"/>
            </a:endParaRPr>
          </a:p>
        </p:txBody>
      </p:sp>
      <p:sp>
        <p:nvSpPr>
          <p:cNvPr id="11" name="Rectangle 10"/>
          <p:cNvSpPr/>
          <p:nvPr/>
        </p:nvSpPr>
        <p:spPr>
          <a:xfrm>
            <a:off x="5562600" y="4271232"/>
            <a:ext cx="6096000" cy="1477328"/>
          </a:xfrm>
          <a:prstGeom prst="rect">
            <a:avLst/>
          </a:prstGeom>
        </p:spPr>
        <p:txBody>
          <a:bodyPr>
            <a:spAutoFit/>
          </a:bodyPr>
          <a:lstStyle/>
          <a:p>
            <a:r>
              <a:rPr lang="en-US" dirty="0" err="1">
                <a:latin typeface="Calibri Light" panose="020F0302020204030204" pitchFamily="34" charset="0"/>
                <a:cs typeface="Calibri Light" panose="020F0302020204030204" pitchFamily="34" charset="0"/>
              </a:rPr>
              <a:t>DataOps</a:t>
            </a:r>
            <a:r>
              <a:rPr lang="en-US" dirty="0">
                <a:latin typeface="Calibri Light" panose="020F0302020204030204" pitchFamily="34" charset="0"/>
                <a:cs typeface="Calibri Light" panose="020F0302020204030204" pitchFamily="34" charset="0"/>
              </a:rPr>
              <a:t> is used to stream data to those who need it to inform their decisions. This means that the </a:t>
            </a:r>
            <a:r>
              <a:rPr lang="en-US" dirty="0" err="1">
                <a:latin typeface="Calibri Light" panose="020F0302020204030204" pitchFamily="34" charset="0"/>
                <a:cs typeface="Calibri Light" panose="020F0302020204030204" pitchFamily="34" charset="0"/>
              </a:rPr>
              <a:t>DataOps</a:t>
            </a:r>
            <a:r>
              <a:rPr lang="en-US" dirty="0">
                <a:latin typeface="Calibri Light" panose="020F0302020204030204" pitchFamily="34" charset="0"/>
                <a:cs typeface="Calibri Light" panose="020F0302020204030204" pitchFamily="34" charset="0"/>
              </a:rPr>
              <a:t> team is constantly working to ensure the pipeline is still delivering the best data</a:t>
            </a:r>
            <a:r>
              <a:rPr lang="en-US" dirty="0" smtClean="0">
                <a:latin typeface="Calibri Light" panose="020F0302020204030204" pitchFamily="34" charset="0"/>
                <a:cs typeface="Calibri Light" panose="020F0302020204030204" pitchFamily="34" charset="0"/>
              </a:rPr>
              <a:t>. </a:t>
            </a:r>
            <a:r>
              <a:rPr lang="en-US" dirty="0" err="1">
                <a:latin typeface="Calibri Light" panose="020F0302020204030204" pitchFamily="34" charset="0"/>
                <a:cs typeface="Calibri Light" panose="020F0302020204030204" pitchFamily="34" charset="0"/>
              </a:rPr>
              <a:t>DataOps</a:t>
            </a:r>
            <a:r>
              <a:rPr lang="en-US" dirty="0">
                <a:latin typeface="Calibri Light" panose="020F0302020204030204" pitchFamily="34" charset="0"/>
                <a:cs typeface="Calibri Light" panose="020F0302020204030204" pitchFamily="34" charset="0"/>
              </a:rPr>
              <a:t> </a:t>
            </a:r>
            <a:r>
              <a:rPr lang="en-US" dirty="0" smtClean="0">
                <a:latin typeface="Calibri Light" panose="020F0302020204030204" pitchFamily="34" charset="0"/>
                <a:cs typeface="Calibri Light" panose="020F0302020204030204" pitchFamily="34" charset="0"/>
              </a:rPr>
              <a:t>pipeline is all about speed. Moving </a:t>
            </a:r>
            <a:r>
              <a:rPr lang="en-US" dirty="0">
                <a:latin typeface="Calibri Light" panose="020F0302020204030204" pitchFamily="34" charset="0"/>
                <a:cs typeface="Calibri Light" panose="020F0302020204030204" pitchFamily="34" charset="0"/>
              </a:rPr>
              <a:t>and </a:t>
            </a:r>
            <a:r>
              <a:rPr lang="en-US" dirty="0" smtClean="0">
                <a:latin typeface="Calibri Light" panose="020F0302020204030204" pitchFamily="34" charset="0"/>
                <a:cs typeface="Calibri Light" panose="020F0302020204030204" pitchFamily="34" charset="0"/>
              </a:rPr>
              <a:t>transforming </a:t>
            </a:r>
            <a:r>
              <a:rPr lang="en-US" dirty="0">
                <a:latin typeface="Calibri Light" panose="020F0302020204030204" pitchFamily="34" charset="0"/>
                <a:cs typeface="Calibri Light" panose="020F0302020204030204" pitchFamily="34" charset="0"/>
              </a:rPr>
              <a:t>new data as soon as it's </a:t>
            </a:r>
            <a:r>
              <a:rPr lang="en-US" dirty="0" smtClean="0">
                <a:latin typeface="Calibri Light" panose="020F0302020204030204" pitchFamily="34" charset="0"/>
                <a:cs typeface="Calibri Light" panose="020F0302020204030204" pitchFamily="34" charset="0"/>
              </a:rPr>
              <a:t>collected.</a:t>
            </a:r>
            <a:endParaRPr lang="en-US" dirty="0">
              <a:latin typeface="Calibri Light" panose="020F0302020204030204" pitchFamily="34" charset="0"/>
              <a:cs typeface="Calibri Light" panose="020F0302020204030204" pitchFamily="34" charset="0"/>
            </a:endParaRPr>
          </a:p>
        </p:txBody>
      </p:sp>
      <p:sp>
        <p:nvSpPr>
          <p:cNvPr id="12" name="Rectangle 11"/>
          <p:cNvSpPr/>
          <p:nvPr/>
        </p:nvSpPr>
        <p:spPr>
          <a:xfrm>
            <a:off x="5638800" y="5865065"/>
            <a:ext cx="6096000" cy="646331"/>
          </a:xfrm>
          <a:prstGeom prst="rect">
            <a:avLst/>
          </a:prstGeom>
        </p:spPr>
        <p:txBody>
          <a:bodyPr>
            <a:spAutoFit/>
          </a:bodyPr>
          <a:lstStyle/>
          <a:p>
            <a:r>
              <a:rPr lang="en-US" dirty="0">
                <a:solidFill>
                  <a:schemeClr val="accent5">
                    <a:lumMod val="75000"/>
                  </a:schemeClr>
                </a:solidFill>
                <a:latin typeface="Calibri Light" panose="020F0302020204030204" pitchFamily="34" charset="0"/>
                <a:cs typeface="Calibri Light" panose="020F0302020204030204" pitchFamily="34" charset="0"/>
              </a:rPr>
              <a:t>DevOps is also meant to move quickly, but each piece of the DevOps pipeline still happens in defined stages.</a:t>
            </a:r>
          </a:p>
        </p:txBody>
      </p:sp>
    </p:spTree>
    <p:extLst>
      <p:ext uri="{BB962C8B-B14F-4D97-AF65-F5344CB8AC3E}">
        <p14:creationId xmlns:p14="http://schemas.microsoft.com/office/powerpoint/2010/main" val="1587874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57400" y="533400"/>
            <a:ext cx="9448800" cy="456022"/>
          </a:xfrm>
          <a:prstGeom prst="rect">
            <a:avLst/>
          </a:prstGeom>
        </p:spPr>
        <p:txBody>
          <a:bodyPr vert="horz" wrap="square" lIns="0" tIns="12700" rIns="0" bIns="0" rtlCol="0">
            <a:spAutoFit/>
          </a:bodyPr>
          <a:lstStyle/>
          <a:p>
            <a:pPr fontAlgn="base"/>
            <a:r>
              <a:rPr lang="en-US" sz="3200" b="1" dirty="0" err="1"/>
              <a:t>DataOps</a:t>
            </a:r>
            <a:r>
              <a:rPr lang="en-US" sz="3200" b="1" dirty="0"/>
              <a:t> and DevOps together enable agile organizations.</a:t>
            </a:r>
          </a:p>
        </p:txBody>
      </p:sp>
      <p:sp>
        <p:nvSpPr>
          <p:cNvPr id="7" name="Rectangle 6"/>
          <p:cNvSpPr/>
          <p:nvPr/>
        </p:nvSpPr>
        <p:spPr>
          <a:xfrm>
            <a:off x="3341670" y="2548043"/>
            <a:ext cx="8469330" cy="369332"/>
          </a:xfrm>
          <a:prstGeom prst="rect">
            <a:avLst/>
          </a:prstGeom>
        </p:spPr>
        <p:txBody>
          <a:bodyPr wrap="square">
            <a:spAutoFit/>
          </a:bodyPr>
          <a:lstStyle/>
          <a:p>
            <a:pPr fontAlgn="base"/>
            <a:r>
              <a:rPr lang="en-US" dirty="0">
                <a:solidFill>
                  <a:schemeClr val="accent5">
                    <a:lumMod val="75000"/>
                  </a:schemeClr>
                </a:solidFill>
                <a:latin typeface="+mj-lt"/>
              </a:rPr>
              <a:t>In DevOps, outcomes are defined and expected, so the testing phase is straightforward.</a:t>
            </a:r>
            <a:endParaRPr lang="en-US" i="0" dirty="0">
              <a:solidFill>
                <a:schemeClr val="accent5">
                  <a:lumMod val="75000"/>
                </a:schemeClr>
              </a:solidFill>
              <a:effectLst/>
              <a:latin typeface="+mj-lt"/>
            </a:endParaRPr>
          </a:p>
        </p:txBody>
      </p:sp>
      <p:sp>
        <p:nvSpPr>
          <p:cNvPr id="8" name="Rectangle 7"/>
          <p:cNvSpPr/>
          <p:nvPr/>
        </p:nvSpPr>
        <p:spPr>
          <a:xfrm>
            <a:off x="3352800" y="1676400"/>
            <a:ext cx="8382000" cy="646331"/>
          </a:xfrm>
          <a:prstGeom prst="rect">
            <a:avLst/>
          </a:prstGeom>
        </p:spPr>
        <p:txBody>
          <a:bodyPr wrap="square">
            <a:spAutoFit/>
          </a:bodyPr>
          <a:lstStyle/>
          <a:p>
            <a:r>
              <a:rPr lang="en-US" dirty="0">
                <a:latin typeface="+mj-lt"/>
              </a:rPr>
              <a:t>In </a:t>
            </a:r>
            <a:r>
              <a:rPr lang="en-US" dirty="0" err="1">
                <a:latin typeface="+mj-lt"/>
              </a:rPr>
              <a:t>DataOps</a:t>
            </a:r>
            <a:r>
              <a:rPr lang="en-US" dirty="0">
                <a:latin typeface="+mj-lt"/>
              </a:rPr>
              <a:t>, the true statistic isn't always known, so test results need to be validated for correctness</a:t>
            </a:r>
            <a:r>
              <a:rPr lang="en-US" dirty="0" smtClean="0">
                <a:latin typeface="+mj-lt"/>
              </a:rPr>
              <a:t>. Never sure if their test is successful and always questioning the results.</a:t>
            </a:r>
            <a:endParaRPr lang="en-US" dirty="0">
              <a:latin typeface="+mj-lt"/>
              <a:cs typeface="Calibri Light" panose="020F0302020204030204" pitchFamily="34" charset="0"/>
            </a:endParaRPr>
          </a:p>
        </p:txBody>
      </p:sp>
      <p:sp>
        <p:nvSpPr>
          <p:cNvPr id="9" name="Rectangle 8"/>
          <p:cNvSpPr/>
          <p:nvPr/>
        </p:nvSpPr>
        <p:spPr>
          <a:xfrm>
            <a:off x="2209800" y="2178711"/>
            <a:ext cx="915700" cy="369332"/>
          </a:xfrm>
          <a:prstGeom prst="rect">
            <a:avLst/>
          </a:prstGeom>
        </p:spPr>
        <p:txBody>
          <a:bodyPr wrap="none">
            <a:spAutoFit/>
          </a:bodyPr>
          <a:lstStyle/>
          <a:p>
            <a:pPr fontAlgn="base"/>
            <a:r>
              <a:rPr lang="en-US" dirty="0" smtClean="0">
                <a:solidFill>
                  <a:srgbClr val="2E475D"/>
                </a:solidFill>
                <a:latin typeface="Lexend Deca"/>
              </a:rPr>
              <a:t>Testing</a:t>
            </a:r>
            <a:endParaRPr lang="en-US" b="0" i="0" dirty="0">
              <a:solidFill>
                <a:srgbClr val="2E475D"/>
              </a:solidFill>
              <a:effectLst/>
              <a:latin typeface="Lexend Deca"/>
            </a:endParaRPr>
          </a:p>
        </p:txBody>
      </p:sp>
      <p:sp>
        <p:nvSpPr>
          <p:cNvPr id="10" name="Rectangle 9"/>
          <p:cNvSpPr/>
          <p:nvPr/>
        </p:nvSpPr>
        <p:spPr>
          <a:xfrm>
            <a:off x="3298036" y="3713233"/>
            <a:ext cx="1197764" cy="369332"/>
          </a:xfrm>
          <a:prstGeom prst="rect">
            <a:avLst/>
          </a:prstGeom>
        </p:spPr>
        <p:txBody>
          <a:bodyPr wrap="none">
            <a:spAutoFit/>
          </a:bodyPr>
          <a:lstStyle/>
          <a:p>
            <a:pPr fontAlgn="base"/>
            <a:r>
              <a:rPr lang="en-US" dirty="0" smtClean="0">
                <a:solidFill>
                  <a:srgbClr val="2E475D"/>
                </a:solidFill>
                <a:latin typeface="Lexend Deca"/>
              </a:rPr>
              <a:t>Feedback</a:t>
            </a:r>
            <a:endParaRPr lang="en-US" b="0" i="0" dirty="0">
              <a:solidFill>
                <a:srgbClr val="2E475D"/>
              </a:solidFill>
              <a:effectLst/>
              <a:latin typeface="Lexend Deca"/>
            </a:endParaRPr>
          </a:p>
        </p:txBody>
      </p:sp>
      <p:sp>
        <p:nvSpPr>
          <p:cNvPr id="11" name="Rectangle 10"/>
          <p:cNvSpPr/>
          <p:nvPr/>
        </p:nvSpPr>
        <p:spPr>
          <a:xfrm>
            <a:off x="4528334" y="3153670"/>
            <a:ext cx="7435066" cy="646331"/>
          </a:xfrm>
          <a:prstGeom prst="rect">
            <a:avLst/>
          </a:prstGeom>
        </p:spPr>
        <p:txBody>
          <a:bodyPr wrap="square">
            <a:spAutoFit/>
          </a:bodyPr>
          <a:lstStyle/>
          <a:p>
            <a:r>
              <a:rPr lang="en-US" dirty="0" err="1">
                <a:latin typeface="+mj-lt"/>
              </a:rPr>
              <a:t>DataOps</a:t>
            </a:r>
            <a:r>
              <a:rPr lang="en-US" dirty="0">
                <a:latin typeface="+mj-lt"/>
              </a:rPr>
              <a:t> places a higher emphasis on feedback from business users and analysts to determine if the deliverable meets their needs.</a:t>
            </a:r>
            <a:endParaRPr lang="en-US" dirty="0">
              <a:latin typeface="+mj-lt"/>
              <a:cs typeface="Calibri Light" panose="020F0302020204030204" pitchFamily="34" charset="0"/>
            </a:endParaRPr>
          </a:p>
        </p:txBody>
      </p:sp>
      <p:sp>
        <p:nvSpPr>
          <p:cNvPr id="12" name="Rectangle 11"/>
          <p:cNvSpPr/>
          <p:nvPr/>
        </p:nvSpPr>
        <p:spPr>
          <a:xfrm>
            <a:off x="4495800" y="3995797"/>
            <a:ext cx="7467600" cy="923330"/>
          </a:xfrm>
          <a:prstGeom prst="rect">
            <a:avLst/>
          </a:prstGeom>
        </p:spPr>
        <p:txBody>
          <a:bodyPr wrap="square">
            <a:spAutoFit/>
          </a:bodyPr>
          <a:lstStyle/>
          <a:p>
            <a:r>
              <a:rPr lang="en-US" dirty="0">
                <a:solidFill>
                  <a:schemeClr val="accent5">
                    <a:lumMod val="75000"/>
                  </a:schemeClr>
                </a:solidFill>
                <a:latin typeface="+mj-lt"/>
              </a:rPr>
              <a:t>DevOps does not necessarily require feedback from the customer unless an aspect of the application is not meeting their needs. If the end user is happy with the delivered product, then their feedback is voluntary.</a:t>
            </a:r>
            <a:endParaRPr lang="en-US" dirty="0">
              <a:solidFill>
                <a:schemeClr val="accent5">
                  <a:lumMod val="75000"/>
                </a:schemeClr>
              </a:solidFill>
              <a:latin typeface="+mj-lt"/>
              <a:cs typeface="Calibri Light" panose="020F0302020204030204" pitchFamily="34" charset="0"/>
            </a:endParaRPr>
          </a:p>
        </p:txBody>
      </p:sp>
      <p:sp>
        <p:nvSpPr>
          <p:cNvPr id="2" name="Rectangle 1"/>
          <p:cNvSpPr/>
          <p:nvPr/>
        </p:nvSpPr>
        <p:spPr>
          <a:xfrm>
            <a:off x="4419600" y="5029200"/>
            <a:ext cx="7543800" cy="1477328"/>
          </a:xfrm>
          <a:prstGeom prst="rect">
            <a:avLst/>
          </a:prstGeom>
        </p:spPr>
        <p:txBody>
          <a:bodyPr wrap="square">
            <a:spAutoFit/>
          </a:bodyPr>
          <a:lstStyle/>
          <a:p>
            <a:r>
              <a:rPr lang="en-US" dirty="0">
                <a:solidFill>
                  <a:schemeClr val="accent5">
                    <a:lumMod val="75000"/>
                  </a:schemeClr>
                </a:solidFill>
              </a:rPr>
              <a:t>Together, these concepts build and streamline the development and data pipelines to deliver valuable software and insights to the end user faster. By following the agile method of constant collaboration, incremental improvement, and a focus on feedback, they support your internal teams and your customers</a:t>
            </a:r>
            <a:r>
              <a:rPr lang="en-US" dirty="0" smtClean="0">
                <a:solidFill>
                  <a:schemeClr val="accent5">
                    <a:lumMod val="75000"/>
                  </a:schemeClr>
                </a:solidFill>
              </a:rPr>
              <a:t>. </a:t>
            </a:r>
            <a:endParaRPr lang="en-US" dirty="0">
              <a:solidFill>
                <a:schemeClr val="accent5">
                  <a:lumMod val="75000"/>
                </a:schemeClr>
              </a:solidFill>
            </a:endParaRPr>
          </a:p>
        </p:txBody>
      </p:sp>
    </p:spTree>
    <p:extLst>
      <p:ext uri="{BB962C8B-B14F-4D97-AF65-F5344CB8AC3E}">
        <p14:creationId xmlns:p14="http://schemas.microsoft.com/office/powerpoint/2010/main" val="153728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0722" y="737966"/>
            <a:ext cx="7627278"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Modern Data Analytics and </a:t>
            </a:r>
            <a:r>
              <a:rPr lang="en-US" sz="3200" spc="-5" dirty="0"/>
              <a:t>S</a:t>
            </a:r>
            <a:r>
              <a:rPr lang="en-US" sz="3200" spc="-5" dirty="0" smtClean="0"/>
              <a:t>emantic </a:t>
            </a:r>
            <a:r>
              <a:rPr lang="en-US" sz="3200" spc="-5" dirty="0"/>
              <a:t>L</a:t>
            </a:r>
            <a:r>
              <a:rPr lang="en-US" sz="3200" spc="-5" dirty="0" smtClean="0"/>
              <a:t>ayers</a:t>
            </a:r>
            <a:endParaRPr sz="3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68" y="1643343"/>
            <a:ext cx="11210490" cy="5099319"/>
          </a:xfrm>
          <a:prstGeom prst="rect">
            <a:avLst/>
          </a:prstGeom>
        </p:spPr>
      </p:pic>
      <p:sp>
        <p:nvSpPr>
          <p:cNvPr id="8" name="Rectangle 7"/>
          <p:cNvSpPr/>
          <p:nvPr/>
        </p:nvSpPr>
        <p:spPr>
          <a:xfrm>
            <a:off x="1828800" y="1243233"/>
            <a:ext cx="9525000" cy="400110"/>
          </a:xfrm>
          <a:prstGeom prst="rect">
            <a:avLst/>
          </a:prstGeom>
        </p:spPr>
        <p:txBody>
          <a:bodyPr wrap="square">
            <a:spAutoFit/>
          </a:bodyPr>
          <a:lstStyle/>
          <a:p>
            <a:pPr marL="469900" lvl="1">
              <a:spcBef>
                <a:spcPts val="1095"/>
              </a:spcBef>
            </a:pPr>
            <a:r>
              <a:rPr lang="en-US" sz="2000" b="1" spc="-5" dirty="0">
                <a:solidFill>
                  <a:srgbClr val="3E3E3E"/>
                </a:solidFill>
                <a:cs typeface="Arial" panose="020B0604020202020204" pitchFamily="34" charset="0"/>
              </a:rPr>
              <a:t>A semantic layer </a:t>
            </a:r>
            <a:r>
              <a:rPr lang="en-US" sz="2000" b="1" dirty="0"/>
              <a:t>translates technical metadata into friendlier business metadata.</a:t>
            </a:r>
            <a:endParaRPr lang="en-US" sz="2000" b="1" dirty="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0722" y="707189"/>
            <a:ext cx="7101156" cy="566822"/>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Why have semantic layers</a:t>
            </a:r>
            <a:r>
              <a:rPr sz="3600" spc="-10" dirty="0" smtClean="0"/>
              <a:t>?</a:t>
            </a:r>
            <a:endParaRPr sz="3600" dirty="0"/>
          </a:p>
        </p:txBody>
      </p:sp>
      <p:sp>
        <p:nvSpPr>
          <p:cNvPr id="4" name="object 4"/>
          <p:cNvSpPr txBox="1"/>
          <p:nvPr/>
        </p:nvSpPr>
        <p:spPr>
          <a:xfrm>
            <a:off x="3040722" y="1295400"/>
            <a:ext cx="7322478" cy="2207656"/>
          </a:xfrm>
          <a:prstGeom prst="rect">
            <a:avLst/>
          </a:prstGeom>
        </p:spPr>
        <p:txBody>
          <a:bodyPr vert="horz" wrap="square" lIns="0" tIns="139065" rIns="0" bIns="0" rtlCol="0">
            <a:spAutoFit/>
          </a:bodyPr>
          <a:lstStyle/>
          <a:p>
            <a:pPr marL="12700">
              <a:lnSpc>
                <a:spcPct val="100000"/>
              </a:lnSpc>
              <a:spcBef>
                <a:spcPts val="994"/>
              </a:spcBef>
            </a:pPr>
            <a:r>
              <a:rPr lang="en-US" sz="1400" spc="525" dirty="0">
                <a:solidFill>
                  <a:srgbClr val="4966AC"/>
                </a:solidFill>
                <a:cs typeface="IPAexGothic"/>
              </a:rPr>
              <a:t>▶</a:t>
            </a:r>
            <a:r>
              <a:rPr lang="en-US" spc="-5" dirty="0">
                <a:solidFill>
                  <a:srgbClr val="3E3E3E"/>
                </a:solidFill>
                <a:cs typeface="Trebuchet MS"/>
              </a:rPr>
              <a:t> </a:t>
            </a:r>
            <a:r>
              <a:rPr lang="en-US" b="1" spc="-5" dirty="0" smtClean="0">
                <a:solidFill>
                  <a:srgbClr val="3E3E3E"/>
                </a:solidFill>
                <a:cs typeface="Arial" panose="020B0604020202020204" pitchFamily="34" charset="0"/>
              </a:rPr>
              <a:t>Well </a:t>
            </a:r>
            <a:r>
              <a:rPr lang="en-US" b="1" dirty="0" smtClean="0">
                <a:solidFill>
                  <a:srgbClr val="3E3E3E"/>
                </a:solidFill>
                <a:cs typeface="Arial" panose="020B0604020202020204" pitchFamily="34" charset="0"/>
              </a:rPr>
              <a:t>defined and understood data drives insights</a:t>
            </a:r>
            <a:endParaRPr lang="en-US" b="1" spc="-5" dirty="0" smtClean="0">
              <a:solidFill>
                <a:srgbClr val="3E3E3E"/>
              </a:solidFill>
              <a:cs typeface="Arial" panose="020B0604020202020204" pitchFamily="34" charset="0"/>
            </a:endParaRPr>
          </a:p>
          <a:p>
            <a:pPr marL="12700">
              <a:spcBef>
                <a:spcPts val="1095"/>
              </a:spcBef>
            </a:pPr>
            <a:r>
              <a:rPr sz="1400" spc="525" dirty="0" smtClean="0">
                <a:solidFill>
                  <a:srgbClr val="4966AC"/>
                </a:solidFill>
                <a:cs typeface="IPAexGothic"/>
              </a:rPr>
              <a:t>▶</a:t>
            </a:r>
            <a:r>
              <a:rPr lang="en-US" spc="-5" dirty="0" smtClean="0">
                <a:solidFill>
                  <a:srgbClr val="3E3E3E"/>
                </a:solidFill>
                <a:cs typeface="Trebuchet MS"/>
              </a:rPr>
              <a:t> </a:t>
            </a:r>
            <a:r>
              <a:rPr lang="en-US" b="1" spc="-5" dirty="0">
                <a:solidFill>
                  <a:srgbClr val="3E3E3E"/>
                </a:solidFill>
                <a:cs typeface="Arial" panose="020B0604020202020204" pitchFamily="34" charset="0"/>
              </a:rPr>
              <a:t>Data </a:t>
            </a:r>
            <a:r>
              <a:rPr lang="en-US" b="1" spc="-5" dirty="0" smtClean="0">
                <a:solidFill>
                  <a:srgbClr val="3E3E3E"/>
                </a:solidFill>
                <a:cs typeface="Arial" panose="020B0604020202020204" pitchFamily="34" charset="0"/>
              </a:rPr>
              <a:t>democratization </a:t>
            </a:r>
            <a:r>
              <a:rPr lang="en-US" b="1" spc="-5" dirty="0">
                <a:solidFill>
                  <a:srgbClr val="3E3E3E"/>
                </a:solidFill>
                <a:cs typeface="Arial" panose="020B0604020202020204" pitchFamily="34" charset="0"/>
              </a:rPr>
              <a:t>and</a:t>
            </a:r>
            <a:r>
              <a:rPr lang="en-US" b="1" spc="-135" dirty="0">
                <a:solidFill>
                  <a:srgbClr val="3E3E3E"/>
                </a:solidFill>
                <a:cs typeface="Arial" panose="020B0604020202020204" pitchFamily="34" charset="0"/>
              </a:rPr>
              <a:t> </a:t>
            </a:r>
            <a:r>
              <a:rPr lang="en-US" b="1" spc="-135" dirty="0" smtClean="0">
                <a:solidFill>
                  <a:srgbClr val="3E3E3E"/>
                </a:solidFill>
                <a:cs typeface="Arial" panose="020B0604020202020204" pitchFamily="34" charset="0"/>
              </a:rPr>
              <a:t>governance</a:t>
            </a:r>
            <a:endParaRPr lang="en-US" b="1" spc="-5" dirty="0">
              <a:solidFill>
                <a:srgbClr val="3E3E3E"/>
              </a:solidFill>
              <a:cs typeface="Trebuchet MS"/>
            </a:endParaRPr>
          </a:p>
          <a:p>
            <a:pPr marL="469900" lvl="1">
              <a:spcBef>
                <a:spcPts val="1095"/>
              </a:spcBef>
            </a:pPr>
            <a:r>
              <a:rPr lang="en-US" sz="1600" dirty="0">
                <a:cs typeface="Arial" panose="020B0604020202020204" pitchFamily="34" charset="0"/>
              </a:rPr>
              <a:t>The need for data </a:t>
            </a:r>
            <a:r>
              <a:rPr lang="en-US" sz="1600" dirty="0" smtClean="0">
                <a:cs typeface="Arial" panose="020B0604020202020204" pitchFamily="34" charset="0"/>
              </a:rPr>
              <a:t>definition and </a:t>
            </a:r>
            <a:r>
              <a:rPr lang="en-US" sz="1600" dirty="0">
                <a:cs typeface="Arial" panose="020B0604020202020204" pitchFamily="34" charset="0"/>
              </a:rPr>
              <a:t>data literacy has reached a critical level due to TSTC </a:t>
            </a:r>
            <a:r>
              <a:rPr lang="en-US" sz="1600" dirty="0" smtClean="0">
                <a:cs typeface="Arial" panose="020B0604020202020204" pitchFamily="34" charset="0"/>
              </a:rPr>
              <a:t>application integrations happening at an unprecedented rate and our rapid business changes. TSTC is demanding business analytics at faster speeds and with more external </a:t>
            </a:r>
            <a:r>
              <a:rPr lang="en-US" sz="1600" dirty="0">
                <a:cs typeface="Arial" panose="020B0604020202020204" pitchFamily="34" charset="0"/>
              </a:rPr>
              <a:t>data </a:t>
            </a:r>
            <a:r>
              <a:rPr lang="en-US" sz="1600" dirty="0" smtClean="0">
                <a:cs typeface="Arial" panose="020B0604020202020204" pitchFamily="34" charset="0"/>
              </a:rPr>
              <a:t>sources</a:t>
            </a:r>
            <a:r>
              <a:rPr lang="en-US" sz="1600" dirty="0">
                <a:cs typeface="Arial" panose="020B0604020202020204" pitchFamily="34" charset="0"/>
              </a:rPr>
              <a:t>. </a:t>
            </a:r>
            <a:r>
              <a:rPr lang="en-US" sz="1600" dirty="0" smtClean="0">
                <a:cs typeface="Arial" panose="020B0604020202020204" pitchFamily="34" charset="0"/>
              </a:rPr>
              <a:t>Semantics helps us meet these needs at different levels of the business.</a:t>
            </a:r>
            <a:r>
              <a:rPr lang="en-US" sz="1600" spc="-5" dirty="0" smtClean="0">
                <a:solidFill>
                  <a:srgbClr val="3E3E3E"/>
                </a:solidFill>
                <a:cs typeface="Arial" panose="020B0604020202020204" pitchFamily="34"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733800"/>
            <a:ext cx="7587134" cy="1581608"/>
          </a:xfrm>
          <a:prstGeom prst="rect">
            <a:avLst/>
          </a:prstGeom>
        </p:spPr>
      </p:pic>
    </p:spTree>
    <p:extLst>
      <p:ext uri="{BB962C8B-B14F-4D97-AF65-F5344CB8AC3E}">
        <p14:creationId xmlns:p14="http://schemas.microsoft.com/office/powerpoint/2010/main" val="3691420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38400" y="1018733"/>
            <a:ext cx="8305800"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Who are the BI Consumers at each semantic level?</a:t>
            </a:r>
            <a:endParaRPr sz="3200" spc="-5" dirty="0"/>
          </a:p>
        </p:txBody>
      </p:sp>
      <p:sp>
        <p:nvSpPr>
          <p:cNvPr id="9" name="Rectangle 8"/>
          <p:cNvSpPr/>
          <p:nvPr/>
        </p:nvSpPr>
        <p:spPr>
          <a:xfrm>
            <a:off x="2743200" y="1524000"/>
            <a:ext cx="7620000" cy="338554"/>
          </a:xfrm>
          <a:prstGeom prst="rect">
            <a:avLst/>
          </a:prstGeom>
        </p:spPr>
        <p:txBody>
          <a:bodyPr wrap="square">
            <a:spAutoFit/>
          </a:bodyPr>
          <a:lstStyle/>
          <a:p>
            <a:pPr marL="12700">
              <a:lnSpc>
                <a:spcPct val="100000"/>
              </a:lnSpc>
              <a:spcBef>
                <a:spcPts val="1095"/>
              </a:spcBef>
            </a:pPr>
            <a:endParaRPr lang="en-US" sz="1600" spc="-5" dirty="0">
              <a:solidFill>
                <a:srgbClr val="3E3E3E"/>
              </a:solidFill>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693277"/>
            <a:ext cx="7543800" cy="4976630"/>
          </a:xfrm>
          <a:prstGeom prst="rect">
            <a:avLst/>
          </a:prstGeom>
        </p:spPr>
      </p:pic>
      <p:sp>
        <p:nvSpPr>
          <p:cNvPr id="4" name="Down Arrow 3"/>
          <p:cNvSpPr/>
          <p:nvPr/>
        </p:nvSpPr>
        <p:spPr>
          <a:xfrm rot="10800000">
            <a:off x="9813797" y="2225839"/>
            <a:ext cx="484632" cy="3352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222339" y="2755563"/>
            <a:ext cx="1295399" cy="923330"/>
          </a:xfrm>
          <a:prstGeom prst="rect">
            <a:avLst/>
          </a:prstGeom>
          <a:noFill/>
        </p:spPr>
        <p:txBody>
          <a:bodyPr wrap="square" rtlCol="0">
            <a:spAutoFit/>
          </a:bodyPr>
          <a:lstStyle/>
          <a:p>
            <a:r>
              <a:rPr lang="en-US" dirty="0" smtClean="0"/>
              <a:t>Data Asset Value and ROI</a:t>
            </a:r>
            <a:endParaRPr lang="en-US" dirty="0"/>
          </a:p>
        </p:txBody>
      </p:sp>
      <p:sp>
        <p:nvSpPr>
          <p:cNvPr id="7" name="TextBox 6"/>
          <p:cNvSpPr txBox="1"/>
          <p:nvPr/>
        </p:nvSpPr>
        <p:spPr>
          <a:xfrm>
            <a:off x="11099290" y="5602703"/>
            <a:ext cx="836896" cy="369332"/>
          </a:xfrm>
          <a:prstGeom prst="rect">
            <a:avLst/>
          </a:prstGeom>
          <a:noFill/>
        </p:spPr>
        <p:txBody>
          <a:bodyPr wrap="none" rtlCol="0">
            <a:spAutoFit/>
          </a:bodyPr>
          <a:lstStyle/>
          <a:p>
            <a:r>
              <a:rPr lang="en-US" dirty="0" smtClean="0"/>
              <a:t>Level 3</a:t>
            </a:r>
            <a:endParaRPr lang="en-US" dirty="0"/>
          </a:p>
        </p:txBody>
      </p:sp>
      <p:sp>
        <p:nvSpPr>
          <p:cNvPr id="10" name="TextBox 9"/>
          <p:cNvSpPr txBox="1"/>
          <p:nvPr/>
        </p:nvSpPr>
        <p:spPr>
          <a:xfrm>
            <a:off x="11121397" y="3768299"/>
            <a:ext cx="836896" cy="369332"/>
          </a:xfrm>
          <a:prstGeom prst="rect">
            <a:avLst/>
          </a:prstGeom>
          <a:noFill/>
        </p:spPr>
        <p:txBody>
          <a:bodyPr wrap="none" rtlCol="0">
            <a:spAutoFit/>
          </a:bodyPr>
          <a:lstStyle/>
          <a:p>
            <a:r>
              <a:rPr lang="en-US" dirty="0" smtClean="0"/>
              <a:t>Level 2</a:t>
            </a:r>
            <a:endParaRPr lang="en-US" dirty="0"/>
          </a:p>
        </p:txBody>
      </p:sp>
      <p:sp>
        <p:nvSpPr>
          <p:cNvPr id="11" name="TextBox 10"/>
          <p:cNvSpPr txBox="1"/>
          <p:nvPr/>
        </p:nvSpPr>
        <p:spPr>
          <a:xfrm>
            <a:off x="11121397" y="1928682"/>
            <a:ext cx="836896" cy="369332"/>
          </a:xfrm>
          <a:prstGeom prst="rect">
            <a:avLst/>
          </a:prstGeom>
          <a:noFill/>
        </p:spPr>
        <p:txBody>
          <a:bodyPr wrap="none" rtlCol="0">
            <a:spAutoFit/>
          </a:bodyPr>
          <a:lstStyle/>
          <a:p>
            <a:r>
              <a:rPr lang="en-US" dirty="0" smtClean="0"/>
              <a:t>Level 1</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txBox="1">
            <a:spLocks/>
          </p:cNvSpPr>
          <p:nvPr/>
        </p:nvSpPr>
        <p:spPr>
          <a:xfrm>
            <a:off x="1938516" y="588929"/>
            <a:ext cx="9186683" cy="505267"/>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200" spc="-5" dirty="0" smtClean="0"/>
              <a:t>Level 3 semantic layer - </a:t>
            </a:r>
            <a:r>
              <a:rPr lang="en-US" sz="3200" dirty="0"/>
              <a:t>H</a:t>
            </a:r>
            <a:r>
              <a:rPr lang="en-US" sz="3200" dirty="0" smtClean="0"/>
              <a:t>eadless </a:t>
            </a:r>
            <a:r>
              <a:rPr lang="en-US" sz="3200" dirty="0"/>
              <a:t>BI</a:t>
            </a:r>
            <a:endParaRPr lang="en-US" sz="3200" spc="-5"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9292" y="2786111"/>
            <a:ext cx="1333500" cy="1200150"/>
          </a:xfrm>
          <a:prstGeom prst="rect">
            <a:avLst/>
          </a:prstGeom>
        </p:spPr>
      </p:pic>
      <p:pic>
        <p:nvPicPr>
          <p:cNvPr id="4" name="Picture 3"/>
          <p:cNvPicPr>
            <a:picLocks noChangeAspect="1"/>
          </p:cNvPicPr>
          <p:nvPr/>
        </p:nvPicPr>
        <p:blipFill>
          <a:blip r:embed="rId4"/>
          <a:stretch>
            <a:fillRect/>
          </a:stretch>
        </p:blipFill>
        <p:spPr>
          <a:xfrm>
            <a:off x="4267200" y="1776403"/>
            <a:ext cx="2581635" cy="828791"/>
          </a:xfrm>
          <a:prstGeom prst="rect">
            <a:avLst/>
          </a:prstGeom>
        </p:spPr>
      </p:pic>
      <p:pic>
        <p:nvPicPr>
          <p:cNvPr id="6" name="Picture 5"/>
          <p:cNvPicPr>
            <a:picLocks noChangeAspect="1"/>
          </p:cNvPicPr>
          <p:nvPr/>
        </p:nvPicPr>
        <p:blipFill>
          <a:blip r:embed="rId5"/>
          <a:stretch>
            <a:fillRect/>
          </a:stretch>
        </p:blipFill>
        <p:spPr>
          <a:xfrm>
            <a:off x="9130182" y="2690764"/>
            <a:ext cx="1600423" cy="695422"/>
          </a:xfrm>
          <a:prstGeom prst="rect">
            <a:avLst/>
          </a:prstGeom>
        </p:spPr>
      </p:pic>
      <p:pic>
        <p:nvPicPr>
          <p:cNvPr id="15" name="Picture 14"/>
          <p:cNvPicPr>
            <a:picLocks noChangeAspect="1"/>
          </p:cNvPicPr>
          <p:nvPr/>
        </p:nvPicPr>
        <p:blipFill>
          <a:blip r:embed="rId6"/>
          <a:stretch>
            <a:fillRect/>
          </a:stretch>
        </p:blipFill>
        <p:spPr>
          <a:xfrm>
            <a:off x="7467600" y="1603676"/>
            <a:ext cx="1790950" cy="847843"/>
          </a:xfrm>
          <a:prstGeom prst="rect">
            <a:avLst/>
          </a:prstGeom>
        </p:spPr>
      </p:pic>
      <p:pic>
        <p:nvPicPr>
          <p:cNvPr id="23" name="Picture 22"/>
          <p:cNvPicPr>
            <a:picLocks noChangeAspect="1"/>
          </p:cNvPicPr>
          <p:nvPr/>
        </p:nvPicPr>
        <p:blipFill>
          <a:blip r:embed="rId7"/>
          <a:stretch>
            <a:fillRect/>
          </a:stretch>
        </p:blipFill>
        <p:spPr>
          <a:xfrm>
            <a:off x="8134475" y="3864675"/>
            <a:ext cx="1581371" cy="838317"/>
          </a:xfrm>
          <a:prstGeom prst="rect">
            <a:avLst/>
          </a:prstGeom>
        </p:spPr>
      </p:pic>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1" y="3114674"/>
            <a:ext cx="5609106" cy="3668178"/>
          </a:xfrm>
          <a:prstGeom prst="rect">
            <a:avLst/>
          </a:prstGeom>
        </p:spPr>
      </p:pic>
      <p:cxnSp>
        <p:nvCxnSpPr>
          <p:cNvPr id="29" name="Straight Arrow Connector 28"/>
          <p:cNvCxnSpPr>
            <a:stCxn id="3" idx="0"/>
          </p:cNvCxnSpPr>
          <p:nvPr/>
        </p:nvCxnSpPr>
        <p:spPr>
          <a:xfrm flipV="1">
            <a:off x="7436042" y="2280789"/>
            <a:ext cx="279883" cy="505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6" idx="1"/>
          </p:cNvCxnSpPr>
          <p:nvPr/>
        </p:nvCxnSpPr>
        <p:spPr>
          <a:xfrm flipV="1">
            <a:off x="8229600" y="3038475"/>
            <a:ext cx="900582" cy="347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166196" y="3594470"/>
            <a:ext cx="596804" cy="270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flipV="1">
            <a:off x="6172200" y="2605194"/>
            <a:ext cx="597092" cy="595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6190039" y="4038834"/>
            <a:ext cx="498227" cy="155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7594854" y="2348784"/>
            <a:ext cx="577209" cy="369332"/>
          </a:xfrm>
          <a:prstGeom prst="rect">
            <a:avLst/>
          </a:prstGeom>
        </p:spPr>
        <p:txBody>
          <a:bodyPr wrap="none">
            <a:spAutoFit/>
          </a:bodyPr>
          <a:lstStyle/>
          <a:p>
            <a:r>
              <a:rPr lang="en-US" dirty="0"/>
              <a:t>DAX</a:t>
            </a:r>
          </a:p>
        </p:txBody>
      </p:sp>
      <p:sp>
        <p:nvSpPr>
          <p:cNvPr id="42" name="Rectangle 41"/>
          <p:cNvSpPr/>
          <p:nvPr/>
        </p:nvSpPr>
        <p:spPr>
          <a:xfrm>
            <a:off x="8210657" y="2930008"/>
            <a:ext cx="641266" cy="369332"/>
          </a:xfrm>
          <a:prstGeom prst="rect">
            <a:avLst/>
          </a:prstGeom>
        </p:spPr>
        <p:txBody>
          <a:bodyPr wrap="none">
            <a:spAutoFit/>
          </a:bodyPr>
          <a:lstStyle/>
          <a:p>
            <a:r>
              <a:rPr lang="en-US" dirty="0"/>
              <a:t>MDX</a:t>
            </a:r>
          </a:p>
        </p:txBody>
      </p:sp>
      <p:sp>
        <p:nvSpPr>
          <p:cNvPr id="43" name="Rectangle 42"/>
          <p:cNvSpPr/>
          <p:nvPr/>
        </p:nvSpPr>
        <p:spPr>
          <a:xfrm>
            <a:off x="6287058" y="2496412"/>
            <a:ext cx="543739" cy="369332"/>
          </a:xfrm>
          <a:prstGeom prst="rect">
            <a:avLst/>
          </a:prstGeom>
        </p:spPr>
        <p:txBody>
          <a:bodyPr wrap="none">
            <a:spAutoFit/>
          </a:bodyPr>
          <a:lstStyle/>
          <a:p>
            <a:r>
              <a:rPr lang="en-US" dirty="0"/>
              <a:t>SQL</a:t>
            </a:r>
          </a:p>
        </p:txBody>
      </p:sp>
      <p:sp>
        <p:nvSpPr>
          <p:cNvPr id="44" name="Rectangle 43"/>
          <p:cNvSpPr/>
          <p:nvPr/>
        </p:nvSpPr>
        <p:spPr>
          <a:xfrm>
            <a:off x="7386698" y="4009879"/>
            <a:ext cx="852413" cy="369332"/>
          </a:xfrm>
          <a:prstGeom prst="rect">
            <a:avLst/>
          </a:prstGeom>
        </p:spPr>
        <p:txBody>
          <a:bodyPr wrap="none">
            <a:spAutoFit/>
          </a:bodyPr>
          <a:lstStyle/>
          <a:p>
            <a:r>
              <a:rPr lang="en-US" dirty="0"/>
              <a:t>Python</a:t>
            </a:r>
          </a:p>
        </p:txBody>
      </p:sp>
      <p:pic>
        <p:nvPicPr>
          <p:cNvPr id="48" name="Picture 47"/>
          <p:cNvPicPr>
            <a:picLocks noChangeAspect="1"/>
          </p:cNvPicPr>
          <p:nvPr/>
        </p:nvPicPr>
        <p:blipFill>
          <a:blip r:embed="rId9"/>
          <a:stretch>
            <a:fillRect/>
          </a:stretch>
        </p:blipFill>
        <p:spPr>
          <a:xfrm>
            <a:off x="10011633" y="3617253"/>
            <a:ext cx="1265967" cy="632984"/>
          </a:xfrm>
          <a:prstGeom prst="rect">
            <a:avLst/>
          </a:prstGeom>
        </p:spPr>
      </p:pic>
    </p:spTree>
    <p:extLst>
      <p:ext uri="{BB962C8B-B14F-4D97-AF65-F5344CB8AC3E}">
        <p14:creationId xmlns:p14="http://schemas.microsoft.com/office/powerpoint/2010/main" val="28513653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9563" y="663899"/>
            <a:ext cx="10300691"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Level 2 data modelling - </a:t>
            </a:r>
            <a:r>
              <a:rPr lang="en-US" sz="3200" dirty="0"/>
              <a:t>“model of models”</a:t>
            </a:r>
            <a:endParaRPr lang="en-US" sz="3200" spc="-5" dirty="0"/>
          </a:p>
        </p:txBody>
      </p:sp>
      <p:sp>
        <p:nvSpPr>
          <p:cNvPr id="4" name="object 4"/>
          <p:cNvSpPr txBox="1"/>
          <p:nvPr/>
        </p:nvSpPr>
        <p:spPr>
          <a:xfrm>
            <a:off x="1762583" y="1298988"/>
            <a:ext cx="9972217" cy="827790"/>
          </a:xfrm>
          <a:prstGeom prst="rect">
            <a:avLst/>
          </a:prstGeom>
        </p:spPr>
        <p:txBody>
          <a:bodyPr vert="horz" wrap="square" lIns="0" tIns="14604" rIns="0" bIns="0" rtlCol="0">
            <a:spAutoFit/>
          </a:bodyPr>
          <a:lstStyle/>
          <a:p>
            <a:pPr marL="12700">
              <a:lnSpc>
                <a:spcPct val="100000"/>
              </a:lnSpc>
              <a:spcBef>
                <a:spcPts val="114"/>
              </a:spcBef>
            </a:pPr>
            <a:r>
              <a:rPr sz="1300" spc="475" dirty="0">
                <a:solidFill>
                  <a:srgbClr val="4966AC"/>
                </a:solidFill>
                <a:latin typeface="IPAexGothic"/>
                <a:cs typeface="IPAexGothic"/>
              </a:rPr>
              <a:t>▶ </a:t>
            </a:r>
            <a:r>
              <a:rPr lang="en-US" b="1" dirty="0"/>
              <a:t>The Enterprise </a:t>
            </a:r>
            <a:r>
              <a:rPr lang="en-US" b="1" dirty="0" smtClean="0"/>
              <a:t>Entity </a:t>
            </a:r>
            <a:r>
              <a:rPr lang="en-US" b="1" spc="5" dirty="0" smtClean="0">
                <a:solidFill>
                  <a:srgbClr val="3E3E3E"/>
                </a:solidFill>
                <a:cs typeface="Trebuchet MS"/>
              </a:rPr>
              <a:t>– </a:t>
            </a:r>
            <a:r>
              <a:rPr lang="en-US" sz="1600" dirty="0"/>
              <a:t>the entities to model must be crafted from a collection of other previously modeled entities as opposed to “modeling them from scratch</a:t>
            </a:r>
            <a:r>
              <a:rPr lang="en-US" sz="1600" dirty="0" smtClean="0"/>
              <a:t>.”</a:t>
            </a:r>
            <a:endParaRPr lang="en-US" sz="1600" dirty="0"/>
          </a:p>
          <a:p>
            <a:pPr marL="12700">
              <a:lnSpc>
                <a:spcPct val="100000"/>
              </a:lnSpc>
              <a:spcBef>
                <a:spcPts val="114"/>
              </a:spcBef>
            </a:pPr>
            <a:endParaRPr b="1" dirty="0">
              <a:cs typeface="Trebuchet M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583" y="1905000"/>
            <a:ext cx="5906324" cy="1295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242" y="3283811"/>
            <a:ext cx="8507012" cy="3422342"/>
          </a:xfrm>
          <a:prstGeom prst="rect">
            <a:avLst/>
          </a:prstGeom>
        </p:spPr>
      </p:pic>
    </p:spTree>
    <p:extLst>
      <p:ext uri="{BB962C8B-B14F-4D97-AF65-F5344CB8AC3E}">
        <p14:creationId xmlns:p14="http://schemas.microsoft.com/office/powerpoint/2010/main" val="21207623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749563" y="663899"/>
            <a:ext cx="10300691"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Level 1 strategic modelling. </a:t>
            </a:r>
            <a:endParaRPr lang="en-US" sz="3200" spc="-5" dirty="0"/>
          </a:p>
        </p:txBody>
      </p:sp>
      <p:sp>
        <p:nvSpPr>
          <p:cNvPr id="4" name="object 4"/>
          <p:cNvSpPr txBox="1"/>
          <p:nvPr/>
        </p:nvSpPr>
        <p:spPr>
          <a:xfrm>
            <a:off x="1762583" y="1298988"/>
            <a:ext cx="9972217" cy="291746"/>
          </a:xfrm>
          <a:prstGeom prst="rect">
            <a:avLst/>
          </a:prstGeom>
        </p:spPr>
        <p:txBody>
          <a:bodyPr vert="horz" wrap="square" lIns="0" tIns="14604" rIns="0" bIns="0" rtlCol="0">
            <a:spAutoFit/>
          </a:bodyPr>
          <a:lstStyle/>
          <a:p>
            <a:pPr marL="12700">
              <a:lnSpc>
                <a:spcPct val="100000"/>
              </a:lnSpc>
              <a:spcBef>
                <a:spcPts val="114"/>
              </a:spcBef>
            </a:pPr>
            <a:r>
              <a:rPr sz="1300" spc="475" dirty="0">
                <a:solidFill>
                  <a:srgbClr val="4966AC"/>
                </a:solidFill>
                <a:latin typeface="IPAexGothic"/>
                <a:cs typeface="IPAexGothic"/>
              </a:rPr>
              <a:t>▶ </a:t>
            </a:r>
            <a:r>
              <a:rPr lang="en-US" b="1" dirty="0" smtClean="0"/>
              <a:t>Predictive models and Explanatory Models and Computational models.</a:t>
            </a:r>
            <a:endParaRPr b="1" dirty="0">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720556"/>
            <a:ext cx="9083593" cy="4798310"/>
          </a:xfrm>
          <a:prstGeom prst="rect">
            <a:avLst/>
          </a:prstGeom>
        </p:spPr>
      </p:pic>
    </p:spTree>
    <p:extLst>
      <p:ext uri="{BB962C8B-B14F-4D97-AF65-F5344CB8AC3E}">
        <p14:creationId xmlns:p14="http://schemas.microsoft.com/office/powerpoint/2010/main" val="3519854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0200" y="457200"/>
            <a:ext cx="9303678"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How does our architecture support our Semantic Layers?</a:t>
            </a:r>
            <a:endParaRPr sz="3600" dirty="0"/>
          </a:p>
        </p:txBody>
      </p:sp>
      <p:pic>
        <p:nvPicPr>
          <p:cNvPr id="2" name="Picture 1"/>
          <p:cNvPicPr>
            <a:picLocks noChangeAspect="1"/>
          </p:cNvPicPr>
          <p:nvPr/>
        </p:nvPicPr>
        <p:blipFill>
          <a:blip r:embed="rId3"/>
          <a:stretch>
            <a:fillRect/>
          </a:stretch>
        </p:blipFill>
        <p:spPr>
          <a:xfrm>
            <a:off x="1447800" y="962467"/>
            <a:ext cx="9935483" cy="5775091"/>
          </a:xfrm>
          <a:prstGeom prst="rect">
            <a:avLst/>
          </a:prstGeom>
        </p:spPr>
      </p:pic>
    </p:spTree>
    <p:extLst>
      <p:ext uri="{BB962C8B-B14F-4D97-AF65-F5344CB8AC3E}">
        <p14:creationId xmlns:p14="http://schemas.microsoft.com/office/powerpoint/2010/main" val="3377950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23999" y="737966"/>
            <a:ext cx="10188913"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smtClean="0"/>
              <a:t>What is </a:t>
            </a:r>
            <a:r>
              <a:rPr lang="en-US" sz="3200" spc="-5" dirty="0" err="1" smtClean="0"/>
              <a:t>DevOPs</a:t>
            </a:r>
            <a:r>
              <a:rPr lang="en-US" sz="3200" spc="-5" dirty="0" smtClean="0"/>
              <a:t> and </a:t>
            </a:r>
            <a:r>
              <a:rPr lang="en-US" sz="3200" spc="-5" dirty="0" err="1" smtClean="0"/>
              <a:t>DataOps</a:t>
            </a:r>
            <a:r>
              <a:rPr lang="en-US" sz="3200" spc="-5" dirty="0" smtClean="0"/>
              <a:t> and why should we use them?</a:t>
            </a:r>
            <a:endParaRPr sz="3600" dirty="0"/>
          </a:p>
        </p:txBody>
      </p:sp>
      <p:pic>
        <p:nvPicPr>
          <p:cNvPr id="1026" name="Picture 2" descr="DevOps diagram showing the software development lifecycle between the development and operations teams as a figure eight lo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30" y="3912742"/>
            <a:ext cx="6181725" cy="2945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Ops diagram showing the pipeline that source data must travel through before reaching business us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332" y="1531492"/>
            <a:ext cx="5734050" cy="23812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93213" y="1828800"/>
            <a:ext cx="5219700" cy="1200329"/>
          </a:xfrm>
          <a:prstGeom prst="rect">
            <a:avLst/>
          </a:prstGeom>
        </p:spPr>
        <p:txBody>
          <a:bodyPr wrap="square">
            <a:spAutoFit/>
          </a:bodyPr>
          <a:lstStyle/>
          <a:p>
            <a:r>
              <a:rPr lang="en-US" dirty="0">
                <a:solidFill>
                  <a:srgbClr val="2E475D"/>
                </a:solidFill>
                <a:latin typeface="Georgia" panose="02040502050405020303" pitchFamily="18" charset="0"/>
              </a:rPr>
              <a:t>The goal of </a:t>
            </a:r>
            <a:r>
              <a:rPr lang="en-US" dirty="0" err="1">
                <a:solidFill>
                  <a:srgbClr val="2E475D"/>
                </a:solidFill>
                <a:latin typeface="Georgia" panose="02040502050405020303" pitchFamily="18" charset="0"/>
              </a:rPr>
              <a:t>DataOps</a:t>
            </a:r>
            <a:r>
              <a:rPr lang="en-US" dirty="0">
                <a:solidFill>
                  <a:srgbClr val="2E475D"/>
                </a:solidFill>
                <a:latin typeface="Georgia" panose="02040502050405020303" pitchFamily="18" charset="0"/>
              </a:rPr>
              <a:t> is to reduce the cost of </a:t>
            </a:r>
            <a:r>
              <a:rPr lang="en-US" dirty="0">
                <a:solidFill>
                  <a:srgbClr val="0B8484"/>
                </a:solidFill>
                <a:latin typeface="Georgia" panose="02040502050405020303" pitchFamily="18" charset="0"/>
                <a:hlinkClick r:id="rId5"/>
              </a:rPr>
              <a:t>data management</a:t>
            </a:r>
            <a:r>
              <a:rPr lang="en-US" dirty="0">
                <a:solidFill>
                  <a:srgbClr val="2E475D"/>
                </a:solidFill>
                <a:latin typeface="Georgia" panose="02040502050405020303" pitchFamily="18" charset="0"/>
              </a:rPr>
              <a:t>, improve </a:t>
            </a:r>
            <a:r>
              <a:rPr lang="en-US" dirty="0">
                <a:solidFill>
                  <a:srgbClr val="0B8484"/>
                </a:solidFill>
                <a:latin typeface="Georgia" panose="02040502050405020303" pitchFamily="18" charset="0"/>
                <a:hlinkClick r:id="rId6"/>
              </a:rPr>
              <a:t>data quality</a:t>
            </a:r>
            <a:r>
              <a:rPr lang="en-US" dirty="0">
                <a:solidFill>
                  <a:srgbClr val="2E475D"/>
                </a:solidFill>
                <a:latin typeface="Georgia" panose="02040502050405020303" pitchFamily="18" charset="0"/>
              </a:rPr>
              <a:t>, and deliver insights to analysts and business users faster by creating </a:t>
            </a:r>
            <a:r>
              <a:rPr lang="en-US" dirty="0">
                <a:solidFill>
                  <a:srgbClr val="0B8484"/>
                </a:solidFill>
                <a:latin typeface="Georgia" panose="02040502050405020303" pitchFamily="18" charset="0"/>
                <a:hlinkClick r:id="rId7"/>
              </a:rPr>
              <a:t>data pipelines</a:t>
            </a:r>
            <a:r>
              <a:rPr lang="en-US" dirty="0">
                <a:solidFill>
                  <a:srgbClr val="2E475D"/>
                </a:solidFill>
                <a:latin typeface="Georgia" panose="02040502050405020303" pitchFamily="18" charset="0"/>
              </a:rPr>
              <a:t>.</a:t>
            </a:r>
            <a:endParaRPr lang="en-US" dirty="0">
              <a:latin typeface="Georgia" panose="02040502050405020303" pitchFamily="18" charset="0"/>
            </a:endParaRPr>
          </a:p>
        </p:txBody>
      </p:sp>
      <p:sp>
        <p:nvSpPr>
          <p:cNvPr id="4" name="Rectangle 3"/>
          <p:cNvSpPr/>
          <p:nvPr/>
        </p:nvSpPr>
        <p:spPr>
          <a:xfrm>
            <a:off x="6705600" y="4114800"/>
            <a:ext cx="5257800" cy="2308324"/>
          </a:xfrm>
          <a:prstGeom prst="rect">
            <a:avLst/>
          </a:prstGeom>
        </p:spPr>
        <p:txBody>
          <a:bodyPr wrap="square">
            <a:spAutoFit/>
          </a:bodyPr>
          <a:lstStyle/>
          <a:p>
            <a:r>
              <a:rPr lang="en-US" dirty="0">
                <a:latin typeface="Georgia" panose="02040502050405020303" pitchFamily="18" charset="0"/>
              </a:rPr>
              <a:t>DevOps closely parallels the </a:t>
            </a:r>
            <a:r>
              <a:rPr lang="en-US" dirty="0">
                <a:latin typeface="Georgia" panose="02040502050405020303" pitchFamily="18" charset="0"/>
                <a:hlinkClick r:id="rId8"/>
              </a:rPr>
              <a:t>agile development </a:t>
            </a:r>
            <a:r>
              <a:rPr lang="en-US" dirty="0" smtClean="0">
                <a:latin typeface="Georgia" panose="02040502050405020303" pitchFamily="18" charset="0"/>
                <a:hlinkClick r:id="rId8"/>
              </a:rPr>
              <a:t>methodology</a:t>
            </a:r>
            <a:r>
              <a:rPr lang="en-US" dirty="0" smtClean="0">
                <a:latin typeface="Georgia" panose="02040502050405020303" pitchFamily="18" charset="0"/>
              </a:rPr>
              <a:t>. </a:t>
            </a:r>
            <a:r>
              <a:rPr lang="en-US" dirty="0">
                <a:latin typeface="Georgia" panose="02040502050405020303" pitchFamily="18" charset="0"/>
              </a:rPr>
              <a:t>the development team isn't solely concerned with delivering the product but how it performs after deployment as </a:t>
            </a:r>
            <a:r>
              <a:rPr lang="en-US" dirty="0" smtClean="0">
                <a:latin typeface="Georgia" panose="02040502050405020303" pitchFamily="18" charset="0"/>
              </a:rPr>
              <a:t>well. </a:t>
            </a:r>
            <a:r>
              <a:rPr lang="en-US" dirty="0">
                <a:latin typeface="Georgia" panose="02040502050405020303" pitchFamily="18" charset="0"/>
              </a:rPr>
              <a:t>Its benefits include increased communication between the product teams, cost savings, constant improvement, and quick implementation of customer feedback.</a:t>
            </a:r>
          </a:p>
        </p:txBody>
      </p:sp>
      <p:sp>
        <p:nvSpPr>
          <p:cNvPr id="7" name="Rectangle 6"/>
          <p:cNvSpPr/>
          <p:nvPr/>
        </p:nvSpPr>
        <p:spPr>
          <a:xfrm>
            <a:off x="1981200" y="1676400"/>
            <a:ext cx="1120820" cy="369332"/>
          </a:xfrm>
          <a:prstGeom prst="rect">
            <a:avLst/>
          </a:prstGeom>
        </p:spPr>
        <p:txBody>
          <a:bodyPr wrap="none">
            <a:spAutoFit/>
          </a:bodyPr>
          <a:lstStyle/>
          <a:p>
            <a:pPr fontAlgn="base"/>
            <a:r>
              <a:rPr lang="en-US" dirty="0">
                <a:solidFill>
                  <a:srgbClr val="2E475D"/>
                </a:solidFill>
                <a:latin typeface="Lexend Deca"/>
              </a:rPr>
              <a:t>Outcome</a:t>
            </a:r>
            <a:endParaRPr lang="en-US" b="0" i="0" dirty="0">
              <a:solidFill>
                <a:srgbClr val="2E475D"/>
              </a:solidFill>
              <a:effectLst/>
              <a:latin typeface="Lexend Deca"/>
            </a:endParaRPr>
          </a:p>
        </p:txBody>
      </p:sp>
      <p:sp>
        <p:nvSpPr>
          <p:cNvPr id="5" name="Rectangle 4"/>
          <p:cNvSpPr/>
          <p:nvPr/>
        </p:nvSpPr>
        <p:spPr>
          <a:xfrm>
            <a:off x="7772400" y="3248799"/>
            <a:ext cx="3940512" cy="646331"/>
          </a:xfrm>
          <a:prstGeom prst="rect">
            <a:avLst/>
          </a:prstGeom>
        </p:spPr>
        <p:txBody>
          <a:bodyPr wrap="square">
            <a:spAutoFit/>
          </a:bodyPr>
          <a:lstStyle/>
          <a:p>
            <a:r>
              <a:rPr lang="en-US" i="1" dirty="0" err="1">
                <a:solidFill>
                  <a:schemeClr val="accent5">
                    <a:lumMod val="75000"/>
                  </a:schemeClr>
                </a:solidFill>
                <a:latin typeface="Georgia" panose="02040502050405020303" pitchFamily="18" charset="0"/>
              </a:rPr>
              <a:t>DataOps</a:t>
            </a:r>
            <a:r>
              <a:rPr lang="en-US" i="1" dirty="0">
                <a:solidFill>
                  <a:schemeClr val="accent5">
                    <a:lumMod val="75000"/>
                  </a:schemeClr>
                </a:solidFill>
                <a:latin typeface="Georgia" panose="02040502050405020303" pitchFamily="18" charset="0"/>
              </a:rPr>
              <a:t> and DevOps are built on breaking down silos between teams.</a:t>
            </a:r>
            <a:endParaRPr lang="en-US" i="1" dirty="0">
              <a:latin typeface="Georgia" panose="02040502050405020303" pitchFamily="18" charset="0"/>
            </a:endParaRPr>
          </a:p>
        </p:txBody>
      </p:sp>
    </p:spTree>
    <p:extLst>
      <p:ext uri="{BB962C8B-B14F-4D97-AF65-F5344CB8AC3E}">
        <p14:creationId xmlns:p14="http://schemas.microsoft.com/office/powerpoint/2010/main" val="642669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6890</TotalTime>
  <Words>1305</Words>
  <Application>Microsoft Office PowerPoint</Application>
  <PresentationFormat>Widescreen</PresentationFormat>
  <Paragraphs>87</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Georgia</vt:lpstr>
      <vt:lpstr>IPAexGothic</vt:lpstr>
      <vt:lpstr>Lexend Deca</vt:lpstr>
      <vt:lpstr>Trebuchet MS</vt:lpstr>
      <vt:lpstr>Office Theme</vt:lpstr>
      <vt:lpstr>PowerPoint Presentation</vt:lpstr>
      <vt:lpstr>Modern Data Analytics and Semantic Layers</vt:lpstr>
      <vt:lpstr>Why have semantic layers?</vt:lpstr>
      <vt:lpstr>Who are the BI Consumers at each semantic level?</vt:lpstr>
      <vt:lpstr>PowerPoint Presentation</vt:lpstr>
      <vt:lpstr>Level 2 data modelling - “model of models”</vt:lpstr>
      <vt:lpstr>Level 1 strategic modelling. </vt:lpstr>
      <vt:lpstr>How does our architecture support our Semantic Layers?</vt:lpstr>
      <vt:lpstr>What is DevOPs and DataOps and why should we use them?</vt:lpstr>
      <vt:lpstr>DataOps vs. DevOps: The Differences.</vt:lpstr>
      <vt:lpstr>DataOps and DevOps together enable agile organizations.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Titon Hoque</dc:creator>
  <cp:lastModifiedBy>Bill Holifield</cp:lastModifiedBy>
  <cp:revision>151</cp:revision>
  <dcterms:created xsi:type="dcterms:W3CDTF">2021-06-28T13:30:44Z</dcterms:created>
  <dcterms:modified xsi:type="dcterms:W3CDTF">2022-09-14T23:02:59Z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2021-05-14T00:00:00Z</vt:filetime>
  </property>
  <property fmtid="{D5CDD505-2E9C-101B-9397-08002B2CF9AE}" pid="3" name="Creator">
    <vt:lpwstr>Microsoft® PowerPoint® for Microsoft 365</vt:lpwstr>
  </property>
  <property fmtid="{D5CDD505-2E9C-101B-9397-08002B2CF9AE}" pid="4" name="LastSaved">
    <vt:filetime>2021-06-28T00:00:00Z</vt:filetime>
  </property>
</Properties>
</file>